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74" r:id="rId2"/>
    <p:sldId id="1136" r:id="rId3"/>
    <p:sldId id="1236" r:id="rId4"/>
    <p:sldId id="1174" r:id="rId5"/>
    <p:sldId id="525" r:id="rId6"/>
    <p:sldId id="1183" r:id="rId7"/>
    <p:sldId id="1162" r:id="rId8"/>
    <p:sldId id="494" r:id="rId9"/>
    <p:sldId id="1175" r:id="rId10"/>
    <p:sldId id="1179" r:id="rId11"/>
    <p:sldId id="1211" r:id="rId12"/>
    <p:sldId id="1210" r:id="rId13"/>
    <p:sldId id="277" r:id="rId14"/>
    <p:sldId id="1164" r:id="rId15"/>
    <p:sldId id="1154" r:id="rId16"/>
    <p:sldId id="1244" r:id="rId17"/>
    <p:sldId id="480" r:id="rId18"/>
    <p:sldId id="1152" r:id="rId19"/>
    <p:sldId id="1159" r:id="rId20"/>
    <p:sldId id="1233" r:id="rId21"/>
    <p:sldId id="1124" r:id="rId22"/>
    <p:sldId id="1130" r:id="rId23"/>
    <p:sldId id="1166" r:id="rId24"/>
    <p:sldId id="1167" r:id="rId25"/>
    <p:sldId id="1239" r:id="rId26"/>
    <p:sldId id="281" r:id="rId27"/>
    <p:sldId id="285" r:id="rId28"/>
    <p:sldId id="1180" r:id="rId29"/>
    <p:sldId id="1240" r:id="rId30"/>
    <p:sldId id="1241" r:id="rId31"/>
    <p:sldId id="283" r:id="rId32"/>
    <p:sldId id="1248" r:id="rId33"/>
    <p:sldId id="1149" r:id="rId34"/>
    <p:sldId id="1144" r:id="rId35"/>
    <p:sldId id="263" r:id="rId36"/>
    <p:sldId id="262"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ates, Robert - RD, Washington, DC" initials="CR-RWD" lastIdx="1" clrIdx="0">
    <p:extLst>
      <p:ext uri="{19B8F6BF-5375-455C-9EA6-DF929625EA0E}">
        <p15:presenceInfo xmlns:p15="http://schemas.microsoft.com/office/powerpoint/2012/main" userId="S-1-5-21-2443529608-3098792306-3041422421-747058" providerId="AD"/>
      </p:ext>
    </p:extLst>
  </p:cmAuthor>
  <p:cmAuthor id="2" name="Bernal, Luis - RD, Washington, DC" initials="BL-RWD" lastIdx="1" clrIdx="1">
    <p:extLst>
      <p:ext uri="{19B8F6BF-5375-455C-9EA6-DF929625EA0E}">
        <p15:presenceInfo xmlns:p15="http://schemas.microsoft.com/office/powerpoint/2012/main" userId="S::luis.bernal@usda.gov::423940ef-3d19-4d69-a7b0-188ce82a8d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42"/>
    <a:srgbClr val="16254C"/>
    <a:srgbClr val="C88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80"/>
  </p:normalViewPr>
  <p:slideViewPr>
    <p:cSldViewPr snapToGrid="0" snapToObjects="1" showGuides="1">
      <p:cViewPr varScale="1">
        <p:scale>
          <a:sx n="52" d="100"/>
          <a:sy n="52" d="100"/>
        </p:scale>
        <p:origin x="751" y="21"/>
      </p:cViewPr>
      <p:guideLst>
        <p:guide orient="horz" pos="2160"/>
        <p:guide pos="3840"/>
      </p:guideLst>
    </p:cSldViewPr>
  </p:slideViewPr>
  <p:outlineViewPr>
    <p:cViewPr>
      <p:scale>
        <a:sx n="33" d="100"/>
        <a:sy n="33" d="100"/>
      </p:scale>
      <p:origin x="0" y="-3040"/>
    </p:cViewPr>
  </p:outlineViewPr>
  <p:notesTextViewPr>
    <p:cViewPr>
      <p:scale>
        <a:sx n="1" d="1"/>
        <a:sy n="1" d="1"/>
      </p:scale>
      <p:origin x="0" y="0"/>
    </p:cViewPr>
  </p:notesTextViewPr>
  <p:sorterViewPr>
    <p:cViewPr varScale="1">
      <p:scale>
        <a:sx n="1" d="1"/>
        <a:sy n="1" d="1"/>
      </p:scale>
      <p:origin x="0" y="-27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DA\RD\Shared\DCWA2\RUS\RESP&amp;EECLP\RESP%20Reports\US%20Map%201-26-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Average Loan Size vs. Total Obligations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000000000000001E-2"/>
          <c:y val="0.17171296296296298"/>
          <c:w val="0.93888888888888888"/>
          <c:h val="0.61498432487605714"/>
        </c:manualLayout>
      </c:layout>
      <c:lineChart>
        <c:grouping val="standard"/>
        <c:varyColors val="0"/>
        <c:ser>
          <c:idx val="0"/>
          <c:order val="0"/>
          <c:tx>
            <c:strRef>
              <c:f>'[Briefing Working Doc- Jan 2021.xlsx]Ave Loan Size'!$C$3</c:f>
              <c:strCache>
                <c:ptCount val="1"/>
                <c:pt idx="0">
                  <c:v>Obligations</c:v>
                </c:pt>
              </c:strCache>
            </c:strRef>
          </c:tx>
          <c:spPr>
            <a:ln w="28575" cap="rnd">
              <a:solidFill>
                <a:schemeClr val="accent4">
                  <a:tint val="65000"/>
                </a:schemeClr>
              </a:solidFill>
              <a:round/>
            </a:ln>
            <a:effectLst/>
          </c:spPr>
          <c:marker>
            <c:symbol val="none"/>
          </c:marker>
          <c:dLbls>
            <c:dLbl>
              <c:idx val="0"/>
              <c:layout>
                <c:manualLayout>
                  <c:x val="1.9444444444444445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88-4C3F-8BE0-D256BC6991F2}"/>
                </c:ext>
              </c:extLst>
            </c:dLbl>
            <c:dLbl>
              <c:idx val="1"/>
              <c:layout>
                <c:manualLayout>
                  <c:x val="1.3888888888888888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88-4C3F-8BE0-D256BC6991F2}"/>
                </c:ext>
              </c:extLst>
            </c:dLbl>
            <c:dLbl>
              <c:idx val="2"/>
              <c:layout>
                <c:manualLayout>
                  <c:x val="3.0555555555555555E-2"/>
                  <c:y val="2.314814814814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88-4C3F-8BE0-D256BC6991F2}"/>
                </c:ext>
              </c:extLst>
            </c:dLbl>
            <c:dLbl>
              <c:idx val="3"/>
              <c:layout>
                <c:manualLayout>
                  <c:x val="2.7778051181102364E-3"/>
                  <c:y val="-1.71602246158870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88-4C3F-8BE0-D256BC6991F2}"/>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'[Briefing Working Doc- Jan 2021.xlsx]Ave Loan Size'!$B$4:$B$7</c:f>
              <c:numCache>
                <c:formatCode>General</c:formatCode>
                <c:ptCount val="4"/>
                <c:pt idx="0">
                  <c:v>2017</c:v>
                </c:pt>
                <c:pt idx="1">
                  <c:v>2018</c:v>
                </c:pt>
                <c:pt idx="2">
                  <c:v>2019</c:v>
                </c:pt>
                <c:pt idx="3">
                  <c:v>2020</c:v>
                </c:pt>
              </c:numCache>
            </c:numRef>
          </c:cat>
          <c:val>
            <c:numRef>
              <c:f>'[Briefing Working Doc- Jan 2021.xlsx]Ave Loan Size'!$C$4:$C$7</c:f>
              <c:numCache>
                <c:formatCode>General</c:formatCode>
                <c:ptCount val="4"/>
                <c:pt idx="0">
                  <c:v>8</c:v>
                </c:pt>
                <c:pt idx="1">
                  <c:v>4</c:v>
                </c:pt>
                <c:pt idx="2">
                  <c:v>6</c:v>
                </c:pt>
                <c:pt idx="3">
                  <c:v>11</c:v>
                </c:pt>
              </c:numCache>
            </c:numRef>
          </c:val>
          <c:smooth val="0"/>
          <c:extLst>
            <c:ext xmlns:c16="http://schemas.microsoft.com/office/drawing/2014/chart" uri="{C3380CC4-5D6E-409C-BE32-E72D297353CC}">
              <c16:uniqueId val="{00000004-D788-4C3F-8BE0-D256BC6991F2}"/>
            </c:ext>
          </c:extLst>
        </c:ser>
        <c:ser>
          <c:idx val="1"/>
          <c:order val="1"/>
          <c:tx>
            <c:strRef>
              <c:f>'[Briefing Working Doc- Jan 2021.xlsx]Ave Loan Size'!$D$3</c:f>
              <c:strCache>
                <c:ptCount val="1"/>
                <c:pt idx="0">
                  <c:v>Loan Amount</c:v>
                </c:pt>
              </c:strCache>
            </c:strRef>
          </c:tx>
          <c:spPr>
            <a:ln w="28575" cap="rnd">
              <a:solidFill>
                <a:schemeClr val="accent4"/>
              </a:solidFill>
              <a:round/>
            </a:ln>
            <a:effectLst/>
          </c:spPr>
          <c:marker>
            <c:symbol val="none"/>
          </c:marker>
          <c:dLbls>
            <c:dLbl>
              <c:idx val="0"/>
              <c:layout>
                <c:manualLayout>
                  <c:x val="-0.10833333333333334"/>
                  <c:y val="-0.129629629629629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88-4C3F-8BE0-D256BC6991F2}"/>
                </c:ext>
              </c:extLst>
            </c:dLbl>
            <c:dLbl>
              <c:idx val="1"/>
              <c:layout>
                <c:manualLayout>
                  <c:x val="-0.125"/>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88-4C3F-8BE0-D256BC6991F2}"/>
                </c:ext>
              </c:extLst>
            </c:dLbl>
            <c:dLbl>
              <c:idx val="2"/>
              <c:layout>
                <c:manualLayout>
                  <c:x val="-0.12500000000000011"/>
                  <c:y val="-0.157407407407407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88-4C3F-8BE0-D256BC6991F2}"/>
                </c:ext>
              </c:extLst>
            </c:dLbl>
            <c:dLbl>
              <c:idx val="3"/>
              <c:layout>
                <c:manualLayout>
                  <c:x val="-6.3888888888888884E-2"/>
                  <c:y val="-0.101851851851851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88-4C3F-8BE0-D256BC6991F2}"/>
                </c:ext>
              </c:extLst>
            </c:dLbl>
            <c:numFmt formatCode="_(&quot;$&quot;* #,##0_);_(&quot;$&quot;* \(#,##0\);_(&quot;$&quot;* &quot;-&quot;??_);_(@_)"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'[Briefing Working Doc- Jan 2021.xlsx]Ave Loan Size'!$B$4:$B$7</c:f>
              <c:numCache>
                <c:formatCode>General</c:formatCode>
                <c:ptCount val="4"/>
                <c:pt idx="0">
                  <c:v>2017</c:v>
                </c:pt>
                <c:pt idx="1">
                  <c:v>2018</c:v>
                </c:pt>
                <c:pt idx="2">
                  <c:v>2019</c:v>
                </c:pt>
                <c:pt idx="3">
                  <c:v>2020</c:v>
                </c:pt>
              </c:numCache>
            </c:numRef>
          </c:cat>
          <c:val>
            <c:numRef>
              <c:f>'[Briefing Working Doc- Jan 2021.xlsx]Ave Loan Size'!$D$4:$D$7</c:f>
              <c:numCache>
                <c:formatCode>_("$"* #,##0_);_("$"* \(#,##0\);_("$"* "-"??_);_(@_)</c:formatCode>
                <c:ptCount val="4"/>
                <c:pt idx="0">
                  <c:v>24273000</c:v>
                </c:pt>
                <c:pt idx="1">
                  <c:v>21500000</c:v>
                </c:pt>
                <c:pt idx="2">
                  <c:v>34200000</c:v>
                </c:pt>
                <c:pt idx="3">
                  <c:v>103750000</c:v>
                </c:pt>
              </c:numCache>
            </c:numRef>
          </c:val>
          <c:smooth val="0"/>
          <c:extLst>
            <c:ext xmlns:c16="http://schemas.microsoft.com/office/drawing/2014/chart" uri="{C3380CC4-5D6E-409C-BE32-E72D297353CC}">
              <c16:uniqueId val="{00000009-D788-4C3F-8BE0-D256BC6991F2}"/>
            </c:ext>
          </c:extLst>
        </c:ser>
        <c:ser>
          <c:idx val="2"/>
          <c:order val="2"/>
          <c:tx>
            <c:strRef>
              <c:f>'[Briefing Working Doc- Jan 2021.xlsx]Ave Loan Size'!$E$3</c:f>
              <c:strCache>
                <c:ptCount val="1"/>
                <c:pt idx="0">
                  <c:v>Avg Loan Size</c:v>
                </c:pt>
              </c:strCache>
            </c:strRef>
          </c:tx>
          <c:spPr>
            <a:ln w="28575" cap="rnd">
              <a:solidFill>
                <a:schemeClr val="accent4">
                  <a:shade val="65000"/>
                </a:schemeClr>
              </a:solidFill>
              <a:round/>
            </a:ln>
            <a:effectLst/>
          </c:spPr>
          <c:marker>
            <c:symbol val="none"/>
          </c:marker>
          <c:dLbls>
            <c:dLbl>
              <c:idx val="0"/>
              <c:layout>
                <c:manualLayout>
                  <c:x val="0"/>
                  <c:y val="-4.1666666666666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88-4C3F-8BE0-D256BC6991F2}"/>
                </c:ext>
              </c:extLst>
            </c:dLbl>
            <c:dLbl>
              <c:idx val="1"/>
              <c:layout>
                <c:manualLayout>
                  <c:x val="2.777777777777676E-3"/>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88-4C3F-8BE0-D256BC6991F2}"/>
                </c:ext>
              </c:extLst>
            </c:dLbl>
            <c:dLbl>
              <c:idx val="2"/>
              <c:layout>
                <c:manualLayout>
                  <c:x val="-2.2222222222222324E-2"/>
                  <c:y val="-0.101851851851851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88-4C3F-8BE0-D256BC6991F2}"/>
                </c:ext>
              </c:extLst>
            </c:dLbl>
            <c:dLbl>
              <c:idx val="3"/>
              <c:layout>
                <c:manualLayout>
                  <c:x val="-1.9444444444444545E-2"/>
                  <c:y val="-0.148148148148148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788-4C3F-8BE0-D256BC6991F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'[Briefing Working Doc- Jan 2021.xlsx]Ave Loan Size'!$B$4:$B$7</c:f>
              <c:numCache>
                <c:formatCode>General</c:formatCode>
                <c:ptCount val="4"/>
                <c:pt idx="0">
                  <c:v>2017</c:v>
                </c:pt>
                <c:pt idx="1">
                  <c:v>2018</c:v>
                </c:pt>
                <c:pt idx="2">
                  <c:v>2019</c:v>
                </c:pt>
                <c:pt idx="3">
                  <c:v>2020</c:v>
                </c:pt>
              </c:numCache>
            </c:numRef>
          </c:cat>
          <c:val>
            <c:numRef>
              <c:f>'[Briefing Working Doc- Jan 2021.xlsx]Ave Loan Size'!$E$4:$E$7</c:f>
              <c:numCache>
                <c:formatCode>_("$"* #,##0_);_("$"* \(#,##0\);_("$"* "-"??_);_(@_)</c:formatCode>
                <c:ptCount val="4"/>
                <c:pt idx="0">
                  <c:v>3034125</c:v>
                </c:pt>
                <c:pt idx="1">
                  <c:v>5375000</c:v>
                </c:pt>
                <c:pt idx="2">
                  <c:v>5700000</c:v>
                </c:pt>
                <c:pt idx="3">
                  <c:v>9431818.1818181816</c:v>
                </c:pt>
              </c:numCache>
            </c:numRef>
          </c:val>
          <c:smooth val="0"/>
          <c:extLst>
            <c:ext xmlns:c16="http://schemas.microsoft.com/office/drawing/2014/chart" uri="{C3380CC4-5D6E-409C-BE32-E72D297353CC}">
              <c16:uniqueId val="{0000000E-D788-4C3F-8BE0-D256BC6991F2}"/>
            </c:ext>
          </c:extLst>
        </c:ser>
        <c:dLbls>
          <c:showLegendKey val="0"/>
          <c:showVal val="1"/>
          <c:showCatName val="0"/>
          <c:showSerName val="0"/>
          <c:showPercent val="0"/>
          <c:showBubbleSize val="0"/>
        </c:dLbls>
        <c:smooth val="0"/>
        <c:axId val="611060888"/>
        <c:axId val="611060560"/>
      </c:lineChart>
      <c:catAx>
        <c:axId val="6110608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11060560"/>
        <c:crosses val="autoZero"/>
        <c:auto val="1"/>
        <c:lblAlgn val="ctr"/>
        <c:lblOffset val="100"/>
        <c:noMultiLvlLbl val="0"/>
      </c:catAx>
      <c:valAx>
        <c:axId val="61106056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Funds Obligated</a:t>
                </a:r>
              </a:p>
            </c:rich>
          </c:tx>
          <c:layout>
            <c:manualLayout>
              <c:xMode val="edge"/>
              <c:yMode val="edge"/>
              <c:x val="0"/>
              <c:y val="0.3645002187226596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11060888"/>
        <c:crosses val="autoZero"/>
        <c:crossBetween val="between"/>
      </c:valAx>
      <c:spPr>
        <a:noFill/>
        <a:ln>
          <a:noFill/>
        </a:ln>
        <a:effectLst/>
      </c:spPr>
    </c:plotArea>
    <c:legend>
      <c:legendPos val="b"/>
      <c:layout>
        <c:manualLayout>
          <c:xMode val="edge"/>
          <c:yMode val="edge"/>
          <c:x val="0.1493597987751531"/>
          <c:y val="0.8431707494896471"/>
          <c:w val="0.70683595800524934"/>
          <c:h val="0.156829250510352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span"/>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sz="16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855267813521358E-2"/>
          <c:y val="2.2977642283973778E-2"/>
          <c:w val="0.92079604631696987"/>
          <c:h val="0.79524774388203623"/>
        </c:manualLayout>
      </c:layout>
      <c:areaChart>
        <c:grouping val="stacked"/>
        <c:varyColors val="0"/>
        <c:ser>
          <c:idx val="0"/>
          <c:order val="0"/>
          <c:tx>
            <c:strRef>
              <c:f>Sheet1!$B$1</c:f>
              <c:strCache>
                <c:ptCount val="1"/>
                <c:pt idx="0">
                  <c:v>Post-Project</c:v>
                </c:pt>
              </c:strCache>
            </c:strRef>
          </c:tx>
          <c:spPr>
            <a:solidFill>
              <a:srgbClr val="8FAADC"/>
            </a:solidFill>
            <a:ln w="38100">
              <a:noFill/>
            </a:ln>
            <a:effectLst/>
          </c:spPr>
          <c:cat>
            <c:strRef>
              <c:f>Sheet1!$A$2:$A$25</c:f>
              <c:strCache>
                <c:ptCount val="22"/>
                <c:pt idx="0">
                  <c:v>1</c:v>
                </c:pt>
                <c:pt idx="3">
                  <c:v>4</c:v>
                </c:pt>
                <c:pt idx="6">
                  <c:v>7</c:v>
                </c:pt>
                <c:pt idx="9">
                  <c:v>10</c:v>
                </c:pt>
                <c:pt idx="12">
                  <c:v>13</c:v>
                </c:pt>
                <c:pt idx="15">
                  <c:v>16</c:v>
                </c:pt>
                <c:pt idx="18">
                  <c:v>19</c:v>
                </c:pt>
                <c:pt idx="21">
                  <c:v>22</c:v>
                </c:pt>
              </c:strCache>
            </c:strRef>
          </c:cat>
          <c:val>
            <c:numRef>
              <c:f>Sheet1!$B$2:$B$25</c:f>
              <c:numCache>
                <c:formatCode>General</c:formatCode>
                <c:ptCount val="24"/>
                <c:pt idx="0">
                  <c:v>2.4</c:v>
                </c:pt>
                <c:pt idx="1">
                  <c:v>2.2000000000000002</c:v>
                </c:pt>
                <c:pt idx="2">
                  <c:v>1.8</c:v>
                </c:pt>
                <c:pt idx="3">
                  <c:v>1.7</c:v>
                </c:pt>
                <c:pt idx="4">
                  <c:v>1.67</c:v>
                </c:pt>
                <c:pt idx="5">
                  <c:v>1.59</c:v>
                </c:pt>
                <c:pt idx="6">
                  <c:v>1.7</c:v>
                </c:pt>
                <c:pt idx="7">
                  <c:v>1.7</c:v>
                </c:pt>
                <c:pt idx="8">
                  <c:v>1.8</c:v>
                </c:pt>
                <c:pt idx="9">
                  <c:v>1.9</c:v>
                </c:pt>
                <c:pt idx="10">
                  <c:v>2.1</c:v>
                </c:pt>
                <c:pt idx="11">
                  <c:v>2.62</c:v>
                </c:pt>
                <c:pt idx="12">
                  <c:v>3</c:v>
                </c:pt>
                <c:pt idx="13">
                  <c:v>3.2</c:v>
                </c:pt>
                <c:pt idx="14">
                  <c:v>3.35</c:v>
                </c:pt>
                <c:pt idx="15">
                  <c:v>3.4</c:v>
                </c:pt>
                <c:pt idx="16">
                  <c:v>3.5</c:v>
                </c:pt>
                <c:pt idx="17">
                  <c:v>3.6</c:v>
                </c:pt>
                <c:pt idx="18">
                  <c:v>3.7</c:v>
                </c:pt>
                <c:pt idx="19">
                  <c:v>3.6</c:v>
                </c:pt>
                <c:pt idx="20">
                  <c:v>3.5</c:v>
                </c:pt>
                <c:pt idx="21">
                  <c:v>3.29</c:v>
                </c:pt>
                <c:pt idx="22">
                  <c:v>3.2</c:v>
                </c:pt>
                <c:pt idx="23">
                  <c:v>3</c:v>
                </c:pt>
              </c:numCache>
            </c:numRef>
          </c:val>
          <c:extLst>
            <c:ext xmlns:c16="http://schemas.microsoft.com/office/drawing/2014/chart" uri="{C3380CC4-5D6E-409C-BE32-E72D297353CC}">
              <c16:uniqueId val="{00000000-AE2D-4854-B555-918418EC6075}"/>
            </c:ext>
          </c:extLst>
        </c:ser>
        <c:ser>
          <c:idx val="1"/>
          <c:order val="1"/>
          <c:tx>
            <c:strRef>
              <c:f>Sheet1!$C$1</c:f>
              <c:strCache>
                <c:ptCount val="1"/>
                <c:pt idx="0">
                  <c:v>Pre-Project</c:v>
                </c:pt>
              </c:strCache>
            </c:strRef>
          </c:tx>
          <c:spPr>
            <a:solidFill>
              <a:srgbClr val="2F5597"/>
            </a:solidFill>
            <a:ln w="28575">
              <a:noFill/>
            </a:ln>
            <a:effectLst/>
          </c:spPr>
          <c:cat>
            <c:strRef>
              <c:f>Sheet1!$A$2:$A$25</c:f>
              <c:strCache>
                <c:ptCount val="22"/>
                <c:pt idx="0">
                  <c:v>1</c:v>
                </c:pt>
                <c:pt idx="3">
                  <c:v>4</c:v>
                </c:pt>
                <c:pt idx="6">
                  <c:v>7</c:v>
                </c:pt>
                <c:pt idx="9">
                  <c:v>10</c:v>
                </c:pt>
                <c:pt idx="12">
                  <c:v>13</c:v>
                </c:pt>
                <c:pt idx="15">
                  <c:v>16</c:v>
                </c:pt>
                <c:pt idx="18">
                  <c:v>19</c:v>
                </c:pt>
                <c:pt idx="21">
                  <c:v>22</c:v>
                </c:pt>
              </c:strCache>
            </c:strRef>
          </c:cat>
          <c:val>
            <c:numRef>
              <c:f>Sheet1!$C$2:$C$25</c:f>
              <c:numCache>
                <c:formatCode>General</c:formatCode>
                <c:ptCount val="24"/>
                <c:pt idx="0">
                  <c:v>0.7</c:v>
                </c:pt>
                <c:pt idx="1">
                  <c:v>0.5</c:v>
                </c:pt>
                <c:pt idx="2">
                  <c:v>0.5</c:v>
                </c:pt>
                <c:pt idx="3">
                  <c:v>0.4</c:v>
                </c:pt>
                <c:pt idx="4">
                  <c:v>0.34</c:v>
                </c:pt>
                <c:pt idx="5">
                  <c:v>0.36</c:v>
                </c:pt>
                <c:pt idx="6">
                  <c:v>0.35</c:v>
                </c:pt>
                <c:pt idx="7">
                  <c:v>0.48</c:v>
                </c:pt>
                <c:pt idx="8">
                  <c:v>0.6</c:v>
                </c:pt>
                <c:pt idx="9">
                  <c:v>1</c:v>
                </c:pt>
                <c:pt idx="10">
                  <c:v>1.3</c:v>
                </c:pt>
                <c:pt idx="11">
                  <c:v>1.46</c:v>
                </c:pt>
                <c:pt idx="12">
                  <c:v>1.48</c:v>
                </c:pt>
                <c:pt idx="13">
                  <c:v>1.5</c:v>
                </c:pt>
                <c:pt idx="14">
                  <c:v>1.54</c:v>
                </c:pt>
                <c:pt idx="15">
                  <c:v>1.6</c:v>
                </c:pt>
                <c:pt idx="16">
                  <c:v>1.57</c:v>
                </c:pt>
                <c:pt idx="17">
                  <c:v>1.5</c:v>
                </c:pt>
                <c:pt idx="18">
                  <c:v>1.5</c:v>
                </c:pt>
                <c:pt idx="19">
                  <c:v>1.5</c:v>
                </c:pt>
                <c:pt idx="20">
                  <c:v>1.44</c:v>
                </c:pt>
                <c:pt idx="21">
                  <c:v>1.41</c:v>
                </c:pt>
                <c:pt idx="22">
                  <c:v>1.2</c:v>
                </c:pt>
                <c:pt idx="23">
                  <c:v>0.9</c:v>
                </c:pt>
              </c:numCache>
            </c:numRef>
          </c:val>
          <c:extLst>
            <c:ext xmlns:c16="http://schemas.microsoft.com/office/drawing/2014/chart" uri="{C3380CC4-5D6E-409C-BE32-E72D297353CC}">
              <c16:uniqueId val="{00000001-AE2D-4854-B555-918418EC6075}"/>
            </c:ext>
          </c:extLst>
        </c:ser>
        <c:dLbls>
          <c:showLegendKey val="0"/>
          <c:showVal val="0"/>
          <c:showCatName val="0"/>
          <c:showSerName val="0"/>
          <c:showPercent val="0"/>
          <c:showBubbleSize val="0"/>
        </c:dLbls>
        <c:axId val="708724232"/>
        <c:axId val="708726528"/>
      </c:areaChart>
      <c:catAx>
        <c:axId val="708724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26528"/>
        <c:crosses val="autoZero"/>
        <c:auto val="1"/>
        <c:lblAlgn val="ctr"/>
        <c:lblOffset val="100"/>
        <c:noMultiLvlLbl val="0"/>
      </c:catAx>
      <c:valAx>
        <c:axId val="70872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24232"/>
        <c:crosses val="autoZero"/>
        <c:crossBetween val="midCat"/>
      </c:valAx>
      <c:spPr>
        <a:noFill/>
        <a:ln>
          <a:noFill/>
        </a:ln>
        <a:effectLst/>
      </c:spPr>
    </c:plotArea>
    <c:legend>
      <c:legendPos val="b"/>
      <c:layout>
        <c:manualLayout>
          <c:xMode val="edge"/>
          <c:yMode val="edge"/>
          <c:x val="0.3494446621099303"/>
          <c:y val="0.94192259367437448"/>
          <c:w val="0.27338397156273148"/>
          <c:h val="5.687891525040884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855267813521358E-2"/>
          <c:y val="2.2977642283973778E-2"/>
          <c:w val="0.92079604631696987"/>
          <c:h val="0.79524774388203623"/>
        </c:manualLayout>
      </c:layout>
      <c:areaChart>
        <c:grouping val="stacked"/>
        <c:varyColors val="0"/>
        <c:ser>
          <c:idx val="0"/>
          <c:order val="0"/>
          <c:tx>
            <c:strRef>
              <c:f>Sheet1!$B$1</c:f>
              <c:strCache>
                <c:ptCount val="1"/>
                <c:pt idx="0">
                  <c:v>Post-Project</c:v>
                </c:pt>
              </c:strCache>
            </c:strRef>
          </c:tx>
          <c:spPr>
            <a:solidFill>
              <a:srgbClr val="2F5597"/>
            </a:solidFill>
            <a:ln w="38100">
              <a:solidFill>
                <a:srgbClr val="2F5597"/>
              </a:solidFill>
            </a:ln>
            <a:effectLst/>
          </c:spPr>
          <c:cat>
            <c:strRef>
              <c:f>Sheet1!$A$2:$A$25</c:f>
              <c:strCache>
                <c:ptCount val="22"/>
                <c:pt idx="0">
                  <c:v>1</c:v>
                </c:pt>
                <c:pt idx="3">
                  <c:v>4</c:v>
                </c:pt>
                <c:pt idx="6">
                  <c:v>7</c:v>
                </c:pt>
                <c:pt idx="9">
                  <c:v>10</c:v>
                </c:pt>
                <c:pt idx="12">
                  <c:v>13</c:v>
                </c:pt>
                <c:pt idx="15">
                  <c:v>16</c:v>
                </c:pt>
                <c:pt idx="18">
                  <c:v>19</c:v>
                </c:pt>
                <c:pt idx="21">
                  <c:v>22</c:v>
                </c:pt>
              </c:strCache>
            </c:strRef>
          </c:cat>
          <c:val>
            <c:numRef>
              <c:f>Sheet1!$B$2:$B$25</c:f>
              <c:numCache>
                <c:formatCode>General</c:formatCode>
                <c:ptCount val="24"/>
                <c:pt idx="0">
                  <c:v>2.4</c:v>
                </c:pt>
                <c:pt idx="1">
                  <c:v>2.2000000000000002</c:v>
                </c:pt>
                <c:pt idx="2">
                  <c:v>1.8</c:v>
                </c:pt>
                <c:pt idx="3">
                  <c:v>1.7</c:v>
                </c:pt>
                <c:pt idx="4">
                  <c:v>1.67</c:v>
                </c:pt>
                <c:pt idx="5">
                  <c:v>1.59</c:v>
                </c:pt>
                <c:pt idx="6">
                  <c:v>1.7</c:v>
                </c:pt>
                <c:pt idx="7">
                  <c:v>1.7</c:v>
                </c:pt>
                <c:pt idx="8">
                  <c:v>1.8</c:v>
                </c:pt>
                <c:pt idx="9">
                  <c:v>1.9</c:v>
                </c:pt>
                <c:pt idx="10">
                  <c:v>2.1</c:v>
                </c:pt>
                <c:pt idx="11">
                  <c:v>2.62</c:v>
                </c:pt>
                <c:pt idx="12">
                  <c:v>3</c:v>
                </c:pt>
                <c:pt idx="13">
                  <c:v>3.2</c:v>
                </c:pt>
                <c:pt idx="14">
                  <c:v>3.35</c:v>
                </c:pt>
                <c:pt idx="15">
                  <c:v>3.4</c:v>
                </c:pt>
                <c:pt idx="16">
                  <c:v>3.5</c:v>
                </c:pt>
                <c:pt idx="17">
                  <c:v>3.6</c:v>
                </c:pt>
                <c:pt idx="18">
                  <c:v>3.7</c:v>
                </c:pt>
                <c:pt idx="19">
                  <c:v>3.6</c:v>
                </c:pt>
                <c:pt idx="20">
                  <c:v>3.5</c:v>
                </c:pt>
                <c:pt idx="21">
                  <c:v>3.29</c:v>
                </c:pt>
                <c:pt idx="22">
                  <c:v>3.2</c:v>
                </c:pt>
                <c:pt idx="23">
                  <c:v>3</c:v>
                </c:pt>
              </c:numCache>
            </c:numRef>
          </c:val>
          <c:extLst>
            <c:ext xmlns:c16="http://schemas.microsoft.com/office/drawing/2014/chart" uri="{C3380CC4-5D6E-409C-BE32-E72D297353CC}">
              <c16:uniqueId val="{00000000-5D3B-4C02-8A9C-57E24EF8B2A5}"/>
            </c:ext>
          </c:extLst>
        </c:ser>
        <c:ser>
          <c:idx val="1"/>
          <c:order val="1"/>
          <c:tx>
            <c:strRef>
              <c:f>Sheet1!$C$1</c:f>
              <c:strCache>
                <c:ptCount val="1"/>
                <c:pt idx="0">
                  <c:v>Pre-Project</c:v>
                </c:pt>
              </c:strCache>
            </c:strRef>
          </c:tx>
          <c:spPr>
            <a:solidFill>
              <a:srgbClr val="2F5597"/>
            </a:solidFill>
            <a:ln w="28575">
              <a:solidFill>
                <a:srgbClr val="2F5597"/>
              </a:solidFill>
            </a:ln>
            <a:effectLst/>
          </c:spPr>
          <c:cat>
            <c:strRef>
              <c:f>Sheet1!$A$2:$A$25</c:f>
              <c:strCache>
                <c:ptCount val="22"/>
                <c:pt idx="0">
                  <c:v>1</c:v>
                </c:pt>
                <c:pt idx="3">
                  <c:v>4</c:v>
                </c:pt>
                <c:pt idx="6">
                  <c:v>7</c:v>
                </c:pt>
                <c:pt idx="9">
                  <c:v>10</c:v>
                </c:pt>
                <c:pt idx="12">
                  <c:v>13</c:v>
                </c:pt>
                <c:pt idx="15">
                  <c:v>16</c:v>
                </c:pt>
                <c:pt idx="18">
                  <c:v>19</c:v>
                </c:pt>
                <c:pt idx="21">
                  <c:v>22</c:v>
                </c:pt>
              </c:strCache>
            </c:strRef>
          </c:cat>
          <c:val>
            <c:numRef>
              <c:f>Sheet1!$C$2:$C$25</c:f>
              <c:numCache>
                <c:formatCode>General</c:formatCode>
                <c:ptCount val="24"/>
                <c:pt idx="0">
                  <c:v>0.7</c:v>
                </c:pt>
                <c:pt idx="1">
                  <c:v>0.5</c:v>
                </c:pt>
                <c:pt idx="2">
                  <c:v>0.5</c:v>
                </c:pt>
                <c:pt idx="3">
                  <c:v>0.4</c:v>
                </c:pt>
                <c:pt idx="4">
                  <c:v>0.34</c:v>
                </c:pt>
                <c:pt idx="5">
                  <c:v>0.36</c:v>
                </c:pt>
                <c:pt idx="6">
                  <c:v>0.35</c:v>
                </c:pt>
                <c:pt idx="7">
                  <c:v>0.48</c:v>
                </c:pt>
                <c:pt idx="8">
                  <c:v>0.6</c:v>
                </c:pt>
                <c:pt idx="9">
                  <c:v>1</c:v>
                </c:pt>
                <c:pt idx="10">
                  <c:v>1.3</c:v>
                </c:pt>
                <c:pt idx="11">
                  <c:v>1.46</c:v>
                </c:pt>
                <c:pt idx="12">
                  <c:v>1.48</c:v>
                </c:pt>
                <c:pt idx="13">
                  <c:v>1.5</c:v>
                </c:pt>
                <c:pt idx="14">
                  <c:v>1.54</c:v>
                </c:pt>
                <c:pt idx="15">
                  <c:v>1.6</c:v>
                </c:pt>
                <c:pt idx="16">
                  <c:v>1.57</c:v>
                </c:pt>
                <c:pt idx="17">
                  <c:v>1.5</c:v>
                </c:pt>
                <c:pt idx="18">
                  <c:v>1.5</c:v>
                </c:pt>
                <c:pt idx="19">
                  <c:v>1.5</c:v>
                </c:pt>
                <c:pt idx="20">
                  <c:v>1.44</c:v>
                </c:pt>
                <c:pt idx="21">
                  <c:v>1.41</c:v>
                </c:pt>
                <c:pt idx="22">
                  <c:v>1.2</c:v>
                </c:pt>
                <c:pt idx="23">
                  <c:v>0.9</c:v>
                </c:pt>
              </c:numCache>
            </c:numRef>
          </c:val>
          <c:extLst>
            <c:ext xmlns:c16="http://schemas.microsoft.com/office/drawing/2014/chart" uri="{C3380CC4-5D6E-409C-BE32-E72D297353CC}">
              <c16:uniqueId val="{00000001-5D3B-4C02-8A9C-57E24EF8B2A5}"/>
            </c:ext>
          </c:extLst>
        </c:ser>
        <c:dLbls>
          <c:showLegendKey val="0"/>
          <c:showVal val="0"/>
          <c:showCatName val="0"/>
          <c:showSerName val="0"/>
          <c:showPercent val="0"/>
          <c:showBubbleSize val="0"/>
        </c:dLbls>
        <c:axId val="708724232"/>
        <c:axId val="708726528"/>
      </c:areaChart>
      <c:catAx>
        <c:axId val="7087242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26528"/>
        <c:crosses val="autoZero"/>
        <c:auto val="1"/>
        <c:lblAlgn val="ctr"/>
        <c:lblOffset val="100"/>
        <c:noMultiLvlLbl val="0"/>
      </c:catAx>
      <c:valAx>
        <c:axId val="70872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24232"/>
        <c:crosses val="autoZero"/>
        <c:crossBetween val="midCat"/>
      </c:valAx>
      <c:spPr>
        <a:noFill/>
        <a:ln>
          <a:noFill/>
        </a:ln>
        <a:effectLst/>
      </c:spPr>
    </c:plotArea>
    <c:legend>
      <c:legendPos val="b"/>
      <c:layout>
        <c:manualLayout>
          <c:xMode val="edge"/>
          <c:yMode val="edge"/>
          <c:x val="0.3494446621099303"/>
          <c:y val="0.94192259367437448"/>
          <c:w val="0.27338397156273148"/>
          <c:h val="5.687891525040884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'[US Map 1-26-21.xlsx]Sheet1'!$B$2:$B$56</cx:f>
        <cx:nf>'[US Map 1-26-21.xlsx]Sheet1'!$B$1</cx:nf>
        <cx:lvl ptCount="55" name="State Name">
          <cx:pt idx="0">Alaska</cx:pt>
          <cx:pt idx="1">Alabama</cx:pt>
          <cx:pt idx="2">Arkansas</cx:pt>
          <cx:pt idx="3">American Samoa</cx:pt>
          <cx:pt idx="4">Arizona</cx:pt>
          <cx:pt idx="5">California</cx:pt>
          <cx:pt idx="6">Colorado</cx:pt>
          <cx:pt idx="7">Connecticut</cx:pt>
          <cx:pt idx="8">Delaware</cx:pt>
          <cx:pt idx="9">Florida</cx:pt>
          <cx:pt idx="10">Georgia</cx:pt>
          <cx:pt idx="11">Guam</cx:pt>
          <cx:pt idx="12">Hawai</cx:pt>
          <cx:pt idx="13">Iowa</cx:pt>
          <cx:pt idx="14">Idaho</cx:pt>
          <cx:pt idx="15">Illinois</cx:pt>
          <cx:pt idx="16">Indiana</cx:pt>
          <cx:pt idx="17">Kansas</cx:pt>
          <cx:pt idx="18">Kentucky</cx:pt>
          <cx:pt idx="19">Louisiana</cx:pt>
          <cx:pt idx="20">Massachusetts</cx:pt>
          <cx:pt idx="21">Maryland</cx:pt>
          <cx:pt idx="22">Maine</cx:pt>
          <cx:pt idx="23">Michigan</cx:pt>
          <cx:pt idx="24">Minnesota</cx:pt>
          <cx:pt idx="25">Missouri</cx:pt>
          <cx:pt idx="26">Northern Mariana Islands</cx:pt>
          <cx:pt idx="27">Mississippi</cx:pt>
          <cx:pt idx="28">Montana</cx:pt>
          <cx:pt idx="29">North Carolina</cx:pt>
          <cx:pt idx="30">North Dakota</cx:pt>
          <cx:pt idx="31">Nebraska</cx:pt>
          <cx:pt idx="32">New Hampshire</cx:pt>
          <cx:pt idx="33">New Jersey</cx:pt>
          <cx:pt idx="34">New Mexico</cx:pt>
          <cx:pt idx="35">Nevada</cx:pt>
          <cx:pt idx="36">New York</cx:pt>
          <cx:pt idx="37">Ohio</cx:pt>
          <cx:pt idx="38">Oklahoma</cx:pt>
          <cx:pt idx="39">Oregon</cx:pt>
          <cx:pt idx="40">Pennsylvania</cx:pt>
          <cx:pt idx="41">Puerto Rico</cx:pt>
          <cx:pt idx="42">Rhode Island</cx:pt>
          <cx:pt idx="43">South Carolina</cx:pt>
          <cx:pt idx="44">South Dakota</cx:pt>
          <cx:pt idx="45">Tennessee</cx:pt>
          <cx:pt idx="46">Texas</cx:pt>
          <cx:pt idx="47">Utah</cx:pt>
          <cx:pt idx="48">Virginia</cx:pt>
          <cx:pt idx="49">Virgin Islands</cx:pt>
          <cx:pt idx="50">Vermont</cx:pt>
          <cx:pt idx="51">Washington</cx:pt>
          <cx:pt idx="52">Wisconsin</cx:pt>
          <cx:pt idx="53">West Virginia</cx:pt>
          <cx:pt idx="54">Wyoming</cx:pt>
        </cx:lvl>
      </cx:strDim>
      <cx:numDim type="colorVal">
        <cx:f>'[US Map 1-26-21.xlsx]Sheet1'!$C$2:$C$56</cx:f>
        <cx:nf>'[US Map 1-26-21.xlsx]Sheet1'!$C$1</cx:nf>
        <cx:lvl ptCount="55" formatCode="General" name="Value">
          <cx:pt idx="0">0</cx:pt>
          <cx:pt idx="1">0</cx:pt>
          <cx:pt idx="2">4</cx:pt>
          <cx:pt idx="3">0</cx:pt>
          <cx:pt idx="4">0</cx:pt>
          <cx:pt idx="5">0</cx:pt>
          <cx:pt idx="6">4</cx:pt>
          <cx:pt idx="7">0</cx:pt>
          <cx:pt idx="8">0</cx:pt>
          <cx:pt idx="9">0</cx:pt>
          <cx:pt idx="10">1</cx:pt>
          <cx:pt idx="11">0</cx:pt>
          <cx:pt idx="12">0</cx:pt>
          <cx:pt idx="13">0</cx:pt>
          <cx:pt idx="14">0</cx:pt>
          <cx:pt idx="15">0</cx:pt>
          <cx:pt idx="16">2</cx:pt>
          <cx:pt idx="17">0</cx:pt>
          <cx:pt idx="18">0</cx:pt>
          <cx:pt idx="19">0</cx:pt>
          <cx:pt idx="20">0</cx:pt>
          <cx:pt idx="21">0</cx:pt>
          <cx:pt idx="22">0</cx:pt>
          <cx:pt idx="23">2</cx:pt>
          <cx:pt idx="24">0</cx:pt>
          <cx:pt idx="25">0</cx:pt>
          <cx:pt idx="26">0</cx:pt>
          <cx:pt idx="27">0</cx:pt>
          <cx:pt idx="28">1</cx:pt>
          <cx:pt idx="29">1</cx:pt>
          <cx:pt idx="30">0</cx:pt>
          <cx:pt idx="31">0</cx:pt>
          <cx:pt idx="32">0</cx:pt>
          <cx:pt idx="33">0</cx:pt>
          <cx:pt idx="34">0</cx:pt>
          <cx:pt idx="35">0</cx:pt>
          <cx:pt idx="36">0</cx:pt>
          <cx:pt idx="37">1</cx:pt>
          <cx:pt idx="38">0</cx:pt>
          <cx:pt idx="39">2</cx:pt>
          <cx:pt idx="40">0</cx:pt>
          <cx:pt idx="41">0</cx:pt>
          <cx:pt idx="42">0</cx:pt>
          <cx:pt idx="43">2</cx:pt>
          <cx:pt idx="44">0</cx:pt>
          <cx:pt idx="45">1</cx:pt>
          <cx:pt idx="46">2</cx:pt>
          <cx:pt idx="47">0</cx:pt>
          <cx:pt idx="48">2</cx:pt>
          <cx:pt idx="49">0</cx:pt>
          <cx:pt idx="50">0</cx:pt>
          <cx:pt idx="51">2</cx:pt>
          <cx:pt idx="52">2</cx:pt>
          <cx:pt idx="53">0</cx:pt>
          <cx:pt idx="54">0</cx:pt>
        </cx:lvl>
      </cx:numDim>
    </cx:data>
  </cx:chartData>
  <cx:chart>
    <cx:title pos="t" align="ctr" overlay="0">
      <cx:tx>
        <cx:txData>
          <cx:v>States and Values</cx:v>
        </cx:txData>
      </cx:tx>
      <cx:txPr>
        <a:bodyPr spcFirstLastPara="1" vertOverflow="ellipsis" horzOverflow="overflow" wrap="square" lIns="0" tIns="0" rIns="0" bIns="0" anchor="ctr" anchorCtr="1"/>
        <a:lstStyle/>
        <a:p>
          <a:pPr algn="ctr" rtl="0">
            <a:defRPr sz="2400">
              <a:solidFill>
                <a:schemeClr val="bg1"/>
              </a:solidFill>
            </a:defRPr>
          </a:pPr>
          <a:r>
            <a:rPr lang="en-US" sz="2400" b="0" i="0" u="none" strike="noStrike" baseline="0" dirty="0">
              <a:solidFill>
                <a:schemeClr val="bg1"/>
              </a:solidFill>
              <a:latin typeface="Times New Roman" panose="02020603050405020304" pitchFamily="18" charset="0"/>
              <a:cs typeface="Times New Roman" panose="02020603050405020304" pitchFamily="18" charset="0"/>
            </a:rPr>
            <a:t>States and Values</a:t>
          </a:r>
        </a:p>
      </cx:txPr>
    </cx:title>
    <cx:plotArea>
      <cx:plotAreaRegion>
        <cx:series layoutId="regionMap" uniqueId="{BAC8CC7C-95EC-45D1-970C-E9E65FD8CDAE}">
          <cx:tx>
            <cx:txData>
              <cx:f>'[US Map 1-26-21.xlsx]Sheet1'!$C$1</cx:f>
              <cx:v>Value</cx:v>
            </cx:txData>
          </cx:tx>
          <cx:dataId val="0"/>
          <cx:layoutPr>
            <cx:geography cultureLanguage="en-US" cultureRegion="US" attribution="Powered by Bing">
              <cx:geoCache provider="{E9337A44-BEBE-4D9F-B70C-5C5E7DAFC167}">
                <cx:binary>1H1pc9u4svZfSeXzSw92EKfO3KoBSW22bMdOnOULS7E13Anu26+/LTue2Ioy8anxufWqakojWYLU
5IPufvpBA/n37fCv23S7qd4MWZrX/7odfn8bNk3xr99+q2/DbbapT7LotjK1+bM5uTXZb+bPP6Pb
7W931aaP8uA3gjD77TbcVM12ePs//4ZvC7bmzNxumsjk79ptNV5t6zZt6r957+BbbzZ3WZS7Ud1U
0W2Df3+7jm7DKNjkb99s8yZqxvdjsf397bNPvX3z2/53/fC7b1IwrWnvYCxjJ7YgAkumiJBc2vjt
m9Tkwbe3LZufSMoxlYoqxikm/PG3zzcZjH+JRff2bO7uqm1dwyXd///pyGf2wxvLt29uTZs3u/sW
wC38/e2HPGq2d2+um02zrd++iWrjPHzAMbuL+HB9f9W/Pb/z//PvvT/Afdj7yxNw9m/ar976ARtn
k0Z/miqPNo936J+jQ+UJ4RwjRDgijGG2hw7G6gSw44RiRSlX1H787Qd0XmbTYXyejt1DyPnjKBG6
SNJNaLLXxIefcJsIZduEIIKZzZ57j5InHIF/YYLhc4hi+hyfl1h0GJ3vI/ewuTg9Smz+SDd18orI
CHoCMQ3uu82FsHeh6zkymNMTiRixmRBSCVvuxbVf23MYl8dxe6j8caSoZFvIPJv8zfUmM79E578Y
XOG2ft28queSEykERFVqIyoxUnuea4sTmyGKFGYUCcGQeO65LzDopxPk4Ur2Z8jZUfrtzbbKTN48
3px/nvKAkCBIaIgohu/9Fj93XElOBBAWWxFkK5vRfcd9gUGHgflr4B4wN++PEph1VNemraLXQ4ba
J3QXKznkO8IgsgLZeEoVFTlhUkIqpDYnnKp9l3mJRYeh+T5yD5v1xVFi45g839420W37mo6DTzhQ
dQRMQ0DUQmIv44HjSGpTxDC1sQ1kESLeQxXxjSu+zKjDCD27oj2QnON0oJuoCqLXZvMcE2kLWwBj
fwhdTx1I2ifgWkhJQhRCPzrQSyw6DM/3kXvY3PxxlA50ChO3vU3Gxxn8z9MOVFqcSEKhwqVSKqLk
8+AGdTCxpSCIM8Z2pdae97zEosPYfB+5h83p56PExjGpqTZ35hWxsU+UsjkD1+GC7VSI59hgBGUY
A+mCMswBRbqHzUssOozN95F72DjHmXjWmyjfvh4wjJ9QzAmErG8seQ8YoU6g6FXMVpIJpH7gar80
5zAq34btQbL2jtJd/qiSTV5v6tdDhYKkp5QCOQJDQBOUHOBp1IYcJAQGaeK+9HlKBF5i0WFgvo/c
w+aPq6PE5txUTfjG3SSm2bwePkyeMCaIEkDTDlU4IPedMKEYkAAsML7H7yk+L7XqMEbPR+/hdO4e
JU5/VNFk8leECFyIKIpA9IaUT5BEe1waYwxVKIAEjPshtj1Ojwcu/QKDDqPz18A9YP74cpTAuNt0
02+qV0w5VJ0gZMMyBEUchO8f1iskB9+BbAOqLJb4B1nvJQYdRub7yD1o3OPMOzNgadHdK/oMsU9g
DYnb3wvM5yzN3skDhBBYS2IcAzjquc+8wKDDyPw1cA+Y2XEqavOtgcLzFYGhoJgxm4KMadtMQtrf
C2Y2hXzEOAd3USC6/SB1vsCgw8D8NXAPmPkfRxnM1hGoNvXrUgFxQpmiXArEoPKHhPLcZxQ7wcoG
fdq25X0aws995kUmHQbnydA9eNbnRwnPvN1kj3fnZ3rAf3GFYgGJLvrV7z9foP67dXlY2OVQ84JQ
J78tHT6fGVDonsC7nEOq25fA7035W1sOT4nHcXvzYbE8yvnwcVs3b74LXw8M+mcT4+XAgAouGNmF
SSCI9wzkOTA2ghV5CpWVupeJfqh5X2zWYYz2hu9B9fHmKKFamv4V8x0jsIIEoVQx9OAg+0EV8h3U
xwDQwzLGvvv8yprDwDyM2sNjeZyZ7qLaBuY1m4zoCbSmAGuHZhYbulR2d/yp8I0JOtm9Ywt4JkBi
BfH1acX7a3sOY/I4bg+Vi+NUI5Z30L3yeGP+eSCDhVZqK0RBVsWEwUI4qKbPQMHsRIDODRqEsiWs
G+2B8ktzDmPybdgeJMvjFB6WaRrlJnpF8Y6hE5B8wEUeViGAsj9HxVYnwAekkBIhrEAKBzL/1FVe
YtFPgPnrWvaxOc46apnfRZtXFYXUiQJXQJDcIZpBJQUtIU8dBlpGiI2lUhTv+kX2OyVfYM9PgHm8
kH1cjpOnP1CyN8s63eR3v/Sc/yJjP31t3R0EEJgWhCt+3wq4a8Z8Oj8U9E/YQBlhmVGBUnLfP/HU
dX9tz+H58Thub3qcXh8lFzwzbVS/suOiExDboY1Wwr1HHMl9YPAJVFoKQYsmkQcaV15k0mFsngzd
g+fsOKnhelPXm9uwrbdN80vnfXlVBZwdcwF0HUMDCwO5ao+MSGhugeUq6FGHbttDbegvNeswTHtX
tQfV+lihqsZdjH0kCP+cMkLtC7GNg4gLfV5018/8PMJJAT210HMLIiOUwDvV6vG3v20W2Pzaop8B
9DhyH5vjJI7n2/7NalvV2/HxDv1zdHbUkdqAzGN/0V6Yk8DnJaw5IvbQXLRPUF5m02F8no7dQ+h8
dZR56H6ddFvlb9abapeO/j8gLLs2yN1/RfG34t5/tgEIVgckcJEHKet+e89TzgLlBiwYQLcnlfeF
+U6gfspZXmjS4UnzbPDerFkfJ3tZQy/0qxYd0CyAKGU25kreNwXuhVxo3wA9EjaZIMiPB6qOFxj0
E3Aer2QfmPfH685vnE1loGLfPE7ifx50KcjwUK5zUIRBcfyxKVpCvW5z2D6HyEPGpI+//ZASH9ox
XmLXYZj2x++hde4cJ1rbr9Xr7gdiQCCh8AKpS8L2gp1y8py6KHViQ1cHorBNy0ZQIoCfPQ105y+w
6CcI/TVyH5vjbBzYpfrFJivqMHrNxg5GTwQsZ0GPJ3Sw79gjeQ7QrgKQcrcmJrGU0OMJFcJzgF5o
1s9QejZ8H6rFkbpR/2a9HaLbV5SNoTUK9n5QiHSgTaofKzWMxAlGsHdKwLapbxvv9nH6tU0/B+lx
7D5C66NE6Nq0/40OQ8AIVEqmgDTg3ZadvRWwXYchgQYq6AiB9yTZKZlPMXqpVYdRej56D6frY63X
us1rNktBGxuFXnZwIqRA1jiwsVsA8eYMNCshBETEPYTOt7+y5zA2j+P2UDk/znXjXSr6bKrkcfb+
czoHOhSsvQADgJ1S9BsNeFoPQXuhgAgHS8eH97i9xKKfIfN4LfvYfD7KyPah2YSvh8vOX6AGBf1c
2fjQFpBdQ66ErYdSgYL449apX1lzGJOHUXt4fDjOAugijF6RBYDWBPsIoQUXVusJ2W3ueM7WoNlT
YlAClYTuJLVrOnycCw9lz6+sOYzHw6g9PC6Ok5tdwrkwjXlz9QJy9l9cA7vc5nk9pt3mVTc6wuwA
YgFNvrDiYtsIWj6ezw4pT2xQKoHsM/FwLsbz2fFSqw7Pkuej92bL5R9HGU2vQjjo5psE+XivXiHb
YVixtKEmpoAUCMMYvPRZtoP3OYMtXj9pNHypVYdxej56D6er5VHi9MB9XyLn/IcqLXRQAScBMGCB
ZbexYU/bh65De7dZxQYkD7WEvtyuw1jtj99D6/o4Zab3EP3gTKrta+5P4XBuCDDHpycyPXUpaBKB
nd+IAZHhsK3oh/O0XmTSYYyeDN2D5/1xdoq83w6vui8SopmABX44XIQSBjLg82AHCiAFzg+7vhDU
xT/u8P6lNT9D5f4i9hH5dJTh7eMGVL88aF61ORS2QwJVhDOYYBfKriN3T/h7aA6FdX/g9/eHNe31
Ib7MpsPgPB27h9DH4yQKH6P61uR19Jrdu7BuDFuJn56U9SyiKThXBLbcQV4CTQm2I0Bqeiomvcii
n8Dz/WL20TlOevBxNHCgY/B4g16BwYFeoSCTQIEFUhIc1LjH4IDXQWc17NGHYg3ft848/vZDHfYC
g34CzeOV7APz+SgC2+3fni/5MH0f0Hn2yf/wcE1QLXYa7E6wUITY0Nq0l3Kgnwb23MFe1YftX7tD
R566zt6xlz836zBGe8OfXcn/0ZmaPy9d/9r85G6ajXd/mumTIzf//t37y4UzVveGfrt3B73q4d4t
735/C0cxYkgxf52SuvuSZ3f9+2lTPwzaburm97cWdEUAfVPQ67lrjoDNDD3sNYK/KzgsdXd2zMOW
rHx3egCcsLrbEIRBKIGlrfueKVh5rHey/+9vqYDNzAw29sEHkE3hOLO/jo+9NOkIezD+ug/fXr/J
2+zSRHlTw4XAzvS3b4qHD+6ujMPRQdDLwRDspYB9Y3AWFITi4nZzBSEHPo//X4VFXLZlEK5I0zo2
C94VOG/mSUDMKg1JsxqTlM954s/vX90/iBB7FULxAo1JsezwHY8Ks7p/sM1YT879U1TZhYOa6TyJ
Mtdn4aSjJhWL2DZfGuSHjgry6gxP3A1pthVwfCscrVStUVnrqFP9bMzU4FSo0jA8PvOHwA0G4nai
xRd+VkbOIILyDOWhzqu+cHLVxt6I/UTb7XTdjTiZF9N02rZ9qkUi1NK3ENelnfUuNm5Zh6WuBeZu
pdJMV2RILpLEE71clZWaPqJhlZdj77QqPTMJDM79r3UhhBsY/2xSuqZROxN1orSYysw1UUIdYo+5
C/tZhKbt0K8I9wft+0XnDRaNdRMougiXXYV93ZeRcOyynxErUpqixIlqv5mlKil0FwxzTPyLIQg3
OEqMbqs4d4YCbSl5r2o8zuIxJ15tjYlXi7DSsOvd0pPdJtqwMvDSOFtMRfehQFnoND6vPJuMs9ac
FrRI5nEQ/ylieZWUhCybJHCjjiVeQ+VlGgaXdjEuGxwPLhLFKkhK47CyPsWk7eb25NX2FF4EaeRF
HpKGuNloTss8Klwx9v6690XthCTwvbiUl9KSWOdNk2mV1BeVJRI3wkWsuwQslhPcj8RP3k953OoI
990qCuJVZq5i3E6bmsyGst8OKvKXmY+MxqJx+7FK3TpF3EtNes175RZ2ieCEsZq5ZdOGWgUh0oky
gzdJv9F2FfuzrKk6HVn9sAytdDUN70Y7DxdpkTY6key9yqpq5TfWknX2OqsKawm35lSWBp8GnG67
Ket16zfY7THAa3HrMurATI5zPeL5gODqqjTtFrKqxUy1stNB0sULn8ncDQpUO1OQj8vejJGXVPjd
NGHpmJiE721LevmY1w4p6aDLFDU6axrrAhG4mUkSLDnqPg8tH93d/mwntQedY5F7/eiSvu5cKCZz
HVipmXflEK7yGjYDpO/GMFVgARovpp61TmjxD51RYD3hKxT3mWMoCtxuaJYWwU5DaXUlgpgCaKUT
NuBndtXDHed8vCpE47Q2u0t9nH0J62Vd8tOWZSs22q3GXXLG8ES0tN8HU/4Z5y12/ShiizDyp1lt
roJijGaG1QtFc6RLqx2XRDBN6DiPwyib8TCh80y6yu4BvdAadIO60FWh8bU1khkO29Mu8kcdpcW5
ycB5yirUzVhb8944XTVvp+CSDmJGuJgJ1k5O1jH4QM7Aw0mI5k0WLwpJBqc04ywsUOnlIsmdvgpm
RZo5Xcsmh1C15GmYrAmOLshQGI85UUT782z80NTWNOdFlTmWvSCZFVzDQoNax3Z8DgdNfJadvaz7
tnSxJc9Mxi6HDCZylqnutCD8K1KWC2ePFHNRA8ZnUdHFTgTPNSR7tQyiD1Fft7pNqnAWZPU7H7du
IyYnCMLeo5NpHJR3uZO2Vjr3swTmBr8cu2m66Or6k9WFH2OW+LpmZvSmujTLyrdnBr6j4OZrFQsN
S1HpbEptjwTT6AW5aLWl0CbAvbZKx88ipJnfB17dZH+GabdqVXHnJ6N/TuwJYlMXEs0THupqkMIp
xil0CbJs7Y9MOGXVMF0b3bV56TBmxW5T2JWTyn7dWNGCT7GcsRSfTpO4oJFfzI0oCi9p668ss8zM
KLWNSvapLeNqSfIo1BEpLvBIIyccptINCSrmtK+MZix2cwht7hiJZRi31mwcx83IRurIYlr4nawX
KDOdh6JwTQN62ncBhUw0nJmoJU6Z983MTrIVqbpFnUbksiJeRf1FLJGZF01Q6HoMZqQIxvNSx810
IwfWOH6NsGdP9l0/do4hkCKw356FfXlZyqBcxCa9K7voNs7t+NTvwlYbK+9m4fhRNontVaMdu9we
4Enja8YnaBKtwF8qO4EvEmpeWKjTBUm4rqK0XySo/3McjPFwwtZ9rcZZ1CA3jYfS6fLJ8vKhKpeQ
Wt4hdl0aw+9kfyOi9FMjk+S6jxTXikPWZH0QOCnqt43Kund53F35QPxdWw2jzqk6rSdiObBo/CWq
zno7Wce5v0JmcIfGAMbZ5LY+XmEROE2RFjr1A+VKqAy0KuAuNV13m/GPQRYE1yjMF6auIapk56Mi
dI6mETuDQje0ftfSKvVE5Gc6Um3hDcE4afUV25PGapROYPfdfIzoNTJZck7CEAJzmSyaYpAziVPN
hqAG9yuxF5jyizWOk0dTIhylen+GuiJxUt9QLxTDBxFOnyJWFI6IIhf3vNIwP74YWOfzDGo+N1Bs
OpMIhG6w7J0mjWc1NjNJhxycX9Sa4ylwcFhneoRD9B2Fo09UkviUC+uO203iJRzVXhXTyWW27Byu
yvI8Gq1Y94EfrXuVerzvlnbW0EuD+2wZ5ACrLInT5qJ2x1gmriiIJ5K6W3E2xZ7s4lwnBRfzDMhG
WiaQKWrkzyHXXvAyXNlF1egUmXCFSLq0Wtq7Q6CKs0JWpY54vSirIHeSNhUzadBNi7pPNEKQQurc
QzRFekhCoU1Cb8Oxc0XFz626YNomyTwvcOqATNI4RS6XsrWuhN1d9jCNHF6foqoGN45q61bFDmW9
9V6h+CKgXbCe6uYcNW7aTM1KRdHohZENUWecPiUFOC8jnVoEQTzqIq8/Qdbhs3ysfHewIZlJjnpd
ocnSzZToluJKQ9gMLkwQ6bpotS/rfGVVA9fI4FXepP0MWXk960SxrIb6iz+ZyKlGGa0qjrdRAzzD
n/JFbJXxnMtgVlKDnbG20ZIH2eTxzAhgdrlx4HBvfInRlGqLpx8GnBWzSSbYgXMy/POqzyevUXbg
SDklZ0lsJW4GXMEJP1mYfgIrR6dWE8RqbAU3Na9GT6o5CySdtx2QyMrkTiFR6CUZj1fgXqmOUJ9p
bqYlSnPfgeOHhFtnGUQwm56xzI+0nUSQBYvActooAUbak+SdKciKJ7mGs3DVLMnwLJtwADxUiHne
eG2N+aLuKF5ASXIeq4icosFP3Z6zu8pWZiHqxp04MJaWv4f5STzTo1iPAiUuM9nK6jLbyfoWLyF5
w8ygjVuSoPHgXOQcqNmCdig8VXTKdNaWQGAssg0SWnsZFl9Yw0p3qGp3yJN+WQaDG+Qd13HPxlmR
mBnknNAdrIB7NM5qL4L7OZpat8EudKZSaQvVF7RgXwYCcyVi1emkstjNEv4lt9PGG2XdvW9QiFzS
Qnq8f1l2OdZdDN7YlAgyiFKXcQvkdOR82YBzuG3c5k6cmmtUsXyWyWg669EufqfKdgpWdHMpqgCi
oLkqKdcNSdJZ0nXlTRbUq0EU3ONlMwI5ruNThPJ13ABh5zysnbF0y/KdhfrCTXMZzngyUR1BmVKL
Mj4VubzEUGM4vlVFHgXIsxgid1ZEPkxCc9OVmVhPfnRBs+ljYbEakrDFTnHvBsQt7dos7J70Hqgw
liPjZF77LbBh48dnE0m+DvHkO2kYJ1oMfeamipwy3IgzICIXKuxqD6tMuEKNDm3TmR215VpEZLqo
y7NgEKWX1HTOYMegFrKbQc1Rf5zSAVh1lp6OKgJSgMy1Gajv4ZA2uunz0wYbcdYn0+DVSTVnEr6c
J5rY5Gog7ec6UksSys+jMaGDkpA6reFUGxI4cQ9hdMDKCVRMZ10RuhONQrB0XVlTco4wXIg9ZQ4P
Jphmde1NwZewGMdV1TixDxUMFA6fKpvF85pAWiVNN4fQeBtVGXuX4uy0ylSsgS8taTNkTlXkYsV4
sQhWYS39eRh0t3Cil73GkNgdP4x1PDL/2oq7u1TV5WzgUeNG1lUXVM1NyEU2j8K72hrQrC2r4Wya
4tPUIqdkXE1sKHXSflY86y6glEGTitay7B3TWb0G7prrqupsp5w+dYDaZoypLock/zPwUNytAfPR
ga6rdq7K6aJoJPh0aJeadITM0mGK3EnN2t6DqcSXEvVGpxUJlpWIFoXdBh4ALjQK7FsiLKBZFmHa
FxAZy67+EBR1vOCFG2Bw0jCvlEtGmEeTupJhe5YHVqTjcoI8IO2lYXicM7u+slBsHDUotsli7pnY
eFFs5XckjhzRYXDtoiyB4eYOgAOeDDWwF/TJ+TAOZ0EQXVQNSd83IoIAzeH6C2xVKzp0qWMRf5la
lHtVjoArw31xCHi3O6Ei0lOKzTyRDkdjfVGI/rqNQkiRURHMEerO/GSgizqDtDqa5mLop8+0yC4H
RNqzjnVkFpEG+GzNHBCLd8Sqzh2f5eCOePICFA06rMd3pKO9k6P0JpMVmwko7gdGxKziY+PlslsO
XSFmEePDvM2C3oOT3z82NEq80O/7pZWSXit8W9t2Cn6a/Rkn5Sys4miNu+4CxOgEWGZi6TYm9bLz
u/cqweK0Ys3khgnk+IFKNwBecJaTHshYVqYOpT5QSxOsi6LeFsISngkbj6fyOmrhZsfUSr3Exsgd
C1AAVF6U6zIOnaGvbioZRJ6CODAbmKAzjDq8titdNQg5XamM0+SWM6SSeXAwiYY9rh8rUUXOZLEY
gim5DhsB3LGTq9GSvTtJCVzHAoolrVoHYBvA1m3rCH+oh4AtZaBpFZwin0VA5qCEQV6gayt00w6C
SaFaPm9JcsVGdkrYWM76qM480CAaR/hjqPGQm1OU1Cs5tkijBEFxbnDpWMkIma8hWvD8AzHRdiLw
dRkdoTym4PxD+hWY7wYO8ohBcWjOgh7mdm7A21CmsGZVwc5VAF8P/FuMUugcyFspW3AHCZeQB77R
RYk+CtAHwiIAcj8WDi+rC8t+H/UJ92Lfbp0Rt5c5HLy4KpFFVhCnZKbvX0+toav7Z/cPRab9Nm9X
tqg7PVrvysrErrJCvLp/KHmJV2b3cP8Sgjd2EOlTJ89Ssip2D2HaM0hHVXgObZbxnLCQA2tTl8JP
/OX9r9U7E+4fClrWq046341ADQo0T0ntDdKf4D14uH926GXdV9rkVr2UOwNRxtGqlhuDcry8f3H/
54EMg5d01RZVOHeBgkDpPU5AnHbG3j+jXXSRAs2ftYNPs4d3rWhyYNoHy3R307KgJQ83icY5c6AL
K3FYG9sr0bQdcBEq41UbXjYNA32mIcwdLdQs2ir3Sgg8K7N7uH+mQJ97eFYBTPefaIAAEI9UfuSK
nhENbLZZgWbSrGgdtLpDpnettguwM8V9u6K7ccNQQwEKMDFfoUXVBa7Jy2419eG3h6FJVAr35vGP
HWQUmCXYaKh1L60q6Vc+kh3QSHimdg/f/5YDW1/kLHbE4PerRuBvD6nVVbPEjt4PYie3SXwVlMKs
QP0zqy7ssS7aLnLJUBWr7w84RcUKSHaxKlXTuzYKat0bES2xKrVqrKRYjJCeV2mblisJHB0mdKEc
VlklIJTnDhCv9uGllSDsqrYsNdsphHEm+lUCnrjE4nMbBP0K4SCfl2F0NlDTr7rdw/3fbZMEGeig
naWNPXHHNPmOAY9tt1ISSvgyVS3M56Txkin7jON1z6p2lQw8rRdFFLcrS9qx0/f95NRB0ay+P6Rk
aFaJGIeZGfJ393+H349XSjkxmnrkBJjWq8lq61WRoxBUvJ7qccTFPDByRXlSOHERtk5Wi2b1/SHf
/WjNGppCtId3LunuG3AZNKto94Xlzop2TBFw6N3ryhpbJ09l5fiVeW84zLuYqUxbQ+QGEsKk7CMQ
SqFMynMktB0MZhY2N6ovgK6rBGI6Zl+6oWx0nPSgi0zilpSgzsqYLvvEWvtdvbQrGWrLHwc9JU2u
uZVMTm/K2um4/9mW5l0QVvMOdXzWxvi6pOrjmOW952czK4rDuSnjy2jsBiily2YdNgw5mRB3sXUN
5zaU3pCFyoHGtZuRB2c0ZumsBbauVdirWTbCP9k2pHMb/DjrQKWLSXqeWozP4kCjRZ93iZtD0bCI
mU9cYa8sksWeoelNYA+5Zg2oqGk2a1rVQn0RdBBS02tT2NQNsuZPoHTtsuXASq3kJkpYqUUM8RLN
u3TkLuMwBcVOLoeVAT0Zv5vByT3tRWzga23LNqBSmjUdrNzJyj6ZxVUudNp3GjVCDy29a2iv00ZB
PSFUApZbnxmCeWFGIcG1cof6g+92fUm1UGJjpTd1JieXV8LSKoWCi9iFbkVizUwvl7WK+cqOK6yT
tBJrmVfLJO5uVN6tu8qMq9JAecbgynRal+1l3YZObdEPZTY6pgWynPXWR0Pz91Zrprnd7KrMvJtj
y+eaddqfeO6Zz53KGg1H5czSVZZXHyOetivQ7kHbsMgSOlA/txSyKhziKz2TD2QZ9Ddx01fvQcnS
gvTzRE2to9J+V3am74aAS7fO4xmXkN9KhQdP4vZTx22geyUIUI3YwIJN+lV07edcDkhjGX5tJhnp
YrKUHnsAwwraQVt9/hVu+EeSxp6dyplqSKElNfOgI3dd1l1HfaCtzugg8C8nX47u0ILuCc3L80aB
AAKyhB7EEM0r6QPTZzZE8BZycGyUB/L7Rd4vfDQIl3c+mlMjk7lifexUQRXO0yHY0kRwTYGQw9rC
Tl3r3k2lNS0wSZypbKGyQ4XU2KRnI4tLl9bqA1QIgx4HKDEb4AhR/QW0gi/9EDM34INxelAYYSkE
Ugn0EV+OsF4HKkeNFtSG1ZAx/NBVOdG1rECoAn3VqfPwNMOX1dVE4MITu18DBf88UbuZiWLEUJB2
IISWrhhMv6Y0iT1Outap1uBaMLs4O4/HrNUB559ZFmWLvL0ymZiAsg03CGdsFnTNF99qU9fiKIXa
HqZZHYegXMRAfIw1C8P8cwDAQB3OXROEbBY3CGQbqBhrO15WeRnpfJxSB5e7RajMfz+NYKnPbTPD
Mo415uEanEvvljJS2TYes8fU6TK5pDQtZmmU1VpmbXzFLossSl0qg2QnbYWgxdAVKu1NYBt05psu
h/KcXxT/y96XdNmJc9n+lbdqTi16weC9Ac1tuBFhR7iJsCcsN2kJECAEiObXvy1dp2+kv8xvVdW4
BpYlBAQXhHTO3vscXNEnQV2qdAbUt4UWvQz1582PrKIUgUicLUHaV5ZWjDuPTmm/hHXzGcB2l5S0
b5NFnEXk0Avm1rzrpyOMuJzJKcytFa4dC4WTMbEmM9beYzBVQ7K58j0DsQLX5Ltl4f+SeVuiVitI
sHplo+2Fh4hb3wK/3ROi7B9yGdNlX52PfbXsB+bGTQbb6H24LAysmgJSUDZzTvw4PLTlaqebAv4c
YxqGPV0mMYDuJGSteLNaCe+2QrDww9JM7lv7NA752GPklWIIzn0/0rSxQiTf6T90K88aMk1ZM3jt
gUbDaQj8Lu2aQGXV1p3mHRO7y2mddzTKPYrltFowg89MHaJpu3O94AETlpvUFZwb15vxtwFNwrl8
YPxjoKogDeXw0d3rsrA8dRhiOgGfrfaPi4r6bCpdIGt7cJZu+NBvHiBa9yA8uZ24U935VfyxEZVM
p8h3jw6bEuAh7XHbqnvVUAdOV5v4XOSEbV+pNe7HulybhKvwPQzPZ5t5FmCs9UhirP89k7maJpXw
lt5XlRxzO36ey61Og4k7eGeWj6wUQJNJYS8enBERO0eykXeL7+T7Zh99d/OSGnwMHL5AwFXuv/Rc
PQ9gDhKHNclC1JeqX1z4tc7TuO4d0BEraYdSpm1Plztlz2/Glv8BMNBXYcq2vSuUD1wMvGULmL+s
zrXeZjpMUVlDV7Q86oqa8o/ANesD22GlmGIYYJzOmHSjlgEW2zp6qkL/YdnGxI7lU9uOy5EGqRyW
gis5H8MeloEpShvmiqlt5VTaKXOq8jCWTibWPBripBIuqJXZUpet9OkRqc7SyNnPc2XTvAImCZrO
LzPQn0NSgvKjfr8XxB/XEy+b+5Zj4Ylj8YatWMbj2omctFvkWgjunxvb3mDhV2uxxsuA6VW4Ge9h
v2KRHGGhwIgNCU/ceuzPZvuwc/fYLhJOffQ4AL7P9xn0ZNU8LeUUHmyvjQsPX+wpQpWuU1AVwp2B
FLY7vFJQWWcSwRAKx4FiUQ2WvLP6LnFtW+SbzduLt0f8sjtze/HpAkQE7hXdKsGTJZziZKB9kEJD
j3fPHevcpzA7Q12YmimWmsOlMtVupn3RHxSzm0tXARhaG88BP+z8IWZfFFuEd5v7MOA2p5pzoGXf
qV3LYrLCoQj6URamCVdPJKE1neS2AP/Qj4yU1c+nRdS+HP1a3g0rGbLIja10l3WTIeHIBsC+atIY
zl9a6T/lrx2wc9olO25HTZdHu62so+eH7akug7zdYAbeCg+CwmJ0K0C5pmp6tnA4lPgCwqlpWHth
E91BlFQPHROfGj0mN3sd9rSp5L3VLeTwatsUjvfK2Wu8qPD8wn2ih9VVIFQxuh19qKmBj57Oc/dx
qUOvwMzpFa2ieBOaxNL6Bj+uxLVwtIuw737DE1ZOWey1wGa0FxEL+BOmZoqgXt3EWXqRjctYXVxl
HesOOHVVSy/xgOcV1njsypEWVSyB5XkrSV0xRECbtVnvTyVNXCIxxrSpbwpSzfHBpeSh1W7dVEV/
9BtQUizrZwJqfvYYzHCYcF2FsdNrM5zQkcBtWQEbaE0HCLuKJ+s49cUsCEmdcAsTt+vg8/wqkNCO
nxwKF7ZjnCe4r22+V9YPX2HgWDUbrkX8q+YNcZB6BGM0mFh0WKv5ofHK6SogCech500oTtnGdmKn
C2Qvpyn0U6V9xFZ7izp9U7pR4LjmQdCggfhk36DmGCUJswj0NZCPaQGJD5Nc9CtWVNkFl8FzLhMo
IACU7Wod9yBoC1rvwFNjcWJkAvNGRa+O8+afZgggi1aUT2Ucdwfzd5a2pXi3Aj3ljWPpH0pveZyi
HXQOmWGrlz2AX3/CxSr/FLlzuhhHyApIrpr+ZVR4wzw9NOwqgN0akz2tI68r9AJfDLrXNP1OTkcv
ns6TdvIU9shKyMGTZfcxUXraF4zZUGHlmOGBjDuYIQbiKVIAhb35a+huT/VejwdXe6EkiETBG9pj
VtLtlSpgnrLCvVD9fCF8qM4CsIKR4Kzdyvi12uvxKUdPnsAeZObS2fCyhVyezZX2HOBw6rnTPRnx
CFXj1qBRzHjmGcjZ+EDxR3p7884sPJmzb3OFoWSqprCb6vq3QVUNhSncccWF3tpKeWPa+fujNTef
GfWO4cKi46g2DDNXjy6MEGdP2W6dylVPLnqb9MMhIWAhMvOLfTJ3HCQT7kNtjS87Imazel0TW98O
dtdBjFMQPofFNI5pvzTe9d00l6i2YU7CbQBPp91y2UZfy63/wDU8Mg4bPYYaStGtcqu+q7VVOdnL
vihBH6Y+K8fUIQqvir4s876Ypil23bHMbM5UDMzdXPm6WcPB89y7eAweqM+hLsHTrUmgn8rGUuEd
mgpOoFrms2rbpgg9vPLtDD5cbC9YwaykDlt+FI18tPiBD+KdN0feKW7mB6dz4D7QMung02QrsJZk
iuW9quy3sCAARmLmcvnEM6m4C7aVbgniv+fj4DC8g1bh9rirrlDfBHDNpI/bp0i4L/UUfgp59DAI
J87gUfrHWHQ+7nZwx+t9P4q6xnJuT0Ug+stIxKdg9sB3BPaTFfhj0hKocjYGjcHYfqaxu6ezctuc
iyrtWAnGFcii8qLmOFT+h3m7eEN533O4k26wZJU7P9QL/9yPHPOsfz8vbZeQpv8GOH58UsAqFV/B
WbPtiZf2aYI9FtFhSmEVnslgTRnyRJSZ5OE9YPq3UV16CXl0SLnmwm82LO7Vm5XDMq7E1OXR5uee
C8cYRioMlWk5C9l/wxu5J6UFo8ytyggr87jCh3BlGo2QP4At6C7bEITJ4nXnrRvmr739NiCl/42V
cgM1oSmeHjaqamkWLfZH6ltvkBNc5rXTNOdwmX44Mez6ganHdRi9dOyt+GBeRoDO86mua5Bv0j4u
YXQ0s0gs3XpPTbVZqXsetjNkCJjXtsl54/DdOsSsi4u1JTbkzxAw/lRX/kUr+K0Xm6wo+/m1+V/N
/3fKn3JzxG2T/lT9rYXPNWhR8Phvd7p/d3j/+w76Mn6dBorFn5elhZV/afyLyvMfdJxPf4wzn/6h
878m8oQME9rHf9Z4/uV7lTeZ5/WwnypPZBwhSJCMBArXr2jpVLs/hZ4EH492Eb+DTwdHkMabBAt/
yj2RfRwcB2KxdGbla56Sn3JPKEEh9wVw5OmPbbhR7Px35J4mzf9rtScYYc/DZ3BdZIcCDW8bNegr
tWfgboBp+kqdJLdPDAZGOkNG6VcEU87exXA9ppfJ+tFI7ymyVZ2IHqxeN69x2tQQT4DH9SGpG6NU
Rd2z6P039hS9j1TUFLQT5UUNP9aZ36kIcwGxwocKy0piV2cOgh9onIrTbfZXqPViNBUUkrz3j90W
YXoIS5l0+wfIR0BnO/uDw6xHEVsVJknyZVybD1DRgjCEMsWmy71vSQDdb+08KJcpg5AHLxVZE+rg
ImXb3i0LFnPnS+10MHD7JrPXD2UEct+t/Md4ewIK914CBbD27r3c2Q8mw4cwqL/OS/wGssr7RZZ3
69QVjS0fGmdX4D/gEs9zaKdCyZedifes7J9UOXwauTzCQspHe5qztiQffY+9nUnzQ0lcfBiIF95X
P3o6ecna4zYDeHoELX2BtuHO7XCfGoprpkS++H0uKnbwWvdYlmNeL90DZvQcyS+PiPJ7UHH9wlV5
hJLLTZt9tEHPf/eGOpcyOlc2bls59nXi4RBY1JCSxmVOpxaTIG9yL9zuwXutSRjiqfrNCZE1Cczo
IbUHXANXwkvsmp9s0HEUFNrKwigXdnT21/BzSaZvcKxA06odMFptYVltL1XXBikrXfj4ZqRYI6DH
/bMT7lkN0ufQMEhTMGmdwyGsUtX4jzvhOx6ne9InBtgZabGQvmzruy+e6Yb7ILg35cMaPUMFsGHq
XSNobjmQaTglw6rSVmvplh1AUxecg2XIFoUZ2od+oBqXh7kDKO/tXQ7yd8w8Ad2pvdMPzRhDi0vm
KIv77sfo7TH8IIiZKvpQEQwd/DtO0QgUhIyQRvbkWU6RusScfiu55YALit/XRHZZRe+pB0abrymY
2SUZ7bpOWVvvB3+KgAuR7a2lnG+u/OY0IKXdscwcHrOEzsLOPJYNcQidSFn4u90cJCHVKV6LJdLe
wIhrXQICTpKcGfR/5mWBqbqmNlP5Pjh+uts/BFCZDIK5x1bhnZF2/H5Y6TPcJIis8Xwd3CA7eFSV
dFPXoY/D1FUHaPt45gOaqocOP1McaO2zdCvFenb5t1WVqRAddEOd+xRPk0zok73MUCHG5MHt2wVK
ZQ54KP6jnACltU8CQiun247ct3+EZQg43dUv3tCcOVthvAQBOObmxxo3XoIAhwjq6v45WE6M90np
N3gT7GcHbhLG6Joox+oyX975C4YIUb1IIaPE2TpoAPeFvjj9GGVTD2cavFOcylG+wDtzEuvc0qhL
FMcrZuGlSyP7OIj2rvQwHCrvPYkl2ETRnKizF3vztRkomJ82dQfc6xlXAarlhy+dbF4O/l69r/b1
4DTO24gxkUYEL41UgM5YC/l5354HH5YYa8sLpNJNzhn6w6j+6jkE8pc1jiDpLl86ybbTjEdIfPLe
lZ4FNf2co6dLRAyhdwU1QcbhfOZeV1Yp5J5DEiw8j8n4Qhr83ZAARcdcewQLfhdh9mxCAtpGvO0E
ZqB2jJzDAOghEU371cJElkLLcm4FJpaOtHEK5QZoxyAXdLBhuXiJsBloc+48wWTkaU2H+dSOtYCL
uUDMJiHGiF39zs4C0GBFHtYak2Uv5Re3j3+4K29Sa4Tqmg1rVg6Q0DSiPPa+dYmgrzhO1HvbsL2Q
zHNzmHFVGrOP44jpqIE6PN0W765aoHvr5n6E3l5LtCf/AEYS0Kfd3Hu4EUnQRve0vNgVkOMY4kDL
n/J1snxIFvzEd5o+s+vmh9e3JeTMncYygofFwhNUfgA3gkLaqroOpPgWfbDn4NRHDksdiIDv7VYu
CSiDHhz0PGYx6TG9tUsAg3nOIRXvjoBr/HRtVK6czs5UAyZk8eO3yGJ18L03VotHYZXdnSvKb40L
AaPjgGUS9Xf4Hu+8BU+rCV6WCX4pFGb7oRcyPg6b+CoaG795DN4rLL5p6DG8ejzaEgtKGs/HcNFz
CR3dx002dUbj6YlwBm3T/H2d1w8yhKkeTZCBeiF9S5rvZpSv8WlqGEtqYFtTeFz8hWE0bCAYSP+m
8qoDohow3XY+XDkPYnGzYAUMj2S3cKG9NZapGgegxrGn0jqovnoKmOw2fYEn9YP57bHe50/9gGHg
OPy7beFdbL0Jih+3Pba+G+QIEzhDHAufNAZWzCEhG+p4uKwjWKc1OA6Y7bdyPlu02pISuOm+kPsF
LFFZQ29hlwqKXFbmcwXlGJhIEDX2H3Y4fYx2KAIZ3x53r92SvRs+VfNOEghPcfOdBlP5Cg0bCfEu
70pKLE4c0sYYv6uLYF/U7Rd7aZ6lsAsH4Ga1Yp2EsE7Y9h+Bz+o0KtfPgHNp0vicpiH9gmBSlSpx
Fyyf2NTDM5LBmJTOsMOpmDQwgckmbsJzPONoQNDdwRm7E4VkOtNIuMUpJinqQKUnMPksxHo/KmjG
ZEQ9iA7cRzXLdJjX9bDrCTJcQ5aoESsxAoh5ytVlWEuAeDU8DIUfAZEe5mS20OPmk4Q7Dx7Bc0U0
AFRu3EvMcoiXByosWBxcW191JYA3O0dVYUK0qAV+YnpZm70p1n72005isg38RxvKxsqxGYISsFIy
7z6Yem2/wWywAvHOWvBbWHzvQd2M2Y3bGRvs7m7U2luLPWjTBYArYIDRShA69LDt9osZObHX9xgB
cIasrWAdhDBktRChgiXu4ENhD/YZ8gFpjW8WVT5XiEThfjAk9CEmXoOBBBQ/WMmUrax864Lqz6Ya
LBmzS4DYguU9ZHoS3yKOFmcoqiAUh8Euv0xzEORKgdmYyzohST+Qj20PU6mxYGaFzSGIy4T0U52E
ENofJsd/wi3vTlr0eplAb1+LAYKki1wU9L8b2GUp83BVgGqdETyicE6wwD+xIcQqQadsHFtjHC+F
lLGTLz1/5vaaMWvUZ3sKGPlCwQYeIiFcyE0kxBh0RHFt2+POs05Biu+KvSxYz9/Utb9ms2e/izT8
KzTW6XQtdBXkMEVgMqrZUYkh7YPZBlupcTvTNMWs2fzysNERuKv/1UgrEGEDHHmY+hThN/CyK5dd
mjZ644dbcGg05x5HgBRl7YSp5Y2X2JXRwQLTBlXiCRxYvo7+g9My52hXoAVZU7LM94faSetmjo+t
2x2v/L2h8jvcR/iY/EOAeKnDYIj9ocGQmyppwfIGWLtPDi22Oa8GpZ8npXiTyv1cjTEismRzYd0D
0HSoll0KJdHm0DsSTncCeEkqeTnAaB/pXTnxO6t3QV8yLywiDeLEvpZ9++sJIHQiu+5dGfwRrl35
btzBTI+x+tb3Ut0xAvnZ/shZ+CAGr0k8HgUF/grk4p9FRMPCA0dcUcXPfKp5jkCGOolGxHlNqrQc
uPeoNsSFiRPyH6YF2B3auJlAwb7X74xYo3ZAG5gaJ0nQEXrBR1fEpYY0EXgy+dRZ+5wNGKzQA4Uv
yI4MUSiibIsFAS8FQnGhaLi1Xbjzedix7+20uUAQVwJNrqn6jZ9upIHtCN1dYknhFqC4Q4iQWHxp
gSQDPlSAMdZoP/atezdAwXiRNSApGnSIeUHLXSq4UzEFQb9GSmQKtN7FFKPuvjYX8RFBGuUh7CeS
w1Gpkr6dlssUT07uLmAdbBKqS2sr+IYERkDTVctdWDKSeG7gJ5ukD+1uBxd8IxJQbNuF11rpS5L5
kwX5pN5mdpmHEnFKe4FgQz83W/CdoQAi2w4vrxRrOo/2veMF9+VSqz8ELlastvzUyBIxdchJ+LBo
SkrFs7oswxLeb5Z1V++wwnd/eVchXudhaoNLt7iIp/IWfoG8zHlvjR2UlH1Ij6YZ7OzBaxnIuQW2
mVhs9z2vaudu3AEnL4r3YEKgGIeumGYTIoE+i50eyUqaxyYAUymb9VM7k/ajmGOEoXUwEJougHke
Moh0cbcZCZEG7Be+8BOBeR2d6fwWm6m9degCIw95DHTeRQ8xqK9jM3lsubvfy/k0AdQ/umWufdWq
2aLM66L3s4RV49lwS9SGkJkKq9f/5O8DP7XdMLLxPSd9fa/QgngDxRhPYj6NZP0Q7MODJDAm4QhC
b/kdxr47jjXUHawonf347/+2Djt9FZZ6/ekIckUicXxmA4zDX/80jH/Lr/ZuPvENfqJ2GMc5fr9y
CAWov6W7b59sBtrY/NX/Bb2gMMI4GCdZfZv+DBjX8b+AnBD+/2tQ/ktgc9rjm79fvv9KA3c75ifi
5dgAr3y8reBoQv3hccSr/0S8dJ5xpHTFwInwBYhrgr0/ES/nP20k7EUMu2fHNvIn/yXAOY6R2yMK
ASrjS5ZIE/cnrPfzlfl3Ac64jL8OJDuCOhwfWEJWOTD/gI1/i29GHKywS2u3LlyyFuYb+NJlBD8R
/KpdtwnNVNRXttXUzV7/0reWkApL8IjJq359PtM0Re+4Q+FGdDnQJX47YZ1E9OzCH5ki06HTdGMz
Ms1tjeOawsIH+KU3VpqNNAW0jui+7iS7GryM2Wz24n/d9dXpbvvczmRqq9Ui1GtePinYtcmt87e/
uhjq/9Ztar/tc72y0SJ2Aj+9giAD12z26ZzxGTr5OLf4dEbkkkLEQyeLbl9kgQwgDczrBst7Yraa
giCU5XW7ge6vMD07YnkdK6Bnc7TZxCFpL5z3pn7b0TRNcdvzurv+s6/+wN91/7aNdn10GJvwnkHA
C6BPnG9nMjV81f2e2EN4YJryW70GZLOpmgK2eV/cmu5aotvXHLzZCOMvTPZ4JNdHeXuK5ub91uzM
84+ou2eQ2SEKLxQIEJU+GK9ND7Xaj1jSr7Diaog+wIXpody3gqXSEfZ1R7PNHHI9zgxpN7CgQp+c
BzNON7PNdLeOAwKRNUfT4qAfYFJCAfjqWFN1F/9tOJPlYFrXl0NfkWleT6qbHktWx3ow1qtfuSFI
Vm3DmqJaHHWe8REabeSC83V/akSN0WoMTSMZ9UmEKALLA1uuFaKk50yeTHXapqSnAz07rO2yKerg
8WrW1RTzuM4JlKsSxtNcnUi0QZuPzurXHjZSGbiaYzG631IznHXcgOy8tT0srDkPu0/uLy0w/IOf
qmCjBTaqYNMLmvp530SU41OVooAxn4q480+rIZWRdADUcoQYiWMsyQkkQFsozUNTornpV1WvelyD
Da/Dtg4ZnDL0srpsERWvq5HTQqMA/PMctG9DGgcHMG735od1O4S/1xsQBTPobN4Cs+vjsk47JLdv
31gEEW91jcQL/hbb+e3yiVOTzB2gwQ312BWaIJ40aW2apvB1h6k17XAfaWI40CqIiQhN2BoFhK3v
Udv602HfxkdzF2rN/5qa+Wv2bG2n1SepsZ8RnwQjeu9owroNwtmFGOYbJDitNAkeBFOTCZhWCQfw
UkT7QFJRCSvZ6nHaIUPEJSH+HMwzFAEIe3RjhKPoizLPBLxAOpeji0gybDJP6PasygNSI3QFL3cY
t5DUfhRjRw/XptFvb3VvpbLsEeQMlX1blfRsBNAlCT7GKzDExd/PNSzso5FE38TRvgMFvM/5CU9c
Fhb0ToWpQfiI2EFrgJwGge4I6/Lm79CtSp6A4sd70lgAV6WumnYHT8OJGnEINMFsKQ9Et6mWWmph
atHYVhhM9I5rNYejNRvNRFfcGM1TI4S7LxAK1SchpEBJENMX22Ij4kdQmNqtGe2xyH0YlGbTPNNP
kVrDnPUzhoTxLyPelgeP7vezVmqYTYxO7rEK+9PaRM/C55jvf/3YqPNn/Nhf7VVH9LirJbLbL7z+
TI+NGHXjNhRiclzEOtzRBj/w9itN0/xehPhB4KTUYY1keay4s6W2D4/E/HLzc4mlIMQJTGk2AMkC
lgo/t9a3aF4RFzO7dZO/Gq9mdPTgBQC0bfAWjUzh+gbr1zierWPLPAe8i36pdeH77cPA8Oa5Wtlf
gzp+VdCdAxkKEHJhnkqvk3sMtnpbayHLorU2AAEhmtPNGoG+kGjpduD4NOl3VeexMQhmLa8zhR21
AsNmUBCVjjqgy0PGC3cSGdFj3sQ1tGDG07pVi46ZWwuzrey2zxoLObhzUF9MEfJmT6YekQcLa/3M
24MJiA1Wx5X2sjA1EsEvTrpGrmdJ3jnLFiWki8LURH2Itl0xHHTYh4n9UCvs/lgrgqjtYP2GTgQD
Xg/wa9sfphLZWBheb+ogEFriVTOPX+oHaYp9i7AR+VVAsGvhEDS50Hy4Wj/h6fE8WXaL2I8aiHFf
YcXD7TOD29RuzUmGDkK+lzmPnOoa9EJ0XAylzjNknirdtQwHyuCfBUF0enHbZpo9OE9owXWP2dF0
35pmm1dTdgRvejEtHwt2AyE9Tn2tmq2vznOtRs6ShhPmvXBT1gFx1uD6APisG2YGiGKCsz0+9m6o
MiAMfgas28uUhUD+PoghDOraBpwmxhnXpuSkDanR6TBr+HrjtWr6MakgG85eQ/wiIfrSS8uiFxlJ
LVylqZqNphC629QsWM1YNPRwux1jmurRm6FavB1ptprmFuo1q3EhjxJjKGCa6LaRhN7OxMoaqpIq
6AC/6xfPdPfGnjHVm4z0Ji1t2kWHFmhT8p+7jer0uqfZiZs35nZOc/itee3+7XT17ZggrvvjNEMw
ZKxufSdeXeV1x+s5yCDLhJaRCwQAAqN+1bI/BG5Bl6TbpeurjJbTeN1mOmbda2qm2CMsRWZnU7sd
a5rzjhQAPEAOH+yFcHMsrKZqB+GOeB19KsvXy62pXrfeznP7U1gREa7DOcCnX3/v9udN7bbzqzPe
zvXbJf52yG2/tcJMEVWnvxNA/aaHMk0PqZxSqNwCEKR/iqduIklT84NW5mWwfTct2wjLfhNT/tY0
O/7jNoQxAwOfG6Sf0WaNZ+wFU70dd/0rf9s/IyYoHcLB/3nFela6XbupjWaSMtVrj1FP6mVbejWm
r992N83AocFZDcgIsHinpRrSm+Tyqh6zJjxygqQSB6sJ34GWHUFxIiyiN0Zeq9Q9oy25CoaMno0Y
k88IiG7FdaPsAO8jd4WLhUnbhbd+I1m8ntKcxLRN93XjVdK48RU8754sEQH3GVmLhswsOLIyLiYO
wMm2AlD1sup1tiWa+4H09nzQmlLfA0ukzLK3+vvyzlnHjEB0d1K+XWezI6Hh0GI9o6idjS25G0ub
Mfz+SMoKChC7z8s59ot4t/3C1NjQBteaXymC6JboxPTqM2r7CcF5mB/rLhQpcDSZbiBr7NRC+irM
/62x+CBLHcBbaIV0pddvqguzMbRGK1Xu6Cc9ogJdFssDtykCGioWFfY6bUc1A09edTH7vThXyPAi
KYLYag21m1qLGLO6hs2AmCS7mHSx6ODPUUJ2DeX2V19D+0r7QbfCbAthIWT4aveGez1WibUPSw7e
BxK9cQena4UBIlLql11GUd6a5TjSy7EpRqg5ET/xbGMKxjPWdyLQdpW5MaZmCtPBBVUp8O4urXTo
4bVwOTuNe3Qozdw46YmwNspbo5C9Vs1WG1JrRAbFh00HaeovlMDXqPB7KWIjft/ZiKrNYabH1KBb
Fx4eBlLgTa8KIwD+u23IBtMjddEaZJ0OAy3jTRWAjxFR6TEEiOtttw5TW/WtQkh8fFWcmud7056a
mtJjwDzzWxNCQu0PaKfFdF9r+/zIILk+gMX4s9d0mIPNfhVk2NAxOwejOzb6YtiGXXFrWmaJvAqR
8ZFGiIIdvfDedkXmXOQBsLcYCLteTc1O3KuOVQUqQsFVjRGzN55WLQCPtCg8RspAGEcO1AkNQrIy
OBgsXQjpM+UJhNnrYkZWAzLN0YnY66hjOGF0mGJGDAaMCD/KEPshrhP4YMS3tzmsdSBmEmqukrmL
toJ70Nh4iPEwOmVHi5VvzdkomG9tUzP7mL1NU5QQk/8vSiv++L//8e11htHXKK2rv1z2zyDtb0k7
b9pEc9xPoDYM/zNG9nB8EtJ8SJz8SkGJr4sj5agPRSIJXJ2JMv6P//MTpoWcEZgp8UKN67o44qcq
0UESUnA8jgZqCT7Y4ZL/DkbrOfg1r8B+nf/XcfVHjTyXhDE+p/cbRssdhJ06CPX/A6l97oPO9j6s
A3czwfb46KjQ/bD4AzIO7hBZmF47shAcpHtd2XnXXs6bn71/d+xt57871om/VBTJbagSw8UUEYfY
Orm1kU1ruBBd/Latprv4c0drvAu7aT1Rf5d3twKBW6+bFXKhXfrmFA+x90yRkO4OAUM0tXRz2Do7
R3QdObqwPp5dMn1vuml5AwcfIV3gyImsD82+bJ8DMaTd5MTPyBgJUKaesCLZoMMywBnlBfh0eTG1
UMTlpStpKJHbCz2m3ZRgJRV4nGZDCJVPkGtvgtmiNcu7c1m5Q4aDAwnpxbRZOL+x+tKGuKWqTxum
YHBvrL/jumAlglawmIOy/GuHaZoirGR/14jGglJQV8UpRiaSO9PH19WCIGetc0o3OPmIgHqoR6kO
VJTRA9O1fYW4X8ZBnwnniHVx/AhH1Ho78b45QgSAeFah+geli9JqUBCIlSABWJJpWqC8S/w2bDMx
0PjoTdODQ5GSlCJjzzuklBmhKS/pQa4yeMeoWO6RigXhxm2ZIU1RoJ6apobTxiDaDMYn4CLTE36H
OnVVpYWc2GYK/a5AwFTTs2mGu0uf/t1B5kQ8UCcAjf15QbQ/lGAV5PDIz/a6MNsE5HWvOsw2mJkf
fj7zyHvYanXynYW/kUjM864srQDcfegABw7Zu3UEY6aWcc1qd5mOQzN5F2TlhsiALOoUOUP1EKx1
mHfR3j+5K0J3ofpnzw0nULisOqVhN9gZokegIFvG+qOp8V+1cbGq67ZbjXgusBdQ8bnDkc3EIV1w
jFmJYG7TRrx7cKRtTE/K2RAtsSMXqzUu7B1Btp3TLmEgw/SKnsSoZKKstv7O1uX/U/ZlzY3jTJC/
iBEkCPB41S3rsuW22+0XRB/TvAne16/fRMmf6fbMzuy+MFiFIiVbEgFUZWWumzLMgOYZ0dPKjQiQ
FiaPgZ3wlWxGuQH8RXMzSbRgooopALiTCnRvTJ3DMVRnE01U51EfShfbkAFtaaDtw0DljaGF3w1G
jLARC68sfqL154TO71cWZwBaFX5p3Gkzz3VhX7mTgalQveLniT/o3ayAvnqop70Faq0Dciw2SB4S
bh3iHL06qyZRQP31U3Vz3sbj2vrhFFm4czMRgVPGcNAsYcQeGvl/Gk02nBJX2ucM0GsvBnD2uUsx
d5tlpIGPXoDUiyWKEe3QyXjvT2K4HXK+whXRR08weEDNVNMW6MvxfgB2FXw6wG+Cm+ZBScUWbKyy
n2g+3w1xO3wVdXV283KLdY880AFPPXkQ+jlCZkYPk9nGB3gBPxtSMJUVHxsUak5hpQmmXDG9BNI8
OjVzfoXR9MgnEX3NPL9fmwJEWGqqslOEyt0tFKSHx5hn6uuHqfCfiugac//H7ILyMQOntoM2ZEiZ
M1PPPh+q2K6VRW3ohN5fWDCle/BFIDPKdHqY2psaZLDeOp0+259DP9h/O/18LdpSgZ9sBr7m9mQ+
gWH5WopxuGRRFD+pHkScdYa+jlGuU/0x0wHQaY5nWJYcc9ClkStjKgQbgg7x9BWDUYHUS8fNl71f
MfsFm4BJoyv++zVK0C6DMTN/HL0KS9BO9Q8Rq6qjdMATIJym+A5i27tgsIPnDID8PfdAihGA3fl7
d2iiIPleZ6reNJHydsg21s+Gke1Blob+tuZxAEXsPZbB4pqF7SkY3fYF1G7hbnIcvrawSH3JwaS2
yKo6vGQCnThV4FpLqwKBlV+N4Wsn6xGYZnM4dliNPmZJee9qf+0N4drMJrkvkWz6OrXmkvytDwrS
sYkBoc+S8NVqLv04uC9yzI0d4HkcfB5wB8AzNnERPQW+B0gXn5IVKFGjV5vFq//49nkaozEDGTi0
Ml3wajOUyG2scPBV/PPbN8W2V0P3NPqFFiA7iZaYuoCKnF65OTlod2RYMxTSvraTh6lcja9m6gOy
FTT1capH+xoGxtcRP9gN+kjj1YiO5mMFFqtjVlRvZ+QzvOw+yadg98lPsUPrDPWC4ubh2CnvK/BF
7f7pduQz63hbhO2DKwC3G8A1cTSBsjkmlRevMzUFL40TX1z94xZS3JcON79SKAv5W2g3sQ+hyk3d
X8qw7+Mis76CcwrUp4UVojrQBODvNbgxFfm91/Z7/CQ3fczRGafPTLQpB8DQh29nf45+jgNnzGZI
wJhD186jyqutO1YBtOblvnk0AGv8cPALax/bTrX/5J9jE1mYRzIdoY6gE5A7IHHGdjGHzNeST6j8
AmqpYUeX0iD5P1+W+eieSxhYP1WykVM6fsHkGS/RqF69OCOw0VHj9T+QbThNSYDEegxS4CgysEPL
AAhtBJrrrSirAO7Mn0DfHV9YaLKnd2vyA/sJ3KpPrMvii6UtPUYWw0w1R/4/XTfpV3i/y/x6qN7d
Xv19bH49PTZb7+9MgPJnDzqFFoBB8Ph6RQBItmAK3B08OJGPzuYDeLsxEKR86VjDW9w/BYeDlLdN
J/rQoArwD/OIC2GFjz9k7J1sm3vYn2iVXL3p+fOHPISRwULA+n9FsfnYIBvz4KGueqoT8HfQLxpL
gp9tbnsahRidyne/B3/97u+mCPXZko16CfETRXz/Qzz57cD9mcrvUeWjISOdwN/sZdZRvn9rb2fa
Z4IBeh2DZQFEQzX42ug7RsN0oG8bnVEgZkeOJnOOO5LzdnPPQkKoBORiZSgsissULPR55+dAK2NR
nIE1fBuadrQi00QD2ENjxTdL6Qh0rBbAImbqEInXqUkBux7FIS0bwICBIgRENMl+liIEGaQzvGZY
Jq/nCEf8kuKu7jxnj8a1BJy9DhZZs13Y/7Ea0CKSnz9FvdkFG50JjBGYff/8FIt2VC6eQd4vI0gt
YSyEVWryMuwilbVNW2agdQNGkux6URhfCtQ6H6PxO0heDrKOg5PjVFgVvpvIbuANx728jfqRWz34
wbgyMd8AMMeONrDnu7ow2VHoM1v76Ix886gqpLGd4+isj/orUrDRsXd97EE4GzagQq8vyRS8HWhA
tf6ATeH/fBSCHBRWp3qgECmYdit9naWddBuKpkA/Gf3Fv895zt9/KS42hxBm8jmkGrGn//N/HKD6
ZphDaP8SeRMs6yiyjsjovx2cGr1qC7JBN4fVYRGs7SYC24YOIVeZ44NJo84G6wAa3wywWp0TVIxj
1I1PHB2EZ6YP5I/AtbX2R7RHfRqg0QFJyqZi0RrkWUazV1PkpmdTdTGajbOXcoisvVCivgA1Ul9s
fab9Cijq3S02iXly4W1y6HjHniZ0xtyjbQtI8sJ+sgHEvNdjJRBu81itLc77L0ql41oxowRbfBEf
6Czux7ez9P1sHp3Pgt6NDwmrq+2/fzYA2f3tBwBEnKNFNIG8s8Er+eeHE7qhTOPRrH6BBW2q+dot
/A06l4xT6pX3hQGMCVk3l2tJNEfk7bgKAAEE0TvZOprG4yQakeWu0AvtGSeAawVYvn314TY0QLER
kJ5o5eqbhSyqeBmryfgmWH5F64wVLJAgGRvUCyu0FQ0sL197WYDWvMlN8I6DtDZXhjyVhRnvWZSX
e89BW0OCSXNt9XH1iLRyDEboMHjVdwwTFxAuNJXJILl6NmjduIGOkqYvs5/cRKPY0I8vUZfJ9QRa
zTsrdeQ9RaCG2p9TNGEvGvq66q/ngBT90aXvbI8Gn4WwA3C7vY/MgYqBecoO0LqX9yBE9wcwwEKe
4ZGXfvjI+patIt+r0cMP33tEM5TJyhrktdT7RyCU8w2TIFKstUm+KHUzcBRh7efSjjN4t3Ps1B4o
kHyGj+bxyYrrBxqY75XRxjUHKadVG80dL8N1CdTUuQWL3pnOABNS50KAUANQ/vUnP0XQoL6SQueL
hL6y0le+35YiyE9hLBputyXXp8v/vG0Neut//7Z7f/uyC+ZwD9o2WnQHGNRPT3vw25rxmOTo4QI1
q2W5DtpVoNhymExs0x3Lyw5klkJaC1GBOURNAIQtaPhTYOyFKG3dwilo0PegyDmcbkkm3dIrxCVl
oLGK4mY8R9wu2KKRaXsuDuSZens8J+R2CyiWBL2JlmhM6iBs0FfQOLK27cJFE+92sqLxfBt+u4uF
LNKiqjIQAAfrovLaBhmTFrI6sQLNNZ3SoTZSeciCNRkmcHjHD8Fz2KhHQtPzD+C0jYoCtyPX7RSA
OkxAri1RLErVqc5z8IJjzY7+2U6dyEcHcLQD+EOnXu8eC3Os9k7YhG++OTD0m7c7kM8vhH/3718A
i3/a/LsmABMc2y/s//GEghj4n4+7AIzuwi8a40dSQ+kGuQu0llUetDtUO6xojpjnEq/zh7P3So4o
LxBKc8qYoQaSTNNbPPnoyglto+fuJ54k+q56lrrd68/73140it3fLj7SZIDmR6YPnXsNTV7e39YM
euGALfjsCbwsuS/iI4eexYDP5SFpUvHoG+BKBRE73wbSF4/55ICqvIRUBY0O1iAe9QVc4jlALmRc
cQH6wNJatxDotY0B+hBwLntqRyaIhFswq1hqZ+pRIJPfRinzPo9S5p1GTR386VoLjY9PaBfO9lMx
/JYjy+5DKEbcDkbQ/ZqKxNqTiwZbL+32YNb4naHH7j41gXUdICqBvyQDN/QmtqFVo1eOcVcny5GN
4lKOJvht0Ny1FrUMXmswcFcgsHuZJrkKglJt5QAWQ0wu4WMHLOujlQxrcLsBIKNdQzQoLGRBXw6+
H8xxbc/WftPmm9AAVEhYyr+U3Pcurj4rRABCAWdK9/PAkICSBISJSwqb/XSTtsm7DwPIFU4L2zSw
2Igknw5dVSK7kWA1FxfqHg2WP5vRHV7GTuWQvxDoFSzA9yJbdXFar7+i2fM/HoQuajh/LHstECNw
bnIB2gcLW5hPObC2l15lltPwY6iQ6TcXORg/F2irEies0x6UyGSBkiH/bXfoMZpis3tE2rbeJS7A
pGTSoSu+OPlUXslgEb433HWBqtTxoZWLUxCLB7JamXePIA//naRlq5mvijNyq29Zq3E01qrvAcnX
ea1brir1/HATdmg6nuNsymL5rVwDJraChhMtwjIfK+WkQN8irbsAdf1o+qOfrYBPBWMjEycbwgGU
3KcDGqfvg64qzmRJfATr1Had9a0aEFfOHK/QZL/ssBq94/EAbJY+y5zB+1KOkFHReRry8zEBQqGR
3hc01n/2272J5VAMtsDeMgP5Xys5oatiWDJC4k13YXDQ+kBC0wFwHCJwNkd+889Hm1eyGqJIjvpR
A0q3yqWs9k0GCh2034PtJg+HEyB+w4nOVJLXe6eqz9jP1eKOgrWZ9RIiHr59BReve/IVeDUL3w+B
weuzkxtP6PHMs+ERMwuaCaMo++5mwyFpC7ANVSlwgl3CfrnjGC9yU5zRY1ickMTPkeEC8Jpje7wq
JxMcAE465vc5St/gyNq2mWSLsGNJ9BdEgJpVPqIxY9JTz3xwwqg+evow+7ocrbQW4IcuQ1emj+Vd
c1Wds89ltcvYYH+141CB+IiDGQIM9l8hBXMEX1xxbdOxv8aNPOARmDwX7oUUQPBWkiOd0cGbKjAV
xl1zUHVq7chX+ZBiYCwwt7dtMwpPX9ICXc/zRpv25rNJG2vad7/HkosiHKMAyKlr9jWEhw7zYQK7
9QHaMLssa9jOtgN0Ys+jN9sNUbBy0FEp4p5fJqdftTkw2ba2yNVg1jmYzXAiC8+YN3+nzGgzxma/
nH0UghrOq9WO9bZHjrf6EaOTbN03g7O3c5D3psUYfMvs3EaDWzQeFMiQv1poxCa/klLtxzAGCSEy
Ut9sBdhKBkTIhaPj78HizZOj/QIJkk3iD3KbGxBFUyCFBQ+iLAdrPHRD7zzmtoqeGrWhxBMHCac2
KH/EQy98N1IdFnQfwoJogw70cP3vqwXb/LNZSP+k8Gx0GWSDGVYOjqN/ch9KBYPd54DvT/aPLMTv
BQK23pEOBrhjNuUI5bjZx8NmBE8UEuG3mDxNzSN+eeL9Kor9ZFI85BNyTfvZbdyyeQyNabxD6wwS
o/owCnPJOVYiswtAD3MxliwHlZnitzB0yCYbxwQVD/nsPrFWovTLDZrphmUx1NneGkr/S+kY5tqx
C1R0tVmgR3uXNF6IbQdMqAmiHqiKBvz8MAFwsi6dyU9kgd9BfQnE7ULyZE63k3Hs3gc+dLDMLD+A
gTfYgdMHeCi9Zxn1BuSTz9S+5M+42WcIVK5vtbZP17W2Nx4ENHMWkxF8a5Msea67zlhbLMSUMgby
5ExmtwKll/kNNC97sH45v/4MTVzMPlyHirIDf+ww9FsPcGTNqBWePX0oTaRzTTNEL08Kyn9RZuaC
RsnuveGMzR7fG2hUMSETghi/E+G5At360g5HCHbM15UGc7epBxxAGYbpxZ6a18n1zecYQgIHniE5
RmZV9HwLyo98TWbNoKpoe73c3oJTiGMyUKQeyAyM8gWEce3FCSrrOUzqJbii/mpli2KisMXjKMro
VDjWC81i5EJt7oD9bXRxle8CWs+vfFSoc9KGzEL7LXQjkEuad2rztoxGgcoGpkBv7eYBA1KM+8GK
PADyJJ4+TTvGd2XE9+FgZuAF91ByH+uDrQ9BVtQoGOJsUiCmrAsfTOX/c9EZhVEEmXQwG7c+SImO
fFTdoXgStB5aXl3IeqkoenGUgiDgNE6nBDpcz/54AUdi9GJKIQ+TzHMAqGAyHxh31zGzPZkgyj9A
YEhe4yr+Jmvne2KN0Pdw5HAHtcHsqQnTQ5V24yv5I+1n3PxHv4uc+l1k2OCb1uXQAWzoazKpJkrV
UBqYy6azr52aXTGZewMMyydphmAyYYCmkjkffD36FgLFCVHyaEsmaBkA0KDTqmTxaYr2oE22T7Ef
l+tg4DlkA23vNGAbvgj6vvyGxAFaBkMHfFzITD4VLVrJh6j8xhODb0E+32zqySy+lYyfIszsjx4H
HQRdPumwT5dnrbEiP5ZKfC2i+BiVHkSN3uEPtgIfdpy5oF3UPqwErAvoEPA5wBpzt1kKiHJuoIKT
XNz2KRqk6y2wK8fmAMXG1RAZIEKOUcAin3Agi8bcJ79Vf4Tl4iXpsfNZhIXhP/DxOiG5p5aWnxur
hIEFRdgtmFT8UurBUmMfZOdc/n2GsITOGHxcdDFs4QGRctC+KhyBXeWfM4SbGQAe5l3xWkiQiWRY
fx3QIJ9XaIkGQn9xO3ekEIfORS8eC0F0KmjoFkBDt0MF0ua4RyMTip/ltsvy9JaILrTp4bu5pi2X
hIjiFiQu6Zo2ZE6n3kbjLlMPYIjaEH6B8Ax01tbtU+W20X72z1AIaE/eBimeMBFzmG/2T/FUXxUo
xqc8iZ6SGHT3XTa9MCvFbyrKDKS4qvHFByu47gIJz4nf38IMQJhPYGFlS1rwYHVhbqRAZ8ZchZhX
Qp8qGnPwp+XUJ3O+M+Yp0Jfrksh8UzZ0x8aOvYs/NGeqS2ZR/2AZSf+VV6Jc8zhtjuiW849GAKp0
w4izl9quzuiwGb+3lCAG7XBwBQtssrCKprwAlj489sy8w6w9vti1yHb1CClJMimMAcp0hApPvlAS
PcHIkGT383c5GLMn8EiZaCjSX2bbKYYd6N1KKJ7h606HRp+Fjnpqe2Xezf45lu55+9EYQt3uF0NV
dgl0cIW2rzS5IhMNCtBa+OvCF/GVDiyLXqeMjweyZG959zJ5IYOuCV3JoLnlg3NNX/NP94EOnPkf
Syz+eYXFHNs1XdfywHbkgNb30+/HRiU+AAdm+qrZ2Z0OKg+WbdTXBMJtd0UNzh/UmZor+QrNxpaU
abslkwYm2/18FRhxdqOCFMujcDpQCC69wc/Auw816/+dIBuePUD+loFJxkAS17Wb+kAHmYlyo4T5
fTKM+pAH7lCAcpnVB1MfKIRMnje4jk7niz9cQ/cZxgpS9+84zntFm7mPDBDok//b88YGpTUE4S1m
6yzmp01eMiR1JkNVvDYhy+6QxgxPKfeD01CP2TLBXm0lapHXK3L+0zANNIX4Vte8ONC+vPEvrRN0
VzKSClR5THrhlkxjaK2TKYfrLSeQJOZfpXKDY1d5YjdaIlrKYQBZa+y3wcouC7Xqq9HZlXH7FYSA
0IqIQuCdpsm/CN5bLtKt9lc0BsZ35HN0diUeDZQuZbklaxp5q6GJgIL1XYEJA2oA0I+SPn/wwmlN
bypjSNSYiROuKbkgVRs+oLIPPvIAEmQ61VBxNL6oPFV7MksXMiq9zouRadmgrSyTqAdr3ZQfC7Dx
NFhcnqE7gSRr2SAtC1bcfh20BvQgPQh5rmgITR6vfuHx3eiDbDyARO9OjeDKC4bBuoYutJgn5MKu
QQLdzUGfxdqn0Cx0MmiX4yaWjyVFBORBGt6LkKHKpA+1LseRH3vke7ImSHqi7O8fPCdx7yej+0ZP
2loF06YrjGxrVX1waJsYgri5fGjSoT4Rwq9hebJHy4JEbRczIB3AifeQJG59ImuOIIQgXfV+D4qI
AqjF2nhALuZphOYGZtXhqZG/PrnJdDsWnpDZI2OeYWg6oTHZ/prnFjor+amrPZBt6sdh4cXJ0UZp
8w7bbGCHYgFJEEtp0Yd0QHo0jPBPFfFzG0LcJWtK9b3Mmns/5fK30/zo8hH8WoZVrBUAl7/qxnrN
HR8KHwlEG3PUh+4KhvwDM2z3NLLYPcVu454gp6r2uZU8gCkMCq9A3b8N5N4jpCoibH4Mna8Y0Mid
dyyAqAZ7y2QOeQoF4+6Eb8GDF4T85/sJxChuHuirz0PQn70YwPAfHDP1TmjAbdFMUyET2wqjws4N
Tt8C4HWFjsliA8b66AFKJeKuMAewYrUNOMNqLoKVYSb+htZSeFhXD/F4SQ1vWwLzd5ynCxf/jQ2W
x9nyNlN09bVB084aTd7BHvIE6RfEv1iStz/aCFRCnYXaGOgy6jvXLOx1WaHk5oIjkiJUa0Wrpqog
noD2xLMjOejuSpftIV+DNYpm7ik0tU+lD2TOh6oEe7GdhvvZBZaufmuDgXh6tqq63aI+sEauMjwz
FG/vBxT+7z1DK1cPk7vtXA59ROXFEFYuQbdKw1wHRkMYY6MWoO4LIVgvgpCSjb7YbZxWIBaC1NYx
TRprg/YifHlA9bashXS/lq74OUwi/6sAH6XrA/W4mIJxZ0Ad8kdiAHrCWrB0jqghLLxOVY+gQFv4
jDkPae2Vjypuo7XZJsmGBu2ocS8SlM00SK7AyqFzi/ztnkzDTPuDCATyIVA6KZDWSp/S2E5PU1lA
vE0AvrwpazNbRxmqR2GKWhTYMVByolNy0iHRw7czkwkI5OWoVc0xZOJx62w9UFPegb2LuYuBVxHY
JuKXQQ3+RZaZf+n0WckiA6KexbimgT5Rw06iQ3SBzZ67TGSEx4o3jC8QssTGz/1adEwegqEAxSIy
YmXG4+l5ykFY3woWX+kQGE+tLCXYTqF80Yh8OFhj9TqP2yCEWPfFwFbkA4/2d08NMdZVbj8O2xTk
hWMfFN8bASlB32EKZJGme7assV/im5L9/IeIAg3Gm77gLzZ2s9cA6WIbe7InsmIRfLD0GBZmqNDr
SGUZ69nSY6PjJH9lyHkfUnBE3reAGN5+b2WKGsmAxPFtd0M47bzuDhLyrviRQve6sYxn4dXLqpq6
L9Kou6tpgdEyVcYzBxvUsbQh3dLrqLjo3W1cgm+KRtM4rFdhXQCMXQBxQbdmKk3vrab9sJfq+k5t
Kxm/vYM4sDNQbSbxogbbw3GY2LWFvhbkCscoXXcOKuMWmsaudEB5+QyhJbFuZH0RhPOpwGuGpEWD
WodeK9+c0AVT2w4CaSsZxJjCHANbWZbk94Xd5UAOG/0lDvfkmd1zaGiJ7J4G0swadKjpGv4WDMKC
7yJlsjVKCvUCYNz0rxpYPEvJv9zMi1BQaZonkYKEorfa6TgUIB1Bb+EAcceKGasb9imN0Fs2dU9m
4FZ3XeB98PPBjk9qUj+yILOvmHyWZmr7XygxpTy5hN5QcSUrlu6L1Ul5S2Mx5IyXXVuCLkHnuLqg
QTO9MaVbMiPbabZx5LIV3c0Zq/HOZQYI3jwJTWpLxcgA+yity0ocTY5CVOVaYICXTfgDv70HqFgE
T9zGBFawzN6YkSpPoy4IIvmwrcEB/QtsjqAnTtL2UU6BsW3DcdwBtNVd08lrFxQSJ0hOATTzmvYG
PpEuBNaPZd1/lQwI3HFbZd5KBszFg5VZHnDQQKb+bfVdV2Yd9pndf2Ndnm2ywAKVl54gLX2gsyJM
MU9FZnOtIjfeky/Ss2RfCgygDlBvXcMGj5B2tknknTJmu8ekAzejVAE2o451+XTWsZTdfMP72f9/
XM+qTQOZ4S3VKQUAwYuQI7FG22IyAx4nB6armGQmfAALwrtJo3PwfG2jOg8koX8Ez2ZQV3ih1JBL
c7Dco6eUunhjsss0koMOyNfby8y37S0SsOFjOvn5xXHtJWdm+aNKRmMBjHLzgD4NtisSbCJDjydY
6Nr2Ih4651cCZXXsHX45SQt9Jgg53xUWnjFOURcLb0jzl2DEM8wIBxBSaDMf3C+GcvOHnKEYB3Te
2YYGzUuUqnoXGtAlu5nQa1g4vRxP4NQbn+38rzib8pc+zfODzT29T8K90GkQrZRn1iA2xOjIDRD5
5hUAo+aA9THeAd3MzKJgQ+/gZnL/i/K6/KH18/Jad+KcBaFYCxFHezQbW6tqcAVKGoW8j2KNkU3K
6Ae2Wt8iT9mPtgldRieywk0t4urVc38YDUTzPl0oW+vrv++mmKOr/R+//0hRQdcPWBBBHPgEjvqQ
359sPAYM38meoaOXTc+gvuObOoydcROkq7Zr5cGABMch7MqHMAj4lizyo7LmVovZRjcNMu+Age16
SKJBvC3GpiWEBDvU5ltrgc7fem93YriWpVPcK6ddBlU6XskFcdxu0xk5un51BA1w5j86VQvAoHa5
aM451uH0RBYdBmlBqByMupsOkN91zNC35E61u1WtnNZDDKgkVk2ggDJBoikARvg6REAleNn4BCRd
sC9jkEmHXScaDYcC3wYYllb0I7795OmnHDVqyyHcHrTgvxF4zm5jf6ovkDR7OxQJFF55KtIPA6EO
oStcfQUF54Xzw7Klg/4Z6IssOjBUHUw/KQ/N+1lFI2Sj0Ot5S/C4/RwKH4BvHQgN73NjOvefNrZk
zj4QDk9AsR3Jo/B8Pc174IYFJapskqN9PQ/v0AFiPAexfOXIJFzIaptLypX3lDGZPZhueEHZyXhm
bTgcoOkIgnXRGs9oUoq2DlKtdQ906hUNOPkVO//4ocYHEiamgBo5DmUIzW+/iMsD+bLC36omG7cy
LrqDAV3Cg6FGTSrPoIg523Q2x3g6mkzsY84hksyss4bdbVcSYjd+B024J4JREHCCznjYQrtM+UCa
g4nKWwRIJc9xQqEDrDbiCfOdxS9WJLQCHpYEYFfmFzqYTSAuOS8eNKL3bqxE5C4adB+fKpC5fgqL
S/D03rrjzEnyQ1JX4YUO+VAlZ2+8JwPZQKSdkVl+Vi2bNJNbBsEBHetGuvjELaRttenjy3TwmhgS
eGZ8HWpQIas+vScLBP6aGijST6P4SocsRYlrQn8V5sv/+XgBwjhwMi+zpAtPeTX+qmUHDK9TeGSB
T9d+io3pg4Wa282qM8aA9pUfxjo0Ra2Qes1WAXjX7kQYm3d01vTDdDsjH/owwSrepwDo695xUiSy
FXQa147bgrnpdm5x9ClmcQrBC9S89145jvshg0gG8yT68YxRniF0M60N1D0haFlEK56HzVMuSnch
e9Qthi76K8YG6afILXydhwYdABE0HLoIq+i6gmAz1IEDtHe0x6w0vB9OWP+WaDx/yX3lgzHGyp4U
usRW0kMz0r8/UAk/Nz9PBddaJ0jkYYsG7LgJ+89sOJr7QQYyiWQ3ysrEohUyXgP6wbZgJk+wzfbc
a48d0IKW9H2b3Hcpr57nCGmAGnFowdqKmg7I7RhDZ8MwIK0PJogfaauC42ir8FGYGQgW9SiZdAia
/seIffoxxFbycb4+78GytEws64fZH/79z2U62fbnn8tN20N92NM6LSh3/PnnAreQjW3gBLsbnNgu
0MCDrsB1m1r+iUHcjiDVhLUmhDX5O9R6cwJhowY63gVtN94p04VGbcDsLeiB2hAylmA3/mDP47ZM
64tX3XhO/6/NDPiQ7D8ziwL4d/wlPnpToUjDPe9zrds0yxx6JGEN1DtALO2QsWXWRwbEJkXwEoGy
BTwd+ZPnVgBAc6QkyB/ErbtBkcPaGFEevvgm6AeBsHPOQNGOT1mVLiksVyI/BKFWr9B3Q4IV0sVx
b+4dL4JK/NBAP8/sfyiIpf7OirMveBVAONu+d1vpfcuyGioFgKVduUSxKjPL8tiknXtn1WW/bSo+
3avSClZstNhXfZ+ukdHvaXq7DzOQLHAWRlAU6PYNIRfRqbg7S3s6eQEYuMA4C1/p8Rb1zaA9TcZT
1bftmaLITebYltOOd+Z38pOLBukwdiWKao1wlrdXIGetb1lbQ7do8xysw9r88GKe20CJLq4PH3wZ
1uHHxixX0DJx394UvZTIW3PLUqjc0G1uPooxRAWyB5F2IKX/+7uu+g61U2C/tzlEU/aBWd/b6eDm
m5hb4Jz3UuAwEqQUjrEW1SwTSxYLKIZ2B7KVp4JlE1jR2rPHdYqSqUJvSDIuex+EP67TZI9uG7qn
icuLA/W6R3K1KeCzdWOKfeSL7NEcAn4wePZ7juiF+bvMYyguQ3wDuDNcyRzo5jboGV3QPXx97xTV
k9ZpxYkieFomuxL5AuyPMUg+dPyu6xzU77dXyvwR8trjhFojIvyo3EtI5V3cahvVCZZR2stqL19b
vgWOa/26tpLlgw1Y+3xT0I9hDRzxYkt35VMhz1EagPgN2ACIjzfx0i8kFGDN2+s0geSQB8q+Ujjd
Z5jwf4RojI0aKF5TYoV/Z1goJpBJhzJAu3/qsCNdFXiBsasKfCb0rshnM/BxuaZ3pviIR9UWwOQQ
CRLcchzkqwbaHD204l0qUMOhzw6VfX2wpwE1Wsv2140jQnB+gxLSjdzsgULqybWxZ9M1YcbUmsW8
2frdZhR1+h09xelmmDi6Og1WPKeT3Fno0/vOK1mvnEaxg913w9Xouh9WKZPvQd4Dlg/igbMX+MmF
yQl5Oz2QO8PvrnSNh0iqBK2LEJ6jF+hEdgCu9mVU3Xh2U6Pdu9hFrelFUvlFFb79bWigjp4Wvb+t
sTR9QUPAEg0KEoKHdbxBiYNfjebQx+VUgkYqRvJDiXhvAeX/aIz4lxV9DkTDEJklumpRfrSC/IFG
LSeCrk1kBFsyQ8Pnx1qlr7dbVfgOl0DTnz2/NR+ZOUZQF53Umkz0xJqXOBK7W2yjdRRLa1KAPtsQ
98FLu4VraIVtscR21HpkxsCvGbA0euzmAd5tmZVhcnurngE9KdSoTWhwI8ROwaPW+khdQodhOUT1
/95zwdtVLDGH0vtolcnRQ5S/vWcQs16aNs1v71l/HdDHLtBHqW+ZinK6TK67I4tehd43Z31/e1//
9p7poqE2/vaegwR8TY1Q4f+h7LyW3Ea2Nf1EiIA3tyRoi2R5pxuEpJaQ8N4+/fmQrG5q9+w4M3OD
QFqwWCQzc63f3Lf5uB2UxNp1tXcoE6hrG6Ur7aOCa3m+krfsQmpz3bWId0SOtQeuTIurYByR5qm2
vpaVljR+bLlwDWak+eXAQcVuI4jc98QQ5ddkat604iSbr7VEJrG2wZ84x+KC9AAGyMlz3FREfWsE
6tmCpM9wRNLnKnt3+Tw9yg6dg2WR6hb1RhZLNdGfGCw7yiFZiqL6IIZ8K+sa2CVkcvFCM6ZD0afr
r2HM2wjESe2uwnITM8JnNbTa+0mzd7ceWTXhHo9B/V7OBfTDI01DLmFdlSWoJV6wHFqHI9r+6PMc
ZF0+qsNivP45V3N3cI0q9TXVjXdmO1pHNcmzczjWzTrEiicn1JwU9eus5oslQDn9EvM2zZ3m95TO
Pwc109/cYnD8GPH8C8Ro98ABydlpehs+joGYlrxG9o0g0R3eOc1vItw7fhH077FlQMtp5+xJPnmc
CusYx+ABESbZla5d79D+c+7aWPwyBr3aCEtR973tWmcO9eHWLENto+QB1pNJ5a3VwHVfUTytzMVe
DNHf726oXtjfsn0d1QfhjrzJ8VihpqwXfyld+BPBTPvDHtVkbQ4T/g5hqJBITNR715i/nh3mOop9
//ncqAvdx8CaPSy5xPDWRcSsdS341/OGKnLQTG7KrTeV2hZ/XWNb48DsB2mA9mWvOb419dp3hbM7
fjXNp9fkzlbU07hXk6J480z7WGXLrDiC4E9UdGdj7LV73Eat1XXkguAW1fQceBo2rSbWQnJAlu9g
QbvfTF2kW60dmsMCxn6ZPftBtoPgz9FtroaLIPNzcRRyONeBXvg4a6bzwteuPYyqSLaVXgffghob
KF4JmJ9+o3czYU21m58HUX9cX0g2WyuF1P19Mg39WXcqbY2FkvY9GpQjVhX52+ziVKW7ZIyytus+
yQzg/EAHxahdWKBatgg9VE+eCwFbPqqxGjzS2TU8hOHQnexeTX3ZoFjN1uNX871zDdx3ynraiWRU
3guT//wyZVkVlT8LNz2F4Rw/2kqP1MnyRhP8IgfAtu/JVtzuLtBq4zplHWPTBZfrs51xbhjnst7b
gzu9zYV+kCOTzLDYqWYZ8D/Fu8+TWF/NLEmvVpa/oiqKE5BbZfsiTNorr0+S+6y2xQBJYDd9I/xp
ofOsjK5+WFbTWomtp3K5uCl7u8qISRssi2sE3u+pdH8KSPTXBbXMIpw3ythYy0GyV4+N08R28ixL
9thhyuku+Y6iwDC8i7Uj6l1Y8ZXiNTUV5TEJyzst6MP3EWlrzriZvYr0KHyva23cdSqZdNlq41Ds
K+bUE4+ntR/M32npqhdZWmYkDBW+5suM/Yw40dLJqnjunNUW6W+wicnGdHv3BMjAPXVWz+60r0Z9
Pzjdvb401IGrVP4fzcpY7vnRt2FyxCBcNXxlToGl/307CdJy7Tz+FWrfBjOM90HXZ2ur8IwEEJ5o
IQA3xq6Cj4AARpjudByPL41VZE9zrQpYgur9V+dcAWY4dpl/Leu5gV5wVbUHcItM1uTPoa3Gj2nk
pU9IkIZ3lvB+dXZKm965+MG2DR8z+SCAYT+7cjEu8YC7Rl0Eer+w4/c0xKYoUzwSHkuxGrCBCURS
nmRxxIswgsn6ZBbBQqYhlzzlyXsoSH0apdovG+nkHf1fF1W/4Ks1TvFxU/MAJ9altVed72Yh6ns5
VAk3s6GObzXyUQ9AKF/lc7LcxNJoeVHZMn9kmf/9RcnWrNauL0pRkpHNQlKRhEasIFgY3zKNI4v5
sJhtcZK5pnZknSsWFrgrSeOyZ6jgsSk74TSy8L7/mejaSc4ZLZ2sLFsy0eGGI/26y7z4ObQy4o9D
viGP2T3JkjoUbNEi61GWXM04oG2SXEsAw09GWAwPsi0AY4JIpHsvSyDonyFOFNdSYBjvqDJrF9mW
h9kPTVjRxZnn+VUNYN40qYkS0/J4V0XUke9GcJKtWhZiEupN7en6kK7A7Q+twTvZmrPOk9NcwpfL
2MC2Ar5TqXMEeai+2iR/URI5t3adHGCgFy8z9nooSCGNLIsh1ltnRKYX456IT3GFefgUqE+yUW15
VGE0HoK5SvGCcVyxzeOxWbjsxcsQGNkJtQ40cORYrIgTN32RXUlMJyvyj2zcl66iG/qNgfLBVrZ6
DWkpGCJpPTSX1DCFnyaZ5iOq0VysaoncdcttLNweAfQo2F4rUaKmqWq0BxSgzQOhhwnlr2UOtcKD
kWQALPUD+fR5lydB/qx5A/LVkbioiqYUOC7NHNgwpD3IVgvjkLsAF9ZVkFXFs6wjN/nNAndzklWR
NwR7eRACu8MEk9bsG71o+PVl9lEr7W0gMD+SRTlCR2Ep6dUnWaMJ9nqTlSJvsTxATMnwQBjk2l32
GEaHj11JJEkWXdH257jon2Zn/JYHfXuS1S3JjRUfUJQfl+eGTYU0KCsM4tUU5WWo9RejTdOzfJI3
p80ezEe7vvVQLX8cMp8PSvowmCOS+GrXb/ilqbY53p++HNiTNX4afl3/2gawhT+B/d3KWZB00e+T
NN7pwL+fZXcrn/O1rs7618t3Q5MzkPUO0y4EBDDbW/RS1hLGIAENCahwoIju8VYl75IR9Rod7SdZ
ulYNvUJcecQWsuq+4BJNEhlgeHFwHEOwP+XobFIz7K6g2hsoJGjcJzXKgy/4YdZA+RvH/KufgT3c
tnOcbuMJoo5DEmpnzUrbs4UvrJ+MqfgZHCRp+taO9Pr/2i7HszRnHP7SYpv1wK2rqDDBLZnzStI8
bkUpTHIrSt5HsXRubZXOizTJrVWObTq38GtwpweXRMF9Y2i/K2FMHza+nVulru2dVbINY9d2nurU
e2rZhcpeQey8TgPWkCFa01tA/YzRtVdULttH9BKrx9RI30SaTB9lHLpbp4QU37F0fgjeLHJoK+Go
BdBpkuTVkiRPsR8+CY4+SRKR4b91iZbkeDKKCpe7ftxMQwEjxPHyh0DR44MFZON8ratydzjbYwv2
zqtFdyjHWt3oYEV3va26vGmErAUuRzs377FAXeLZsjVxEAQrXR13hCHcjuiorUtlKIKVphfqWSTe
Rqvb6cFYLlMWTQ9g639Mep0cZUnWu53+NVTWyYtqKyPcqcgBOZD0RGFRAJlAs71YSdcs6mvNdliK
pqI5BzvGCVG2FmYMwKQ2UQGgUVaVEC3wPNceZSkoRb/yJuRB4ib8czbAHFFY248S1qkk507PAesu
WFCi4fXBC1rEm//Bgtqhkq9RTiEg9E+dl5zbJWPWx9nlNtCeRtxjlnnk5TbQyC0gVQwalidFJOiu
T5ID4iwP9gV2teklZ5+QD2ATFNS494qS6+gnDvb/cccOH5Jh8DarLdEjImlEKUz1yUYTZah66yRL
3ahYd0IzvsuSvDgmHgaxmhs7Ixu0p753w6eeeOoyWE4TRK2yfLsjH+7rnJGssZ5bYVmYWiviyRZb
S0nz05K/1OWfFE+67ZuLYbO6/NnyEtf1XWoYylmW4Admp3HQ3mSpXpKLdYF7XAoV9IQxvHa9wNn6
urMwZt61SfUpe6Ra9VUvi1Oari2zjM/of7QrqUY5QzdbeaniXIYq9e7VpSFbZCoLk/Sbq4LtEQXe
2v2ofY2IY+/3XOr7PrDSQ99G7RMi3eajmeyCWW+esrxrnxx+2tFOIYwiO8i6YVycWc3ya1CDZs2j
421z52xjxmYnenSy2ty8yMvgjciEzHG47euJF700CDdBUW1aWsxe24wGITXZT7YqQ/PS5wH/bSsZ
z7lnI7Bnu3eDjSigp6G1t5INsry0KkH407XC/lEIyMe5N+jPt7tQmYRfLnVKSKuZeH+23vqNhXUC
wPxDLOQNgrOkQ/j3Xzwt0p+q0nuU9TXyPITNmnIPPrD6FByTsrG03/qODc9UeBy5l/rb8LzsQ4RK
nOSh1UEwzLDU3zlIYFO93NVLnbyTdbJV9hv6Wvy7Fcm+r7FFHdRrbxD6TpmN8AxLATyywBZxAl4m
q2718q6w2/Dc4Qe/86xkfjHT4KyU1fjXcpNAJJI3ovqqcWrDXXlx2CvPAf+JLu7EUam1hzTgDBHJ
/5y8bby5Aj86DQRI+J/ay0U2GLMOnPTvES5/6cXOMqRfEJ6t964D3FIvxnY3uBUGgVai7IY0zH1Z
TBurPVmEbVayiOc8xzR2CmEd6d3aUPTtMMTxo2z0lKJeVXzz7pTW0F7kxDWp0Z23FIXNxF5OrD0g
wvui43jxYEFcL4U+XiTfX8oAqKA7e3OlpCUqlqbxjpv4fNckWQmrJTXfFTsnWgvfZN8GlfFel83n
ZBnpA05V1st/GaRok+rnuEqc885XyFAn7JWgxvfcKCbm5cvNMPusWPYeXzhrmyn4fE5ZkBEfBy4n
i0ZjcrJaFl9ZbFuvWs+ZqB6nKTWBMXvKWtIfVLUrQFVZGdo+U/+uaefcNKcP2UuUwEjq0hs/PHci
gr70MnpF9pKD/1svQ6k0P9fsxcUq6d9NNGaWGcq2+3qsLP7rsfRq0qHYVsqg+eQPgej9c4mNXUFM
BfTv39WZxjq+gv0Nfs8qT7IBwmB+abqiO6moXn/kGd9l1pnXqE3tfTZV2KmS+fzoQcmnTR39iB3A
sYixuafYcfT7sce8F8Xa6McyMqjj5BXtq6+RGrQAOVJ2QD3na2SlZ8Z1ZKG54keVAg4q2n2Eecb3
BYFoBeI3KG2iL2Vvv1qN12yKfojOdaUkd7Uy6luIScUzkRZyW06P7BhnOzkqKabPTszRe0sw3s+t
QVyESWpVs4jfBQ6g37iBXhhmafUjgjVO7D76jTHbk6aUzccceZUfW2gxFp3TH9y6+GTTn/nVaBKL
Ame/DtvJ/caGcx+BivitWdopiWv9M8+0hVNpRcAZA33vuom9LwyNJFFELNDSh/HTtIuz57G24mX6
2bEgdJrlXQJE3l96HFfW5ZSke80riheVVNWe1WJel6YoX4ZpUO9BI9zxlS1eZA9rdPfhPKUPssqu
vWYdu644yP5ziL5slWmpL1sJ4rcXbXQe5aNklStGHwHZ7lGWWmEgGB+p4VHOHWFpiyVqbPmyaIdI
Uvdh+U32HYusvmSRpa5cyH/AZqPshdDVpU/z4psRgSQ2kbM4otRfveFJvW0arfg2Bah88inmQ1Hm
6kep/pDdFc2NdqPLxl4WcXfHumf4LIyu2iOtDPZwmXTqU7814+w9rzP9UOgCHMoyaa9Yx4IvI4IM
LWggwzyUdZE8JQU+W5GZs4Fw+j5ZF33AUlixVhNNfipxvb4XE6bnRT4kWGLX3d7tB4UE6VL+fxx8
nWp52n+dQAv7dhW3xYGAByHRdljHeu+9xlrenDutxIZ3qc9Be/tlOBjXbnU+/tGtdTFEuXWz2Swd
kHOrz1NksN9YkUT8K0pab9U4GnL37Wy+w0UjMtBEb6rqiXvbrgR2e/yIsj/AfC3OEXtainZlWauE
QMFJFgPjtQ/t9k0AWL6MWYj86TJZjyWygwxKUsb9yibn/7Npal/Vc4ITbP/vYpTRv5kGgCoUe9Wn
0naQrk5a5S7w4BvXxOS2mGgoYPW1GmhxEn+zelLBcvycuKtuiOq/yhxc9+i0w+to1NGmDLz84pQT
NupRBEA0aNr7bFI6vNBE8EaC6FcW9+J3qO4t3eB1VJr+6qbu+OEs3z2lLIyHOK60nWHa3bEVszg3
fY51O7LeL+ryQ0Eac/yh4EmsVMTEzNDr94mhBvtJQSGmbXRjkZl392VFEEIWJ4NfQES24mtR0QNj
r3tNci0OId/SLFdSXy1i8xWDbLLl+DexvlJsrXikaBfXzg7p6n0FiOraatdhu0emm/d06SwKh31e
Ktpra2mTPUG2uruONYIx2wcmuFg5c4Y/3L5z8eOWL9Lzymgfasp0bU0XNZCw19Rr65zGwY4UO+De
5UG1QyIkqgzj2opSirVDb9K6FkWkGju1te1rkbVN280drrpybD4O8063Au/aqvX6iIo1FjHp1Bwa
t2z3UNtetXZErbzqs+YsL/x7v+5iA63UeTz9u4fsJgQynyTy0p0sNiW2DbmwUr8YA+8+M3W4InO7
TvsyuIeKCAlOkNzcVqHAcmyplP3kJSziH05kaQdZko22EhD6zYZt/J9d45RYFMB0ji/LY26XVldf
9Dwdjre5mzlS7lyBWCOKNkB9lwFBjMEy9khoiy8Ta/iyO0Bdi0tmhc3d7WFB0UZ3lVI8YAD+50sd
EhZVCFnxRva9PczRkwMo+/J0q+9CJTvagfImn3ybO8p1d01gTLvO4TwHjlYS006660WJzO4kPIHe
fIle0N/VaSos/MSXsl6qt1uLVBqO0SukpJTMx1ysO11vZdcWZ+qVaBvv2vK/TNemEeT1kNTC8ohp
mccOO05FsmxOirsOcw/5uthlb5bMMGo171CFfMpl0bYSh3OTKM5wA8O3Gtq/rNdQaD9Utco2FvDV
h9a0SHo2bncWZWe+ZkQDZH2CO+thFijXXCfHxYEcSTSsiIGwodVIBchL2cbeCS9071psW9iQKoYn
K1k3VBVJanL86K4gq01k6m8aVZI2fucZ8x2LsElsbGmwA6ffEPhiXZHcKsm3ki0aIi+y941udZvK
C7SvYXLAdWwdWkdErsaUvVGzmyZdOQFpSF0zQ6aQy2RG+XlYLvJO1kUkjPzQUZHb+c8GwZL8x7BY
QZVHXdxa/7NeTiKHkiYPtjXb5esT/9vD5Fit9qAAqEtkjtBvCtR6qy4yNlIz7aaqdpVaSzH4Ptih
uqmlTNutz2CE6lr1lGGnN068suBYPit6HR6cMkt3gwjTtyhIHg3IxD/nJsC3noDDHz080f5fegRK
1frT3KJ+7enZyetagldtmJ901UGePDYPtyonjW3IG/90uY2o9aTbY1VwdpdJZP21szOpjt9nlbq2
uq59mEpWaGgIxBqJnXik+2pnXyARh+Wf1T5cK7G22gHoi8+yrlgamhoZDM7Yqi+nuTZoDnxfVDw2
N429UZnUdZoG3fpWdxXnk+V/K/j9W/Xvj3bZv2nQDv/XdP+eSJb/d70/KQwo5f/41rGwyyFuXo3r
fotKJiAeMi7jCuEfJJIwmiezU1TqXRVj22EIirJlsS7t/LCtkZHhv7yVlXZtG4RFJiP2E6yxSmNo
QCGr/JbokXNwvYRwyVAnj7r7IdtkTYUDLCJGXr6+1dlWZK6iPF3AM1b9JMAKPBVPsru8wKZh2443
4PUZss4UarxOHNHs9cId9lqmgoHJMght0ZCeG2Ife9FN71VQaAOfXZerbJF9wHK260brDV9bessG
B3bhtuiNiaR0qh8LK+mblyCLs41VqZDB3PAZP4TxU8sSjmlW1pKHrurtmEK0n/JmOk5VYu/YOIYP
SEfXiBya2lvC0XkFwnj6y4gRMvOsIVylCIk7o+GBWTI17F6j7kUJSOL1Rp1eBkdND2qaxAdl2Xep
RVWAh57Gl7JBHS2yoSNgxHq4zoQOL8GVoP0LSDO/CVl+CebML4y2vDMsnTyuM6Ul2aG/y/JOXpqo
KfZmY1zMKgzP9j8XQmvhGXqccsoiV9+pbvMpG2/1/+o7j5VYsG3/dY7bUJG4/bHN9I2c+1Yv7251
c+lGp8h9vtXcut7q5ItJ5rOuuHCmlxcre8HmjnaVnTskH6zm7AoPmy4nNLajmzUbRDQLf84ePacF
GF+07kuZ6w+lMyX3KonUl6bT5tXstOldP2Teyxx0jU/cxeE9oNVsBntrsP2HZUrRmybvABU6XcuZ
4r7Wzp4Q32WjBUH4KeDrwp77VCdWecimECZlIq9BlEGYTHqwDLIsbzM+RNho1e2dNY7eaxY43/hS
DjigUIK28Zzl6nB/LQmTwJY7PlxLtrPP5kJ9lCUvIUJip+ZTbjjvql7Mm2xo53t5QSgDM5XAUIEo
UJdX5ldDDaIS8X/X3bSq1dmrVLZotViF6JLubzNUSQz0DM/RHAnk062+G0pvkxugL72hyn3wh+am
RR3uoQV082AWDt48pqNj4FACLVkuBlGRc5aRqAoWA2VZ1xnhzqhnLE6WHrJvHMHpqO0o2dtd3D90
nW/HynhSo2nwMyJbP2Kfs7P9o+7azleTDI6KUjqXqSetJhsqi18mo1E/+8EySCC3v7wMirK0as2C
HkujP27jxQSXtG4zr6U/L5Lf5YYDSnBYxJNaaHIPtlWXL2gBFmTMckTtYCa8ZGxwdjVue75szZzR
OtdD9kYwOm3XHbRqt4saTGPIzg6RmFeWM6DbF3rZrujRnl/lHY58DfrF10uSD38Wfyizna1zTQnv
iAqFd/IumAvxR1E2/KsuXUaUbh4XKzlEm9sNvy3WviYPNQpBxmPKkM0Van3Xh1H8qFl1vxJVU/1o
evvFG1XjJelGE6VFM9imZR+84/9BWKCsf1Rz1gHWmtoLSlvGeSTbuYa2nN+PkVCbHXIE0yYH5fVg
D0Nw0BosD8xGDx705cKpqboMhunD+2GXDwaWTXozXGSj7MYS/YvwdXyUc8gLuvWAwMMtaSpwacKc
3+q52oamMX0zynLYdCTSD6PTxbuoBxEeLEJYsRFHl6IS4RpZTptIBMVbg1iKmIMDfTImoBf/jFBQ
2jorADedKkfSKm+cDyMM8PUTtYNJVVm+D90Pe6lGX94+4Iqs+WQJqhUI5nCvqZlywkhbOZWI1Z0a
kNebIUS5SzbIOtmK46aHXe3SBzhstfbQ8FJgPd97LQhx1zGjH+qUPjVVhdQ70C6sELHaSKtc+UCD
fC07oLuW+F2VmCc5MsiB6oQdC4Si5k+ZppLfvWJtvNaCso/Lx31sW/o9EclhG2ZK9kedbK0x814v
4YzthKdhskk4GfXT6PLBZKy8WHWqX7ziRRbgkTj2KgP0dxgL5y+nnrpkw7473Zitm/m3UdUyPjTK
ftVMgbOTDfKlBGAfMJoOo5UURkRODLRmI96msk3u+xL9bRL6BJzredo5VeNsZDc3IEWAqw7r7tL6
/z0KGfjqteualWLo/QOeaP0DbIT+ATG6g0cm6XSr76KcRPE8uxwH6SYbklRFeRvVATlI1vP3Tvup
HZYQl2PcIyFFhH1w7XfVUj+ytDB/x94OcU7nlxI2AmiIW745jWL7vQe+zghFe2hyt9+DzDLuLdzf
r6N5Rz9AD/82wu4X04VnNF3jYeUut06VibOwancdBWmCQRp1t4a2H+9xeFIX/VzAwI17lgJ4Ut0O
tucuVOHHypKsX6pkL28Wwe6a+NVzOINSrqqc9OBRyZ4ACUN5WS4QSRU/RqZ+K4vARYkIBNW0q2Lo
5wiVnBqtne6tOetfOrLuaxckIEw/GiPM6razQGNOtqpOOt5lubEkLWits048TeC4ZKOsgmkB1Nac
7mXJCogxBM0p4HiTY703ZEdJsesBlPo41BCLWFRobmQ7dGt5y2R5XPo0FVIq8MPyleq4GIuj+fjs
umgo64rubtnyzs8KrB4OE+PrtJRklarrb3lVpGfZv+Eju0OujlVn6eECI3rshUkAn8k8yBS17oMU
09di1KOLjWjckI38+pTp46Ta7B7N6ExeSvV5QcPjbOF1hQ48v5uPY92XgCt1pIUXit6o9B/ArT9C
mJUPydHmx+bRQVsvnSayrWnm7Eyi61sXD8WtWaSABEoFkL6trAXpyT3p2IPi1NGjF/DjjlHP8M0l
0G226rTRcAbyC46yF3mnWMCNqlLXtjoU1G2MzOq6NpCGSEnrE39ilSYUS+SMJXlQg2I9NIHpu4VO
FDdZkOR7Z3ycvGVH5CGHGvL8VQ5U94jn7bx+1aPgzo3j9Mj3H+J/nfxcpDqfShUCKILSn14ffhdx
6O2CSPPwpVGIbXEcZpWM+BTNr1Y0pTt7ATy4zXiIMW//KD3bd6ML8HZrNWWleCgrw9uK7kFHOQKN
Du2lM7Rvnqa7KxVEmG92AdFO+PO1QYJInQD+4MK37ge+PUQJcuHPbROvlLJTHzxPxdKMPOFKnzG2
AV3TbgA9O8qxRMDSJ9OBGWLHuqym8d0IbHElivbcEY7H3Sf6K4ERB2DQaPHX1aotKt/ZajABmKKe
uNbLCKBT9KnZ3fy9rbpdYEUH7HLvjbJW7zy8PFYsTv3Gi+p8hbD676D7XudZtObs+yseNd6L5hNb
WYiu+XufASbRy25rICihg1ZbDXVZrHTlPcyTtYXoyYoz9rkuhPkdUrVdJluDdyb3avIyTvNLZZvg
W+YbbIDqCOSY00kdqSsTYvZWVfBW1uc8BWBlfdMjfQbwzZ7SiwqcRfrpE5XHTZmzwE6Lx3BVJpcI
w+LNHJK3s5JmW48FEllB/10Z8vylC35XXkIgsW5eFaKj7BPmS4mM1BoKN2quY8riMTu+qukX8Jj8
JXMV77E1wOS4GH6lcVhftMkY/D596fpeezWcYw+Ccq0E4kWDF+IXiEwi1m0vEU/zUNT5xZzHYwEV
9WlOssuANv1GgyKzmRP+GSR6+x0uYfUxCg9e1W4cvTQPQVEbMF+GR6RmajafbbWLbAFRuO8egH74
Zj0NoJDNo1a4ykpFeRikXffszAUJy6mYfXSd6qOIh0MN8fOnil0Lvg3rWOlUCNlwzAozB/gKriuA
BDmRc30NCxRN4rZzj1lvdfyc2xfXmasnx9zAn7V3bYf0RI5pNKoaa5G79n6e4TGYSG4hi5NrR47l
7nqAog8+GEV7GGsmXFhQHOoxxn/nyC4i0jcVRtfHLrHhGMvbCt4bzsy3tlmHM7rKC7vfgdY8FCWB
LtCRjJKzaLL5OkGY19jm6KtsnIcdZI/8ONRmja8lAlYj7h1H4UX61urUe1UvqyNA8plvWOTW9ynn
Y79B3HXX6dMvFjEbmszsPTZYba4VdgYrVr/waOvbRMnDdVA6G1ek7l9P+dh9xi4HuMmpolWu/0As
9xnzxpVOTu8QGujhOHH/s2z490D8fihNOzqqJdBSMvAIcK2BzXr3dYrTWetuQb+Klzyaq03aAUSu
u1+ZkxDCQBsJ9cyy3MxK5N73dXDIZnfJ+a9EMEV3mtFBgEULOC7LzzZP0TEKGv55mQbmIejPqi16
UvgkqrWmeG6i/ltYm+02tSJ7l9gkVMqh2wZ9na95vckdntk7L+INycrMW+mZ1Z+rgjdLS8VLNpDX
1yuOLoHYJXG2nQko7+HQnrKsqPFhL14HdBxFHGTH2SW5loZeSUYz2bZFcKrL+nnC2HSjav1DGWgf
ke4QqmnqO5XzBm4Rfb+BuWgdFR1dIaEl5iEV6uDXbfVbaEWxMhGRVevfOpZ16PfE47pqUt8Lwsc2
N7R9nOEt3ll+Xa0Kp3lWU/FWmWqEXvfI0dfNLpFj415qDHh7hGBTay87oHaS+ombfLS1h9ZU4k5r
pzmV+EW69mSvhJfrKycr3W1BuufSAVmsw6a95Kh73M1ZuQ1G9lDwbtSVpzTdKzH9GLFu68MoQhhZ
hJzuherth3TdEqE/Fsr0C9thHTvST2vInhLLGA5I5gDCF6SLWZzH9WQB5ytwY1oThoajnvPxdxal
vzSr7uKh5TcYavLWDmx91Snj4KOh85am5Qh2FReXyfV8WPHpakggp4ohvpOXXljxHdnRuzSrbajD
eLy6Qf/sJs2hI7KEHrWy6tr6d2xYb9Yw/az1lhxYZJ4AY9+VsBCRLUdo2cYLwgjq9wbRfbTO0xc3
6qwLEncBxkFpvS/DJnvIJnB4iEU9CiRQzC5LNxmbOl+HmOUjnoiBpTaApc1w8NSabFPpi/pY4Sb7
OnPDUyzIsjWDEd3NXmYdAnZqyDQl2jEeDBiaUT7fFXEy7PMxnvCGso0dVr/TuY+ykM0stFbgMdW2
HwYdSHWjbcoYgbisDaNNWJ+rDlqPKWySqVNnPXklW+K8MvJ9hOAPwjqpt24Tlby5CfrcEsJ6sQ1v
WA+4rr42zb5X7Agv9dh9bUnar2vH6t7qOFJW6AuLd2PqrVUMov59rjg5aVVffCgVOVEvacdDaZkW
DH82+C0/lx+jBdMngtfyAa24BZwM9gGcKsrSHS4NLGDdqoWq9THaXYccjlA/isjqkNkBwBlaGfjm
Yh4+iKdzYEuq/kPzAmTfQEl9eFZDbHF264+w4CdiDNLqAwrZuNJ6s34IFeMYTeyQMOz1CEg4gS+L
sZj1S67AIhqjj7lNFg0zDNDCKWy3lTmyyJrmMbI5Eweh2V/aNhouDX/r3ejWaGxQYodj+qWXQbVM
Hev8P3Sd2XKjTNaur4gI5uFUCA1Ili1P9VWdEFXlKmZIkpmr/x9wd7ujY++TDGWCsCxB5sq13oFY
m4yS96QsUnntcr6y0fQHm08poiz3+3wad0LR8qCPjTUL2gPSTCSw37jlDplMzbeBjB9UVWkP+Dv+
dIeCEnOLxHyjYlOgLvNhyOIOaw5h+w0p0t2AcOFjY43Obk5yI8hJAe8MPJb0OvfuyKGNh0XchryZ
T32bRbeF/wUhtSuYxbcijZInEqloK7KJINxQ1Ect7iWP/fJkmzMLdi3RvVKx1xiSNaiO2MmqQ9b7
kBm6g+FaftxjqwQjPn+0x74+e4vmhlq6GPtRLD/qvj50sl6OTTsSUQjvHXDwvpdjBvGF5z9aQPzO
jZvwr9hgQ9wR0ghobfwWojyNd1FBohV/55kpHzJWlkEZSiIoKzgZPyFJddPXqTsuSFzZZS9Xufu9
IqTFwp1AfCAh4Fd9ZPm9Vzo7tawpRLI8dLjMPY/CI6lulYe2N8RurElq1F7s7vM6tnctleWgTYW9
x+50CFH5tR+yBCEkkS/gFlrSZZrJhFoRQiOgnV0rowGka1xnpbOCwcK/C25Hg1ebY/HJHpVhak7a
nN8SpY0uHY/qzonFb9NZet+iyngaVOOaphkp5NnRAny662MdJ4VvZm+trTVP8TzpOzJqP5i9qTCP
yRwi5DzMA7Z6baw8IsLT3yZ7UnYV5foHBJyQB8d/uvdUL0w7+Hw1aZ68k09kuwE39AB/aumZp8oS
0dHRNBSJECLdCejvqpbfoDceuCWmW9dSbcxBJYZx5FZ+WboPhUoUGCvFbnBV1G/bKDDsed5pnRJ2
Xv2WJLZzrTrlj5z4oSZLMx5M0VRBO+cfrQF+R2JAtc/7p7qX2bUYxmmnZDPKdN742LHuowrBsqLa
ZViqZhTMOBLvkwGmdB9FYTWKEkFG5Y85meMFBxvjOInUT/vJ8tuE+6QXKKCiqAgF1CAxOk/12Z2H
EZJO3VwRG72pki2VAVTEQP1PVzJUbWEXBklpX+TkTSFuvHKnyaE9QrIN0gk1bLdJllNpFS3QSvHa
tfVdQULad3vKjk7bfteSQvcNqZk8YQUPn4f3Qj/BkkNv3o2bm73mRHtU8IJxxS9BnZ/RERuQvUmT
EI6SSvVq+dG2Blg5woI9DwVOZTOz8jJNyd7uve9FVJm7zhnIdXSHcSrkZWpt1M276TYBMqyYYA+F
G787GAYEk6cLP0Maeplim83wwBeEAsXBxmg5SJzivS6nad+QMgsKCaK8SEET1kp8W0pdXKspXYI2
YokqbQQPncgrDko2OH5XZgifRumRHFwR5kt1tlXdvhDjY9NudScTlVJD05Sj4EGCRfRUAOAYyyy5
t+xnY4tCM9ZLrPnwSrqmZceqIpPs6OzshBFPx1LY2j4DYIMUj+9Y2SOW7xbhTYuENgjJveXk99RL
LrblyqDzOlQvzRKlI+h4p8VRPRi/De5xmK/v9CEvD6gKBktv14eUyvMuVvjmolkNWseVO+jKxQFz
JGaSKImDLuu+a6t0bNO344tWkhZCaRsqpZ7sVM+L/M6wyT1F2bQvdPnCT+WuCq4/SX8WmAOJfTwb
e6cAI4NOkw5a35HBWMhsPyEaBMxnSt5T8jPwXH0FbCCg9k76AyHFobHQ9m5QggAdXnfPTQGFy6AQ
6FHzlxMI+mIykdIhkjZ7rVjnn1/ILIyXJCvuStQs/qBq0UPSGt9tkzr8Mogw6/PkjF+KuTMV4Fw1
1QzhXBx2mVBPL4Oh7rWFdHjTaCrzXgR1DrkjI2/DDkVvxCCLHdD9Zgc1Sj2qSJKGQ2PJz8ZaQEGg
XzXs0RC4R16+HOBoTj6W9CWBrMJOfSozgABec9aysQ+nMRnC7dVXE9tmH+L9TMam58mckMEKwbcf
56pwj/y4IjQKVYQ2+a5Dt+DJPuVLmDQsDFnJps2Dl+RvV3M7igF9MR0bCozI0FzIXrg7Uv23RPNk
mDfVu3RLEiiVOcrTkuKAxkL9Q3eLOURsZA5Ho6+CAeO+XW1rJXL6FuosemWeB6UYSC8cp3mpQlaR
ik3QFAVWX7/bKaiADhdmrk+qpbVwMjBrX0lrHPlmNwq3hvCVODTNbxZp90OkqDJcejwGi9E6SqbD
UCLYitYCYemukfUrdr2/267qP7+r7dX2NaWLpRGpRAvC4MDDjxEapuxo2Wdsr9y1O7Hj4PfeS1FN
fGgae4rG0I7fIDUJJrpA62uD3QVVWc/JEHmLK81v1SY/d91CwX3Za2N+1xQvC6qJf4zim6Wh/pVi
TOy3bRT5TFLrB2jQCm1vucJ0kWQcz+cI0UI1wpSiaE5j26y67pG7Q+Bt7OAlKgRrwGAnI9w+AWIe
1IWd5Y2ynQhZGFZ9ufUlpi6C7W9k4GIMiBKpEOjfr3XlsbUaTfI1rauFAB30MIFj7gsHHlvzy12K
X+RdXL7ZaOLO1S2X3TH9Sh92OPEmyMfxWwl9qkO5Nlt3a0zEPLjN/3+HI2H/99kYqLaHeUxILlZH
TYx+M9jf2Zz0aO8Wuh3YionASJWfcCn3KOpwQiy6cEFqbYef+056Enxm4jRA7mgGEH+H+SOJsjMV
wElTuit2f+m5UMp0Zz/2AvGqPh3uVSSuOfNAWJVG4Rei/DmXGBspyEju0NxVwkV/bEsPf61FcQMn
l4i12gnlhDhbnlF2RUyKEjSe4PHdoSoWlS+pM7xJ1TWOw5omUC2rDKfY201S6pdZW/ZQ+L3Reekl
z7A3uOAly/rV22iQDinEGCLlMJ6V2s55dJDGTuYUURpHaYmayDN6iDc0QxHiXqGeMFUjrIKMdeGr
OaMFo1i7harzTpkAabmGvsu92HzBdrYSIg+9evngx3Z8tI6sszmi2+jqWbdPKZHpY+fdxmQxjiSV
BawxP2MLsbdkWz+qJaTGgW2UnxQ4TPRFXD9aGRXnusaduK+OEO0X5JEBoQ11ugqVJZqvtpSOl/wf
UP/yElWIhEdoa+xbZWmuOcIZhoZUq2CaPTiTdM9FB3fDU9gpL9bS/Z7y5Ogs3XEALPPiOEl95BGo
ThF59Pe6ilBMyJSf/aqHbLraAGI0KW6Kyr6n9YZAFGnyM8ZVnkySXzuT+X1AKtqOUudPmZBPY13Q
K8V+LCLClyrOmp1U51NjtvYvMvMuuQDmKEft+hPJkmdKg3Bc+gaiFdmSfR23+VlXqGk6pbmc+shb
jgulgz0oTWO/KF0bED7uazFmR7VZ8x1oO7cVmdYu6e0bQH80j5PhGX+ju5HV6fdIETZMcIoJ+ksu
1Holr6B1bNjLczuq37tW+6cau+YSDRAmqfZTh6lLKM+Zhw7QWO3jHOZvkuUl5NZ8ZpIKurksLk0p
EEBes3czUN/RkM3JG6Typs5ZkHgGKVUYe/uoLwIktuM3kIK/ks5dHkyJ9bKhYvw7Dyixu30JstGq
00MhJ/e7JH8tPRdsfRvNFxKfMYL3yCkNsV6fjJkMdcWGqvVGw3dyR3tkB2CcpUjbYwv37CU1O1jv
VML/SPVkWl72IWduGFIsxt2rC4FiSmmePMzv7kYTkdpQkup3If4gK5BSI03FbpG29wLaGI/O1IEw
3CwVAXW+PJJi+Jj17rzMSfcytp177xG2SCvwzPPAslCkkuloq38XfNhwq3nn1NKK3Vf/8/B25ja4
9bdmO/3r3V9j/89LbIftJdrmecTKlDM+TQ7sj5RV5fNlPWoE0Wt/e7WtN0OqctLW/6+XX8e/Tt/G
tuZ/xrbrbGOz1lV7QxXTjr1dgfZbVQkW1fWl6hDCkE7996gxmAQE6/FCAbIb6Ovxrf/51s82mSkD
KpZyiPOkCbdGrMvsaGKwvNv6Zjv/u68kHlHkkF3rWY+fLU3lcXBLwwdEFD9vY6JEjLPNzPG4jW2N
CjddTcfo+jlU2vlTzDT29aZu9LyzqQPz+XpT1S6S+g4b/v8ayxRE1LVBPX+NsePEYNI2Hmuz0ILU
FfHREjF2BUpj3VRhqrcIW3SWvqn7KV3tvQSI/KKryhQuUVIGdpXY93pe2D7F8w69uvp7CuLimBki
P1EYgbUMO3FEdFXTvWE/yIJcSlQ92PXQXpH0P7qssRdpT4RIS16cYY4d0UlMLpV02iPiLm+VLJzV
5UoNFLZdTCux/TB2U0aErz7kUxcihlJevJHYs2FzcwJFtaAxiwryrJTox9XLz8QxYp8v2nshof9Q
dVL9jt5atU9GuwrURUNkO+nZYvbCt+t8whS8qY6mrKn0qAgyaTpEOULvfT4M6lvjjABGu3xlU5BJ
KkoLPLwZG/9k4sNo+5adMoDGPrbel9EU+xLu3HORIlIgpvoXuXzM9NYhGev9zcO3ZuttDUTh+NBC
/d5v529jXa+/edYgr1tvSOuFCtP00HWzB06tS/Z1mY/PVRJV0GDTMVDwWHrextKaYBdw1G3reX3T
XNKm/IMMzb9OWCbLQQ5jAIOyXmNrSv1vOlrJfbuMJ5b0rEYgI75OGHqxhveyOG9jDc/ttVOim4cD
ej3jlwR790lbSvVZkfl8cNx4TU8wbW9jSM/fy4oK6jZk1cOCbHz9e5vXt6F0XGZfFZp+3LrZ3NbP
CJL/6wpVflB0gEob5nUDuQIHfcpE5pyylvkVyZZ/g24/T2mxfzO16NvX+P+eR4ofNyHV0A/b9b5O
HLT0ZaIax84Gl1EUnOoHJAPNszGt+jkNHsLb2NYMtVo/dGsTZwomzvq8HP7nwNfJWr44qHGrT19D
26u5iOqHrzE3K/+oniT6kam3c2WLurhOyTiZ0n+9+hqzlQ4QgfTC7QyFCtPnaVXcFCdFBwzT6RGu
KMKMVvWW7i0mERRExAyHrasl+FqwJ4F37VgtJrvRCvJZc4XryemYlKcsQSF+645JL85TCs4EqSb2
Xon9ZngF+DaM6T+7JkX1k96C3O/G3n6bKjmeMLJt9tvJWIPkp06KeR+bcOWHznbCSBKU2DnZOVXR
EkTSCvvVGSq2YF7yvvWsUstf1jrB1kvdyH7FdRSVpK68b0N1HxNNlGK5bl0QU6afT9b3Bp2HvT4h
rW6l2PMpfaoElue5rxqh0UmtCOq2bo3UC/prBDnbyQbTxRMMhst2MALR8fpN57Ye/HE2eK6EeFLX
i+Yd4W7nedV1O7FB2tyP5t7jwbKL3TY2svIECVYpB4/9vZeKARINS9y0LWzb2uTqTkS6c91edQN0
Ed+w9eXkFO0Bp7gC7GecHivUQl7j8S6ELA+e0uSHYlx1L0f7hSSBRfFX64MaVNabkg9kpwr1G55m
rO5zVb5Z2jQT5zPLeY5dEIsbzmVJoTujI1q8DQqeVL0XvWNnVLwBEca5qzePW68Ro3x1jDOzYxrY
S3N0QAWhQa970Ldy7TRVUfLWTmSyioaSFDQa/aRhVYSa80jVwBKOP4B0CdLC7A+ksdbcmEs4j2Zg
b1S+qZfxydP3iI+6T7Y6yPvW6MXJMJVHo5Lfel1JMV1p5kc+NDIc9US+umDvohjQIjOKx35sC6iG
OhqCqGbVP7tqeIqiRn3NYpQmQdzspOlFL4jzkmQnVleVhu9n1kAXrc32KlljDLs2H+IqLj6HtClK
Q8UYnrO2+C1s1zi1hgFV3EIfbibEvZRN+Q+xd/vbNZPbMJXaH4l+Q+61Fpulx3ZedgTkFTXsrgMu
YeEvq6M+Fa/4a0TMd7GrWW9m1p5TgLy/tRJhOOWp8CzrWbfri9TU6lBr5GkrJasCACyConf6jaAP
OzYk2v2k85JdBLPrycQbhESAnf6WyU81Xuyj12orOr9yMQ8hR1jhPXvARomkrQoyFksajJDH6nXs
s5VdWCTh1sUN+YHSi3aFeW8/Rf1MHaofG7gaxvSUSnPll2XtAVRwdmobNEIspToZQ175WWHLE0k/
GZgrrZydufFM6M+fX6hBUqDYA4IKMoVCP0WtAkvGLiV5Y+9M/T4q3XO8MAMZTLWHONJrNOErUF/Y
57zpTtc+YuVyt9itvQ2Lq927Vj9sx5A+9S69B7h6sj96Juc3M3G8F8wcdwitW2+DZcwvC4Yt27EJ
IThyzaq/9VT0Fp+bgcz9+j58pZfnSq+CrYfFh3huvfyAmrX11tWNcie/f9yO9Z6l3h08fT97wmzu
3bicTTVXkbXQT3lTLLdybTp1xKu600nX0BN9i6q6q9hoGen2bdI1hz3vXO7I6KAZsA1ivmbfMos1
Zp7LS6njRKSOGkejuVsCM8UK/LO/HdoaCphmWw+3rfN5qbJp8edoa9Ko5ZicxgG7MSbjGgsZSyYQ
hlAO27r1+gcoAti8e4U9U7UATkR36nTOXlx1OWMH8frZ3Y5oUgxhauW3shj+MeusPpdkvG7D0Pyr
QQHTCURuN/7/HBhVb3rQ+Shf53aGoxl4C2jNDgA50iLrVdKOZNCkZwgGYKH8aOTudEgGyJRaocaP
PEmQBOxhma8p8KptbDvPnUX8uHXdxnyCcUeWYX3/1/jStMgXSVtBlzGWhHKRtk/mKIFxSlNlXQXA
GIrlWAiKyOtYajJ7IgQUA+ewu9fSqt5E1CS3red5c7RCKys2uxwcu0w5KqOdsZGu+lfVrvQHWzjf
QIx0gF44A1cgQJ4mhmB0EkmNqZT5ct26WgeUAzJegcsZR8VcZedo9EAOr11kPMvHZUw///A2ZFuz
n8oixiSNE6xyJMU6oomyddMRX0TbXBPR29+yLRHCxbBxG+PkQnesJwkFd+ttn6+L9VNhl/Jp++zl
ivOarEzBrIzzmxVYNOs4WW1dkagLt2a1epetn80ukUHKEIJae9vV0mh4KgQpXgrLlNYsrVJ9pWll
aFMsIJE8N8zVJmYQqk1lKLa14s2ZmKOzOHZ+AiC+SF4lMEyesDRc/pK3eJ/JhH4XuDn4FOWTlwpd
tx3m4vVuYL9yA8FRnERtR2FnLAkmrUp6og5ZnWpEPB/1MnsvkGf7wNQep9lkendc8VGVtb2rzXwK
NZHajwjbMzGNVfpxphDfksFnY6DFbnYrpioDiRPHF0qkx2xaXu2lMnbIcQLfEIX90C19vezKRuP2
5kkdivJxaxQcZh7JhiKRHf10UHj0hxwGujs21NPiZgBwBfQcDp2KxmYPi8Xrpgtg+eUs2+aXaAvl
bGnl/Gr1Dbfd9KRFUn+3l+R3tbi4AecPwyyiQ2Inf5q+zB9TTGICrXCUAzR99V1YmUbQ2h00V7ff
EvtISaz4ZizLeDCUNAtcpbjEivebcF0NcWb6Y6b1r35KTMo7jXPSQIxSZXODTCA0NsmsQIEJ8oOX
GPmPkSIRLj0uUKSGYqXDg503k7fXE8pLDUCA57o+kpHPKPlhZ9RV2UvRoU5MlUD71iyxd7I8Kp8A
34ugSZDHNB3ASiNY+LYdoqv1w4X1fRsr7Rk3+BAieoMDX4V3S01GzELuksTLRL5XJTaXjvE4TT/0
jiDpXne2e5rLHvnDCYCy9MkzKidNoa4Gp6k5wJ3XkQeJjPA3UA/1VpAB26OvZO8ru9oZqFWeWR6R
2LTj703pypdFZ9FmSH90KNwD7nYSMqY0ijkl18nLfs+Vkj5MI9q5yyL+LtBgRKd7P+I+bn0Lo5w7
xVsN4xUrCWOrIiufCncfV6rxDvLz12hl4q+JCia1oD9p3zeQvxOS9bVAHGLs+p2KSB0O8vH4rNZa
+tSAUtl6W9NYGIpBnCc5tp6xNZHQQbpM3moKNT4jo6IB+8tOYCOCzB4JeDRTfZkprQaeTq1761oI
Kd7KzHvYegPowpfRgIw92cN1GzJgHxyd1G72rZtrL95gdKA8ARCtvW0IO1oE37oiD7c3rKvP2WBl
JnZJT6vpAGqfon+ZIyCtZiruW68utTgo3Kg6bN2JnQ316g4bSU71dK1/SZUChICDJP02ps+edh68
ygbJyylbQ1By4NEon7Y3xK4yB3mDMejnG5wIAy2d6sN6NWVtppHEnwJp4LydQap7DKMaFaivS2Lw
FyK+mn9+Zlxaaz/15pc5I90xW5r+0kYO2nIyCYsyYaWru+yv3dnoShM7PTuJ/VyMH8JbjFdymv5s
4JjCOmG8ikn8TnKEJrZjpGhVH3FK7wRi1Hy1tQ481+CNwXZuZehx2OAt7W9HR5VKj9qm1jEyn1jv
BWAYOZehlxBBQEVLn7cGcZQ6aPKoDvL/jOlzWu7ixkO829bT5zmeQHlFHtrf5rFIUuPFrXvjJV8U
Jn0wLeetmylef9YW4CHbKdpoGy8sYLNTpp/nVy1l5AmV1pO9vr2J5QG4e4QgOty2Rumd563Js5bZ
rh2nsxNnznOHNvptyhRo5nhmgoKMYUeXC3me9R1kBJM7WnLsaaKu8kH9tgFf0BQAbP7X9WT/ty6V
KIDZDzBKn5VnuHT6QdHa/rO7jXWm3EuN9WzrqXFbH5cGgN1nV49411IeI4Abj9sQNoeU8/pM9Q29
iV+2sXmJQq3iwdh6slOGU2fJmjP4o1sz2POjABzy8DkEC/I8Ev/vDKdKnxyXx7xDO8uedXNHbZdK
sTHGz1vjqclRrY3ltvWmCGe0VLrHWi/S3F/aNQss8dfYjtYpq3xh6aTO2jw7fI0ZXv7HU1UWvUG0
dy2FW/bH6Q/W1KrPW8N9hILHQLX6aywyxzeJd9IVRR/1eYij7Co1+5+vE3L2KShvtO3xa8zdk/af
Pi/aDiOCFcgI+dZkz1c8Ep86fGxvrIHljRJ6OECCCLeejXMgxifrAa9InrXO7M7/Nba9zWrrX7KL
4r0mmhKQT+Xct8aVZAkdCAEw1BkTqgJIl1qMHPc5HNUXmUXiJcoF6TUvS4/bWJlW5CozIOZJVQt/
biJ1x70fnbeTTcP9EdeoFBsm8B+h2l1QMM1iqprKF7mI545E4QN6r5gs5ojcmslqqQUdFK+H8eL0
5sAXwMEE+NSeQipIKc2WL+oss8c2c8/bwW0Ic2GN5H3rnbV5FLfZnC62TDAgW0bjrTVHEXqT7EEF
zXH5IGMRVCJQ1FHs29aRew0LMYBHmLuZq+vZsFqYZUOUX0tTDSy7+dYaUQ0ffrhGYniwhhjF9oSa
FLyEX1GfHawEwYPcYqdTEwF4QmtOU2p/LG4Fgk2e1SGGOaEkYLrVQd93xCB+S/RReT/aTC93C0hg
H89ziKQRq/lW7QMfA7veBIOuKmMIYuJNk056jFkQSHCrQNIBKQ+DflEXtOY6TTEoLsBOcpVjMenv
7LuYbEAv7IWh3sq+OM+Ko1ybXkCPHUb3XA4Q4Aw8cNoxY/vnsk8G7VkOifuylJYWzlS0yXd0JBON
eldWcwdnaqdORo8mDdl66ETt3hNDvusW1kg2ww/qcNeS1ntaRfhmSAz23JjwHmPjarZ4VCkYo+zq
9B1N11cqQvu008ShxpXmMpS4wZAI4OVXM492yAzYXBAt+wbCYjpHajcchJNEO5Aa0W2oPrhMEiK3
YuzQfR59B8+9w1wr2rUkVi2tSb0bBVcem3K5WAjOYkimB6WyBHWuw8nDsa3VRhnKPpKBarrjvnXw
NS5cuezVTv8WT/gHgJjqgxjv+kZdxN0C/nFvdPNNydLmVKLWeEUmEVwJa0pQtE53FXVNlkQf4W8t
kR8383AFSHDqJYKMncz9SoqjV07euTLmZl8QN7C1MhPM4uFGyKE/Wc2KCIx7LTBHOz8AEP6FVNNP
ZrnyZFIl9/m2Bh84XO+jzkYGj/vGbhXgennXXTRadBKAa6ElwY69N1jtDRu2jfqryfUZXp0pLyNA
g7OyJjyM9r5F1NoaVhOicBv11EGwHW7QYkUyIh079U0vfw62cisKeL6Io/hFdge9/HdxjSak/qay
EuYSzTU1nOtGezZheJjc9pR7bTnm4G+cxjeqJL32VROH8USEUWo8v3OCL0/RC+T2xvXuFbigEnqg
SeGkbzP+AIGRk0O1GymPiT3/ck3VvU5u3vmkAruEVOgn2KGF4CYH2znHQ4IjRAyZRkOXU6vlmin5
BhGg8scs/WhLEZJGNk+s5UMOYgV5K3ngC/0rCyxiJtLwVB8w5ega64nEiL7LQJfto6x9wUoTjpnb
GjzERn1OJPNgppjYuQ6tL3pyArJ6QtNUvQ5pql27tXHM2aJUD7Wj2iV6HAVmD1Iv0XR2KIrTM/da
bRDnuesDyjqkdfyhUHlAiSFFUYhUxu/BGsV7h6w5i/apryJ8T1w4TXpMDUSdoKd6hMcPcQuQZ7mz
I+l86p6NMG9yKsqdSg6yyNSEP+9YK4R6P0Mufpw8EuxS72eqwvEzwiosn10DQilCKVqgLHWdQF7u
EgE2i2QsgHEVDo/Zkbxeivhge6v6bDN8xG5UIlBmAG909QIQg1kBPIyOyeKgtw9hftdrUJm6PyOk
wRTYb9B6wPmk7ZB1dnb4p6s+QtN1oNY9COVewYBFUxXkI9GLieOIwoJwX+Zmfp4Su72Saiz9pZ8R
RSu7R9jLz2Sa252FnvzZmzFoTfXIOq8u30o0eKGCgVdorTgdjMh/tq53FSnTrNkqTGNF05wWFJY6
LfkxAkQ9Nn3/A+8DA06wHQeKyOeHEa+iq0PyuF4JxHGhvxSOewH/MBNlTxHf4PhjYtdOdiMGvpRh
Cmr02DbWkCjKrCFR0cUmVTdhnRq3qXdWjqso0PUaUJxnAbphMThAZg6diqKUXqO5hXTsi7B6lyxP
re3zLDuKuTOPg2y8fwrvFS5Tr3bR78WWezjvrKXeCpFRfqfG4Fd484X6FE++3qjtnp26dxoAnh0t
cKDgTihJKRGbtx7CvYPbax+p5p4I8MHDu/2pGNEocughJpMHnRm/VqViX76aZqydz65N5H+2JRQx
bL5uVkTs6I0WOEa3BOjZeN4hiiPPTzzU1zSmPp8t805XYx7FyDQui8womxJ9fBSVHlQYpYfqgnwT
QlF3nKn/WKtDFFSda4X77HozsjtjIV6bVTzHrCac4k3Z3cehm29dts7c9DwRd3eZEuo2sjiK2FET
v3D4GcGEnZWO/Uc/FEQeVvqeFzo6h2b9ZBmTfZiqlP332mD4tng9PLROy4K2vxdOm4cJ24OwiJx0
b9QQAGBjpxfLNu96bMDe8CbuqM63RhBX5PeyYFTkfdEjkmvkYLj/ETjTytOGAbPXijRUYWCJprV6
XYHA/E+j9NSLBrRNaw+7DCNBUisSIDWm0utIs+DX4CB7vhYClEUP9ChUGgy34Ej0Qe7BsY4H0Fhz
PM7sOCPeS2rkiqD0mRu1vrTm/KQmywS1I7L3E6o0/rx2kSmY/cHkxzILF6CZkxTwSnqkJxcNdJFn
1hcQGadxhpECXOnWm/1d6fB/qjBV3et9Uy3+hplLVgK/Bf4scMa5glOwuLep0DRCwb589CjNhVnb
vC/Ajd7w2gBtWP9MxrR4Uyu8YLzuw60jbu4tS+CsqQK56Ox0Cm4ox3O1h62ZWcIAWHnKPtrORgMc
ezWxtQpgzwikwCwrM9wuUy/aayrj6lxmgil76p29tDLgIZQUAMHVi1+jmJY6Ncbziu3j9Go+jBqU
XglQAP+18ZC3/D0kR6KHjATrKV+S9wQpOMRHDzPWdHvHwUN4Rc7tAWjvc41fF/3fQkF9S/5lX9Nd
urE8ykmyTIIKzJ08OqrYhpN2hCooz07yva6E8Q0JeRQ5p2c9j61TMSrPC0mAld6qHhtzNR7Ifqi9
ccq8KaFav/eyxTsnqXXLKKX5hY58aadWCP8ZIMbti2vq81UrstdJZZeaNDEyigmU4dWkqYnQtclb
/h5QoPdPBYi4lP3BpuANlkvYn8IRxfy3Hx3tBdiuizS2MrMRMJmntRVXXxVDu68L23uCBeA8qvPr
AoLvyQCMYFcxVuZZ/k0QGCBfmQKtFBRTt+5S6CUxnygBaCrKMe/dhPjJKIC/WPsq7g2/EfVwgh1R
v/ambE8TbBF/6+q504I3ltYuaZUW3/SG/6fr7b0u4o/ZVuZjnRXLBeGPp2EB7G26dv4YI+XyGLea
pDKMFKYzOEVgSbs5CmjgRgw7Q8mRmCv5eCtTwx2RCnYSiox1vHOWqQzYRT8a5DmYxfdl+dgngMXw
tHrFtKw7lytmRqy4ugSExdl0HtMVNyqNWT0DjEhWJOnWzHr6rihGFGT/GdrGt9PL9bGToYj5Xr0O
Ot2urAvaDejZ6iCnNdnE++gwqwaBYfL6f4yd15KkyNKtnwgztLhNnZUlu1rfYD0902itefr/w+nZ
1K4zc2zfhIUCMiEIItx9rRU3RAr4r2MTpKcAOK/dGmCLhvEVonLYDdG8W3k1JEZI4oYykw2DGzsw
eTft71ijzk8BSY5/TG4T3BGXZc1HFqv8EsnKG21VYMkukk1mLEigsPh7Q10Q7eu2OgxCpXKelpBC
1rIEDvWEWwcNWg/+LlG0xY5AbUAs1hGvyjdHyQ8J8t0v059mPxDFvNy4Zjmj5Lb4RFtL1PkooYpS
Oc7ZlF2kJ7q03BloEYPfx7fLSaSXFqrTznYy9HqXcyZwTeOAhfhsUfU7B416FoYRx9sDch+uxHD+
7JbnN5qRc8kXMdjFByxJIvdfsjFbZFxaCN9JMcuqc1gqOvozy2/KifsM0M64yCXlZ3jBUxhVA+Qk
fXVEyfZPOS4dAzDmy2Ncn7BUSrxU7uN1sRbQ6FY3lnp3hmoFTSaCPtbfJKMB2C0e6nFKx6Oq1z8k
HliSgTDqrgZfhz0VypGsGmzEiConZY53m6M4vdc4r1ANvvcgF49eE/JEbShET23SvMqztxP3acDu
c5prg2ndGiL49li6494q7lKH7V+LaDxBk38/NGKH0QO2muAgj0uehuQQqsatK1kZBVao+/iVu51X
9Pkduo4e0WeSXRKACIwN5Vxp7KLgF0xmAhEIc07Z0czHN1k52kGRgkhk18jv1uyc9kRD2dFFrjc2
DTbq5hC3yZd51O/kzq13CWjprrDS6SD3Wu5K0hbs/1sN8pXl+cszkSMkJ3XrcJCyJEaKYkjThYRo
Qvo4dB/kwa9DU27NNhqkpcbyuauIYT/IrZAfqfc196cNCn2PBZ1VrlX90S6yIdBdrvfXzJ0e9VfT
OGWsBhh1r1qVtyBtw1M+A3Ru9emDvkwd8tnOYts5z8FMJDCqe+jwejlMuA18QlaSF//Phd/8Bski
ewXYXQ/1tef69GCTQaG0N/SDTAHyfe+gG7/YBGSNH1KwvOvNXcMp3rw1b4Iq3t9BAzdeEYGanJuT
EebafIzd8LvSZepxu8NMgne64wLp3iYXtX/OELE8yW/p/eoptWf1BEdjP++bLLxvB10hzGOZh5bX
Wo6U3L/WeV05QxwQJgcZCX2cnljCsHVZBoI+Qu1kgrHehs/Swa5mOpj6foCC7SIjeOys4TLlFtuS
6pg7A8JH7hJc+a/XtYv06ofECnu5QbjCEpCyjb05fnD1JYDRKOx6obdhelumZRlJUtzqCqw/y4xk
6bNz9J1qIGYlfXYChTlS+kuyva1vhuialfa58oaL15h7GQnrIcgKnJXPbYODQOZCNuzNGYbu6/aG
b2NZ6qQYLKNQ7ftTQ5DeOXSik7SZMtilx3b8+yEoZXlqkluPkfKafdcuxXd167AtK9v+PfUgK4eD
PzWvAVi5XUp4TJES5NbbRDgvHw7dA2ga6GxUJ/2EDgV+etYF8sQH9OKPtvOUz+2Lw9qA/eG9jsVi
VotdC3QiJyhlqLubtcSqzmP5kg9udzLNmaVEo6sHNSiw3fQQzOxw8J4EdzDli1ykOQ/1IYjKJwfx
4u3By1WluL5OW1kqt2Hy7hBEsdtLj/ygDEZJ6mW6lpyeAF8yYzBPcvflJAXxjBMxKwy73gdWv5e3
BFQ7tZJ9Uzu4xtfcgkRJ9i0TqsFHQHXfbMFShNywLlbSK3ZwoCHxEt8wJvqnqCfcHRqTo9xjSeSx
x8vyBKJc9shT+kc+6XdebGQndR5viVlCUOZ1F5lkNGbtFsxuCXvuISyC9QtgtH8Cys+uckJ58pJj
pm8XNIwdDX/Og/eMvJy7xiz7if3qo3l2ymVEbJOBqqnOleO236e3o3boJ4D3210sM4eZNFk+M5mb
WQffAi4koBJwAV+JSzZYiXvQj0oXfGtATgx4UUbNOq48ZrLYIl63Ok+uc50IzMGfewYeCUdxZO8R
/x7X1dW6i4q0oMDnpmvrJAyW+rE2EuMk55ff5dvReG31p9nI25NqGi/yVLdHK7m8637GBhrgY1HA
9A+E/PcGbZs4FPn2S3ld2LE9LVGkYftAjP9Ry+wcdH6bDw8QspsXQtOqO0HtDFFX3TEWfpVhlq3P
V57ENsdsD4YP9F8p8Exz8uqDBUAaWgzHQOGk4CVwmcEPMAQeS26ZPBkZ1oGK7dEiPNgv0A35z2Qu
HbYZfXuS64Be5vvtJmytkpMu//9TsVYbQS89bFO9/BgprmvxrSy5tXKOkP1gQQsxgyx0lc6+qGgs
She57LrkkiwKm7xqaxa/9u+w+vVDKb/zzSpjPbbM3T1hAfc4BJHH4EMv61ecI5iu5TWZC+hg9sFk
fodrBXty2CeXoglD9Sjd16y/fEEjgkG6IF3XcTJSZUW3JVvdNGe4HDSYIjXCxJZFmPydLVmjJKX8
Zi27/vpyHkHiPIwFvG49+Ybw9JONl2rew9db4IT6w5UfYtZ3uqurV1mWyaJOcpKsp16WhVLEEQTn
dQAAZOssXbai5LZke4xb3XaNd8dG+acOog7mMOZMmTihcCO2SMry5nHHE7bxS/v64+dSK3aRMqhv
lpHyCNeRN/8IANpfZbhGuuoQNL08g7DroNyQkfLPWTl6naoIymkubpke3kNBApAi2xbuHSZEAB7S
ujVse0BpkGTrJ8XB/zlodX5df/0yklewx/bOrOuZdTBLrafnHf6T/7x3klt7SfZ9WQ5az/qm1/sL
vD9K0XBstPZHbYZqVuaVbfUgx/5T3dZFWtd1tmS3RJ7HVpScHPevZ32znZHe0vHdpf6p7t1Z310p
WCZ8hObqLgTRt7ziaDjjq6jmda8qL7wkmFIAZwIjYvO+mNm2ZKubMzRBgd/Rp2oNsmsnmW7l5FvX
Ny2S9c2ACCFc8OuIlpdF3pPtZdleqn+t2w6T9076/VPd/3oqf84XcH8RE+03HlwU2ljWLmth+XBt
ybqT3cpvbBX/1P1d3bqfWE67XkHO867PeoUh8e41Zfildl64l6lB9qCS277RModsRcltC7Kt87u6
d0Xp5/cQBvQ/tRpKhKSwAfLxcuJ7Z3krQ3jNSq2UZ0zZbKuzKjvpXvG6Te8EUwEb38rKvMDIpSwz
P2uhAIuSlVnuajryA6ud9zI9YP2HkrWBGfg3XG2dNGwVG4LMLkU5A8KE/O3wT9PtNhQc2fRvfbZh
sNW9Gy5SlNYxaFJMFi5Ir0GdzUPn6Om8l/1vQoAB5qJk/Bi0Q3Ra33i5KVuyTqtbWW7XvxalYXt1
pRhgSPk9fUv53Rmkbs4SYie0hNdom+zXhfXaLs9nO7JBq4TNW3a1MIwYi4Xkzc5x6ybHSiILg60o
uXf9ZBLd6t78cWl5d8jgVcpxNh6ICnyugVKgGiA9sJQbGpEcy4erRBGvfZWpy8+SLLvInSmTPs8u
s+rsmsyxLvKyb090ffffGDPfLBW2rpKTxxsVPRa9tdNq5ModSE+MOIImRYcre5i9EncMbC7a9Civ
6GqnlBEwznrcfJUX+bdVq1aDI9LZuE4anIN5nl0TKIJBiQNak6Ru8FbutrJvBQr8Z6G1KxfeYWe2
ECBjQt4sH5auBWdT92+C2bZwAEQq3DVyV+W51BlQJr0qPpYxOBPBk+vLA55bSHfa1Z757vbLTX3z
iNat63rXZc8i2fU1j3BOzp45HeUuy2W3RH7AVpQb+65u3dVJy3sw59ZTmre/pIehvreR1tshY4hU
XJD7n7siHs8GRIBHHcQsRaBnEJAWV3QmabV0fGeGA03P0up5hHnqSYJ2Ux28Rlp21pZzqEmdPZRB
3e6k19xl40WZS/Og9hlBesNQ7JqIV10SL3PNve0R4KkRU3SfJu5JjUIrP0IZhOAyO/sjVkmihifn
2uhB8wQmC18zpLEAzzMH9aJYvU/98eMS0f4hAJTyAfxNfYA1boSVg6LUZRAeZQnuiXqEBSK2q/RD
7DkwC5rdwxTDheAQtnDS8e2fPcufn9Oq+Qne8dKbWvl5zE1UtVL/e16yJK/Rgb/zA5VI8az52Huz
9cPDWo9n1w9wOGgt7DjDsAuauv5Sz8T0siUvP+lqau9h1CG8KoK2Sy0WWQATU/KcWxX8TaoKlVGM
k6kpieNGiLF6HJcWTEmICQwoCoSJdm4Ku3ycp6R6lJwkWVE48J7lOcTCGOGtIg4OZQX9kD8N30yc
Z+dWXaj8MrUykCOBieOwGIB3rs/OLS5iWK9VAJ+Gj5CoCoPhoc0KYoK8dmA/3BTuHZEauNc8jO0t
rF9TP0XPw5IAdImefTX5Dq2mcpWqMkOkG95FWLkKiM8MC2+NEzw3sGE/q3hCn1NF0/bTOAbsIGiI
bY/QqtTmXuZIiqIhu5uGoXvUks57mpekzgjbsxlboKvpsTWEepbutdJBFW3AO2NOiM2Now4vjP/X
lETz41oimgPmX4cxtx1fRZb3BMtMtK/CdgfvqXF0NMs8TFOTw/FGMH1haOad7RDqTFirdtBtPWl3
SMFDg4ECeOmF5X0F1O6+WZKtyPg8JwU21AFqIxtsWqnf5bOZGnvNNLQ7SYop+Luy6CtlP3mg3L0w
xdgMqcHH3idg1LXH/lsy5F8NXOnEhQP3590ywTMTmUi0QlHBEtPPf+Hu/BLmif5tahKiFSDE+RiM
GWHX8GA9zRq+ZGtKrFvl5v2d3sftJU3j4pFHoAH5b9UPzagwuLLUfFCN/mMNa9CDGyVPg101QF+V
+kPc4zhyIHs8SlEacIV+gn49P9bjrke4Yzct3WMtRZQvJpZrOQ4PNlWOAuyWOePw5mAr/+6ks3mT
U9WNqT06XngBHIZSZwYt2okPTnXYfkEbJL/CcE7W89bG3D41XXvMVWht9j4Sy32QvSJUOGO0Lxr2
yrZ5A2jRfAB73j9iOr5KCaHd9gOidYChshGypqWH1DlG+f6gxP2ouvBxoRpIoDawHywWS1YBQXcP
f1p/Xw+YlcsUthNpcGCyuEKDmRDNxq3QTaU9Q7ap7aUotydL1eVT5RATttwfexwJdKmWhV58tsdf
699Jk9w/20UN5my5fxBOE5GXTR769IyZcTBhTpGsJFUwg3DfyjLaxhYKyTeV0iwtHeCOw/BE4AwR
eAE819jqf8AfyqSk11/rOggvvT0EcLyH1feyPEl7PIT1KdVhbapmxcFgrbiohWMPvDZBFNx3SzIk
8J64hn9+09D3KXIynwPfjo9AGOJbOWZoGC6J5KTOZJddAAqAUS3Woga9wX/pKIesvbejuxFxwP/l
kNQdiK9QtfP707RdAcnty/hYqlgD9+9+nfSWi0xFqTf3abvgKHA7mlYLAhZGyodoSXIIJh6kOPk+
jIWRPwBeV2OM60tzqcJcvts6SQ4FvRsfvg4/MgfHLlaVsKw8NDEmRblzPluE4sMsJa3vDpWiXLiF
dfTiQAS+HipXe3NEppvHriRA433D8qumMgbs+DIX9tcUeVIil2Y3vbVTld7cMSLgRIN5s8vwM6p4
K45JEWqvahkO965e/5GHmvo62IX6qof1Y8cE+4hvGqQLpIN8/XoD/i+nbvWbTWjJZzfjVDhzyocU
NoPPUaV8AY8cPEmjWQYPfhHbz9JGpPAxBVD3IV96jvXnZNDMj5ofFZ+05Cpd+OZkr2rTAL98DOt0
uu8DLX0YlwRyP33YmUlN1m7mHXM20XhLUfoANMWR47t/qcmAeqmL7RLkUvo582p4tDWj3UvR6Jvh
YqCaeihNC0b8nW11/QdEr6Auskb9GAGo/Nz0yCKo4PXOC77yM6Fg5cHOfPMyIpn5XNrjR0Joum9W
+WN2G/eLpbjtXVZGUCfZevetmQmkUB0rf4ZEBy7dsP8VOHb7jZAt/TDHqIjbjf9RI/gMDtt2IN6T
XBy2xxlpWPDCf1cBi/zd+K5OtxyiYrP5vhy8+oheWwnDnFN8zBTLvmvSboJzuy8+6iCmPyD9vpNG
hTC2j0RgfAHJqz5Ile03+BfcoTxLcYRN4qp5U7KXYh275vOMl05KcsZuUB9UuN50ENG3YJqJSyis
0LjVcMUAi659WNjs/AGje9wdiMWD1hNq2WPlD86dtPSt7x1NbbAYd6idzD4zD4Qx0ederfo9GJ/o
TopOpNqEKUT9TYo2QkToQOr+vRRnZfrh8s1/lNLUZ8/M1/mzERPf44/BJYwG5SXNWvUh8oERhz5y
VUNePRPoc4R2on8pvfZTErfqjWCF4UXXW16VGFb5KnHvpYPUw4t4KpU6e5QqSUxYjiIbAEPd6Qiu
FqjHZnbwIt1j4GjPufnSNMXJ7dwKwcL6CI15ebMnp7hFHWC5hSy4vCkqSdNVLjSz6nSIPVS0dDtq
nkLNQQp8sj7CEJZ+U63KO8KbWV6kCEaHkHq9+FyaI5SURk8swdJN6yd/B6cfUTX5iLqy2hIoXqXf
iKLOzsDxnZOO7+ObbRm33FWsVzPMnIcysQiwWLq1k/rXRLTklU+b9sCyTkONiJy7JLOW+nsseA3x
u3/XbV0kZyntX1Wva+d/Ol5vCYDp7PipHufmcVQqwqULF+o7orpMvkR/5ar/yRwH+3PjjPAD5Xpx
n4WGDbNxlRIRN8xf+sp9ka6jkd7XkeF9rZtcPbh1bD2kpYcAS13DlgIv7CfgSD8VyK+OcbF3CRu6
V0teKneMf3QaAWKW4TZPntkFd4rtJOcoDdVXWFXqnZzemb+qpdf87PAbEUZkxvAwTsYFm20J625p
vXg2nOO87g7Ellq+S7K6gBkXjqr7kjn13i7DQ+/r8V0NOfnvhrWPNJdbLTgSgp+h8T+oc6DGB2kP
iXu8l7PFjkulXQEnrBzzuhalWfe0ZDzxakdrz0DTXywzsc6qPYDd3k5hOebNJrz8zgkt5ZhqhY4s
1eBcLOJ9r2jdNPeaYTonO8mm5wkdl0Pfqs0n3kaV0B/X+c7a+QVuHuVX4310h4Ql6VhYp5dXuy3M
n2ASIYs0mecZfby0WeIAUgnmY11V9WOst/XFNKrhLnJbC3Vfv0SWoHPgxyJYlYkPZKZeQovl9/63
OBg/JZGp/KUQableKMs1qOIK688pHX6EiuJ81ewmg+1Ym19DG25wlijBExBq95wtpOKq4qe3Po2t
M+aA9MkFCkSMc2NhP2Mis/05/MYE/B3wofKnHqCDTHQSK2wW4Ungmn9lMCPrXf8xQJqjaT/0HTHL
8BQ3H72WPWHXV9oTcRsd4TkoLIG7cg4Y13z/ousGGlSjs1AaqGl2m7Uuu0nOcWpcgFAgPHQJtC7o
13zQnMH7mKfeV22KlQez9zzuAfS9dZjWd1LsDJjncifurnrcQ0ylsS67diWhbkXjep8CAOm7agjV
h74q/U9RPX/TrUB/lNK8RIA7uvUkXT3NuUWa5T9LKeyDc5uW6Qez0P1P/owvsbCa19JwnE/+efQz
51vMp/Lcjmp7dtoh+F7o53qo7e8lEVlI5lT1ZQiG4isyd/veitwP7CPvEXkoHmtfgTw/ALzR9aG2
W+uWhqjA44yy7oJkGc+QHU28RBCvGZHxl8gdWpCphU7Qfdo6NEZtHCq7s04DkoKP3ZIwMKZDgzby
QYrSgMO2eGxm1LaQrL4R7MSVg64iugHB0R22u+LRWBIbKt6bqxgPuVPNH7ACfO3KaPo+RUugRwue
Ax4oKPdS/Ws8D9P3sY6s/bjUR0v9f/d3oVza+vuuz3kIT9s3gQvh29/n3+r/7fz/3V+uq1cDyG3P
PJq5Fe8HNuwv5TDVL7pj6md7qYMuo36RhpzN71onXSCKbF7Kpe7dsXw5obNSvHOs802UxFrQll7V
qCdGRva7TkU+2svN09ZNGsfY83Z1Dd4gKJ+UrLUATIL5GrV6CI4O7/qhh8fmkI1a8STJaPK8iv6z
vtOa6qiHiXofVADxmKSkAEO7et8uiRRtQwF0v5az6tCzXYPr8e9Wqd+KcoTUwW13yyMC2raq9Uxb
OWXSm0f3qeR2/eiR/4CRzPuWgGdiUJX51fPBkuqj82Gye++HAQEd1kJveLJcF8HRBL6VIlUjvK+g
iQEeX5tSORm6N3+BkWE4d5xVCE8/A8u6yjXCjHC+vmqtB5SwvUe/03B0LedGvOJJ5659Im7EQnXA
ME560453eh3C2f0fhZ1VXMcKC8C5bL6kQZIeru6jS5AVSPTeuZqpWUKu0/ovmZMoLxBEdwf94iEj
lswznC4G3DGQkDvmjiUIuJh4rM9KlfVnNn/Q4hu/KrP9DsXI8CWKUYJPurZ/ippeu6hxm139MTUf
w0BHE0Mp589pmP4i6DD7xcEhcvB3imnCjoX07wt6Mmdj7ILHqmial2JJDJXlYVhAl7h0MPQFitQQ
smG15aOWgouHMlk9Dl7RPUp/6YbA0xHRyAkBNMhpkkWTnZB5tGT75CWArOOILmX6DOkQAhEWwmhG
p44ndNDqRyvoknMFtOYhyQBVGKM53zsukcWg4+2bkw3RtYDK+OaZkXXF7FHcedM83GXVOF4VNSpv
mVEg7OP30X3S+FA8DY57n5QTWq81RpKoS/xT3LYqCgxqfXK9YgToCukyBFD9M/6J8pjGTvfiw/YE
bzCxg8w4RANVff86d0j9IO48fows6JE7c9d3IUapoFA/Nfig9+GoGp9H14XLG97TL2jP9LsqmsYH
Hx0qKKjz9FBNYQQTFvxxfJsAfPjp/EfSuEcfPbKveK8beG2iBWs/R6/Ekv6KbHX+Q0mMPzD8Ai+3
AgzlgaufspaPsz+Y5345gxuj30EcWInEw8iGyp4g6STE5I+CuES9M394xBqwBcyGG9yo43OdOPrC
xj9DulY/eNbUQYXMG8DOqLxkjQaRDOR942MMWwuL8vGSm0r00Vc859HRQNOKwnto9kDuLH+49Okw
fTVt9k6aFnx0C94UbcoLaAPU8WtEAOAxKIf+IkfpcXKtjUG7yx1tOGBLLO5ABMVsVZfIYMtDkMNv
d2uVOUGIKF0k96bSXlqk8n3L1n3MhJ+QC2znkbqqcsGh4cDbZygGPlpli5Rjq3SfOwQs70ZfzaCv
4JZk8G1jtxxAeixFGO2849QW6FwuRd2cAC2ZVnGVop/W2g50YrxD5AGQnO2wKVgSPQ/ReyrNqbyN
XlKhYEFOkq2P5KQOpXF6NzohSkNONNb/cNwMYVQJQP2/zi3FN5d20BG4shLavanbDpHrj1E532Xp
12YKw4/Muf6uiB3rqvtgK/rceFU9xz8bQ6js55zH7HhF/GxXxUVKcpBpeK9tl3kPlqVcoC6aH72u
AVLY5u2XfnSqnTE4wY82UD4CKPL+NDXtlLtMB/CA7wMt1yM6QMrbZfEvjBlPsIPEf1RRHfPZadqv
i9z9PrG68gE7902FxP0BoED1kGtVeILOdN4lplo9bA3SygLrdz8TSZ6idfZq95kQGZSblzPIIdJx
K/b26OycocZn+Z+LvDu1MibghXT/c0qMKoSZy0W2E0gxHdQLzq/47uAOinPfjQECREiHovii9CEQ
Et15NmFyfE7tZfbVCiIMzNBd60D6IqmUuhcHU8GDoyJcEqtQ/a/FpQ6l7uEhWhKpIwRTO6KLhhdk
ad0apJ/UVbWancwBVQAptraRHyNoYQ5dPGHer+o/IoALXqHW37RgAv7Wl9Nnp2TTXk+N/5rPeX8g
VKx/0bsYNkxnzJ5cA1KVGBK3h8nqh0tBVC0MjhEx+8hWXa3UgxNkmcUHR40e81StThl73WcVrl0s
BlivU6tWMKwX2Sd+XbjH5u1+SWwYUKzZNL+jKfrVb1L7Z2n5dyqGzAAmHHBNSZ2wlP5UlK0NfR9G
Bhwa3a9x8u79PC9+Gk38QzGxUjNbEkBP1JBl9ahhmVAtWFB6ZnM2fPLroYHTnA2EtI5OWN7CDCig
tOZIeN77/dzspDVOwwzNSzjlpHVq7fSxVszvyXImPB75U1pXr9IWmy42J4iWWJNHT2WrKo8xSkLk
A2uOniQniZoF32Zdra5bleRQQw0PMTo+61Fbq+pkzjnGEbWTOqcJoZt0G3CnkIPut37bddQhe2jM
wr7zZ52+c4wqFUik1zHxSlxEPs4TLdVunttpNxUcFZj1SDunM1Qx0iDJ6MIatFeWPrWiTNVpO0bz
lZ/lXMJs95/TvOliOTEYMjn5drYemY5970zlYT2vNPtpzCXe9JxtRdkjh2UeDNsDCLacXhlqIIIg
WN8cKA3rJeUHhpnqnzzT/LzWGfILtotPXsIQ9J1OvTZhe/jH/7T1/n1e7c8sgLdh/Q3LXZDcmx+7
/Lj1N0nLetGuzJ5iiF2Bip+t1lVvxdJNOvhmjZlHstIiySS3X7Km20HdMPzh4RF6ULrhxGoDObWx
eWiSqNrXCFgEEVCzoMl/WEUzwaFHTGOvXu3Qn8+O1/1FWO50SCFWVKOfvZ4gHWna6FF48IN5Q3cN
0/bPOvO9E2ummwuFaVTp0UGzp4XK1vtpK0hkx91OqZnIIZo1ocN3PWyMDepWbp18Zp95AYT3yWx6
b9fz2sHrMX2s/Yrg4u6TFoycDJgfjNjJY682904M/rIi6gmDzjHFulWY+o+wGO4VvJ5TgSTiBAVD
uTj8CgWnQwLe9wKOmG2ql9wiRXup20R5VmO2vCV6Rs+VfzNZiyAvt1QNYw9MKk0e1joNEZfdXAzZ
dTsqwJJ3yGool9BNVZ6lAQzaj3YGcVW1PVDO+bWpXpvUHJ4HFkKtU8OFnrMlH2ZCRiAvi/khwSel
RGQFhRxkD6rOgdmhHXcjUFPTI97QSh97bUQBbEmm1H+pB3D8WXFzgsEi6p+kwFq8B2M2nvQCrjGp
y2FgOM+orGEw/buum1lIQGmqnytU9ArX8p+yJYGOwiud6rm1oWtKW3hxRtYwz/OSRKlRXtzJmXZS
ZAYxnmPYKAAMNWvVVt/Y5pfIao07qXKVSoeXbJyRC22Ko9RJYui+jpsIzkbp8qYBxjxjatYLS7Wl
F/h3pyK/yoWlzg+Hne21xqGdajzWy4+UxihR85tlQ0C4VFmY1R8dRzkMQRi/FOWxABD83Gpa9ILP
/NcYVf510IwHiMjT+xGxqmdJ3Bmuf2itrNNWl059jogbzPyJqsQKkEbfQPO6u0usxHrG2G+tx3aR
fZwLH/WjsG32ee6yafNTNIZmq3TPaxmFpOpUF6m5J86X9rC09NuyeI4b92n2WB30c4WvqOrMZ89L
lCcrugVLwYji38lo1d86rJZ3k5ku20LwPqj/EZix9RsTWI7SmalXTuSohY12RfSM4F33WBbTYR1R
cxkFxBq3O1iRm6eizoIXEyPZix4Xr6UfjDfpJglLMn2HLFB5kaL01WBZP1gVkeNylNSBqEiBJCQP
7OHGvacG3nOaG94zvNzznWF03wO/hiVkqdedrEdJKt75sQvyX7rBgHnFcx8+SA9Wfs9qpBm3aGb8
FVPUXpTAs58BizrPKIhVRy100TIYZ+dZGrQWck+1xDkjRWmAMMV8rFIWjChvKDDHhi2uZMPY9xHz
b9Jb91vfENspYmaNc071Kj65ExET0FmGLyVoiAPyLMnRcGBG2ztt5Z8Mz4A5HP6WF6ieoxezbcCG
Ggn2gxF7qGukiAotWiaSsHaZUctCzVOfR1YbZYAcnoJYiL8w9fkQD//OLUX49b7kLVp+aGt4xN8t
0io+4tB3kkOuOcN/fdcuKKFuCWGUnCSDBEouCZtaAielEura7uzpeLzHGMKXYvoYroFXS5y3yrK7
/qrqM2aWll3sAnzYEtbIQB2knAnqoTezL+YCPOoWJE29/AS0iUAe2YI/siqI3WCDxCgA7+6dJHrV
jjMCR/XCv/GfrJ56P6NEhwOjyaF9lOa+n0GISjaGdgbK/yTGzQFxPk47WPbWO+ZOSJAk8IzEro0L
Ue7i2gzZy22xypzhPkHuAIQZ8AXzqEyGAsSu+2vqzD992CLSojqPyH8dLO01QNfxruj6rw639RYh
B3ZqNfN7OJnecVyiahNOU3g3ZpzsKP93u9uSkyeADys8mgH3SkEl7aZ2+qFOAvPSItR2ZxtFebXZ
JCRVXO8UtTsPpv0p5V9b1ghCH1CHyhNmCGg1a3IXQvpZsQ5xDYh5AaXlS8S1szwsyWWQNhwraEH4
7vbaXQOzRVDZOLqMEia+JB3v39wYIMrcN9troFB0tL2iZD72fgxuVWj9NLNQORrWfTHU410T2sOa
GGY03vn6cuey6Xum6dUdkN/qzssrSMclm7terx0lK9KrkpMkcfyKaCcPNowldr5Y5FhKowKgw6Lj
HwdW6Tn5NcogAlgwosvflET+8FbsMgNmGQ3dTH/BMM1LjKLcjkIwp5JtZwxeeeZMh+3JyDjdipLz
tAF5KwC8TN4FPIEkxhL2tyVWZ4bnzrRuyRJ7L+NAkmgpDrg4TnPU3EtV6VuIOwQuqxGRNehF0cBW
ep5vXxQfUq2pUR81cjBgC2pszTqdPlwTSL4AyXNPF36IykTGQBIpxhEsxFqk/KpZUg43hCHb3dw4
PaooSjzeHLc4GMh0tcU47YIMad0QfeqD6lbsYnTVP2P7+dNLx49auRDrsh5BN7ZAcA4o/YTr/Khn
PbjR5CErqnAHRxmO0rkM721iYR4Cv9vjb292w5Q9ZhqfiNyrrIMHy+pNrdo9U0aJCx3LYll1V+gG
lq3trL6Avtcv84CCkO2iSet8aes2P5k4YYhi73q0WJrgFLUIUaIErvQZ/hHCBA98cJk04idT1+z9
pE3K0VdaZGF6/QT3P/R08yfDTK95WWK/Q5Ioasxv1VChWTilJ+iXoqMF0K9ou/swqNUdH0eQyWFR
HBoAGWF3D/Er8SQxLl1FxfUaxBhVwFLtIWWLTkO1aES3BlG4mChwTu/nUh/QN3abQwlFReNia+zH
X43DjXF7D6kUjp977z6YkngfIbDl57EKrykSpZGGubpXIb410D+fEM2s+l+xDyJbJZJqP86We/bh
ulHK9tLqITcBHrrItLnTZghWvBlM4mKGz567mC4RgmQ91vzp8Ole5hZNgzvGsa95cjaUCSCwQrx/
NyhnVhTzHv/jdxbP4dGdwO+Xip3ATUSYjjuz9jTB5rjQoxG+yR8Pcm+6JO7LCAXSBY+nek8wLeoZ
LgoMas6DLkHpgpnvAgiD3cBV0drqTDinQD2Fyq/WR1umHh+WEaTHdvuQhvNfFo37vOFDWbHJVhz/
sdC7n1UGO5LOK7rXhh6xpmnA3xg6KOaosXnAIHpfJA0KuDY4MRDchxRzgmECCp8TNd3b7UIpAtfy
btTbLz7fiwMsrzt0mdEHzXDhuFzLrrwIToi53/8fV+e13CrQbesnoorQNHArULJlyzndUE6LnEM3
PP3+5H/v81edm1XLsizZCJrZY475DVw5C0Qv92bqjF2VDPH9AnF97fyvtiRVLzGTz2U2dqPPRlBZ
c3QpAGfppNd45XZukP4YcFg3jSab2NLrW9AhWCBAWsavR0QiXCMnOzoWSl6Qm/cQF/zQWcooTuen
xfJ3BOFiH0mxYhnCpNvKDskovovOmnZrp6doSct2Z/gvqVHXGzev4m1f1ugzc71zpdGc1pQXVCPK
YGZZ50TnI2jK5TiZn+z80zBYvHk79Y9DQVRrT14Xev5WBu27Nc7gWQAk+Q6hx+P8giPXAXaUpyEp
ntWGatAKV/irm4DA1M246GqTe+nBFYa5mUF2yVy8ABLrBCZJMF8l9VFnRnVO+ooPMdS0poPlJC7f
W16TYP6Mk64H6tT85OvbahfA18r0G3NuFQ32MxGKzzN+Sbou0FLVdQAy9dLbGPXkR2htepk8JDNM
wDK2/yHfgDCR77lybxtN074MTsLmaZWlbhyT6p81Pd/OpA6P7XCK14kA2XrZE88rSZet08PyRXI2
evVTUU8f1kSgvDkudyKn8p/WC663QQgkGp1Gn2CFroFMTniGARsmnBNh30wAwfLPmYO06VtCgQ3H
OLaaIisVVheOe469GZUegj+RAtdOu+srN74n23Dc0trJQ915z1JXkVNPLAQGGNqyfCPjvoysgIb3
0I/ZZhiqV/yiDDmO7KF1kZGXhHtT9gQJX3JicUbr7WCUL8D870Gn+ZvhdZYQ6LqsYO5eHf3M/mmM
4qfK7O+hcwgL7CHzm+yhULj3tZqWnV/RLMgsvOx+iY8oXZI3CxVUV8D+1NI8mnl3212Eqnq5NGJ/
ncEjekHxC6dYZYdZbODe9VttyMu4c3ue03yTNRK15GLU7RJ9bCxuChUeIQm8D9YLq6ZMwtw69lV2
9jBibNqyua2K5l/leMeuk59DxsZLi7vUL6tImOUBowp6UDyS16Ji5up9dTWSZpaAqo46HOjbyckh
8qi5iKRBGr1tjMvGcGsdxY7x7UM2SuMZI3rmbAWhUvboyf2i+ydi3mhDV2KPCrB3V5TMtH6utbkT
pHrv/FTiH8azkrmcZkbzFphNfjWHSepfGGIPs5NCGy9flnUsI/gz4MLX70bLV7tZ7mcZ2pXsdjLR
NytozkJCnhvIn7SkvGnAWPvNAGewsemoieFYxDE2bblXmRH5GVn370vWfgRJ+STb6aQlnkZTvaRj
eRjw4BSacyIfhx1INtA08ykFHIihDTBaX7pR0bIDN/rI6bk+ocq75aEbGoWIu8CMgw8NNIDsisT9
WEb9QTZ1tfFK43nwAdmMmf0+VMW3AqfndPqd+bJfbLv4Yp39OmfHSVRPC2PkYWk2D+0EvDyDwzQX
OKo5Ho+CELF9QxsAz5+DdjSsexqQwNSGYzJN92QakSHoo4+r0fsdxACagjssGdtEvdcC5C8A5Y0h
FJGXZg22qTzZY31fgObZWKtytyII9loGx/dqANAHbejYaHeEt19gll+wR6TkaJLGfk0oRnPL3DAW
Pg9sus0V2cYoO6jCo/ttVuOpMNXbxC/F1u81w4QB6bN8CXrjmpXvEXNZu5kmj0Of3Fok0zeuvR9z
ddBNvBsOg6p3A4eFRYKdP71DvaG3l1H/K1DAXnuboVIdRvLUzIFgMR2cigbW5+QU9FPqncq4epUf
/5YlEcoF/rRa969yGk92MN5NfhmS53DfjsmHW7FvZISM6AZVvnvM1MMnbeaQ1gwpD4Loz5Vzg44A
2PiasqG3FBWN3vqOicF42gv2GceA3XJT3RI92lMHZCZaFZfL9CpHROW19PUGDs+5zPWw6TyIgKbA
cORUyVMjy9921P2mGksVdcFEYiRDh31qHmczePAcisglhZxdJ/O1M1Blt1P8MY1cd+tk7yQwb2+Y
bxzUO8gpRQTiThol3dAuBiWKdwrk7isMQoxOCRKag3bYzw4H2eMwEnmysqBbVTTZXsDAv+9v5lxV
UfU4VDCi5sIwd7YDs2HoswcC4McYtj03OCrJ++DH1NN0sgCRsRtzD348PhliAbsZTB9ihDS+GBm+
l+mjH4JdMoMUHTIyioMiiEokgp4GR4kxPqpNg4uHIqwTedglKAKTaVYo1sWhWmf/SMjkq5cB7+EO
Ps3tjzVSGy+Ky7OBr5NnJ2E0JMwpGIo5p0uXPVgsPxHTSbiayO9Zs+6UZM0/QkbTjbAm2krOczz4
BJXUXxbkOn/tmZKwSASLM598zvpmSrprSbGYjPXtHNA0JF8E1NUNA0Qv1NovPk2L0E0uWRG2/l5c
dgCFP+tbP+BWI5eo8KdLwiB3c0mAVD7AUe1eC7vj6lCh7Ffz7M6Vphgvi43wqcFkiW8jyf7N6Nnj
tdtcCFmuhvem1bPbqK1lu5rCitCMzIPtIKc7Q+n2mBnFnZNQkJNJW9tuvXdQprpuVRS06bxnSNsZ
ZBUhCD3LNPmCbwU7tcCzl1odVwAnjfEP0e8za4pjLB1NMvBIt/K2asGYgbgXmxK37WF1kz4aIGIG
Kg/z1b3ppwBv6vTrGldELZ8ygllrRGiAj3jvinbLKONdPguxM+vuHcjC1VSvEJ+bC6L5oxMEV+vA
Yli/SZ9b4VEJ4YHyEQk2nZlQdzYZmEks6LW/x7TkEg3pqTCXDPfIhakQ9zOfQEDOaiGzXdo74SxP
tilPXc4VmHKEC0GoBF3JX9eL56gcIQ5X29SS+0zqj1Vf4Zx5LnGkbsgF6baVxXEiSvyWSQxsIyv7
dcms0rhcJHj31YDMd/G2hdBD3uzh2rB2ksCjTeAaj6IRuxnA7WWRajZwUBmFWjBQ7y90OdI/ChY2
w7kGHfg+p86XLY1lF9szsGRGSCEasj0tS/B2VIRuwNnfGMwOUJgQm5gyv0KNP2YpjKTC+efIsd5I
jdzvQk1i3URCdMEL2uZ95ps2VDkvKkg53RgBZ4nn2p8ILr9kKLfXc0HX2qZxvxBVVNjWA8C+KsIq
wwClY0Vm0biXH9hmaMSRbdPY94u9cOHSWlofPGv2qQPyNgQ1N0BPGd9yqwNHPV4bGWdb04vNULbP
eVkzjiSvAGNGa0P9rMaAVF9Eio0s070icRxq53orsbC34mexgu+2WvMII1vLaTrde7V69wb1DUn0
sC5LKG3ro9GZCy1Zgehl+CLWvQufRNUhfRCzFY9z4d1Pg89YRl7dzP5EA6UzaWQH77k7kmhfOU/x
+DAJE1Q3DFESxEjcMb040ml9U7riJCzJpZuM5DnRx+hN79yy65ibWkVpZt4ROPJsz6RiBlO9S9Ll
IY3dGS+gd09DhQCXPIbZvL75wYMvDUwi9oXFV406HMecApsCE3xdEuV2Ey1QbIk538z9RL8h3Rtt
fVOXz2DzApqd8YFzMuzb1Nnq3GInNls81c7qrWFLJ/SvhgRgJ6If3gWywYMJz0ntbVVnvhllSatl
svexhrmnY8LwSjBonTeFyTx+px3We9c5Ul8MdUmBobyNS1XJ7kudzeJIJe1CHS5JqcqC0GpmyduQ
h1AGRhjjza07xwp9P/9ZvPQtpU+5LFMVGjNswDywl6O3vDYiK7exvS8FDemaOVRmUJOtJAemEdNb
UScXhZqdf5zzqQWyD7kh0CvpLZRW8uqMfc4Q6SKLZ625e7ukeu9aRckxy5E24UB7OCUkOvACGMo/
bUxGRpG2t2OS7hyCRHbBoq/bwv4qDQZ20xzy+4U31I3fOJKeaYg3OwOPyqbjit8GhsfeMOBSUmq4
rZddAAV4WZDb8XN1UVwk0NkaxgI7JhFKulr5wOxfGaOFZNlPE5cn0zOAmuctyUKxS+spGw4pgI0N
piVv0zf2j3LATpXPlvRqEresD88yDt6q0U8C3DxO+9M0oE7hdf/Am/mkola7zk5vV5DDkH2LIiQN
FgrBeu5TIlzvNHdTLkUGDutPLDFYv+d/5FvexgERyxlrlEXQeTV7L4Glr5ceGAmcObLknf489+Kz
5sMCiXKfFYG9Ny6Ry2m7nErXhPqe1dMuy9inmdT+bateuEaxgWCqvyyHctsny56fows+JYBv0yOx
Qs+FZRsRCVj7FwZJ443qYtxDP4F+7XznFW37yasmqk2Mqe6K44zoakYnrssiYJvKEhU7FLxcm5hs
0Xq7HnvNuyntj87CS1XhmUCwfWg4eJtaOfdGWSAZCudtpm9pJWqOSP+58FSC5JS64ilZ5cEqKdBF
QigfqxMVAKQ99rC+Dbu1mxyMxpCEEazugjS5b39ZeGM6P4rJSp3O96VgpyZ75mlyRSyKMN/SnqCG
xW7Ig1JPAEjLHR6uu9ybT7QVGPQzyltRJmPEJvCkLuTWxXm0PpPa//Sm4WUwOTEL94Xsi0db1pFI
yCkkAhgKOEGyy9XQc7Uw1oVD/DA45ts0ul+GN6Mr43QbHLLrchMxJuf+762Zw8TEfOym26KDA84C
gA3uAm+23uPL5tU3ktMKqRCk9qmw5YpwN3y3nd51nvFSEkm88VJHhaqh8DZd3AwxZwtVzFQ3AaPi
wty4orxq4vGrFoxQpNMKlBL7Uz89eqW4dio5hLYxUVPV2O9NANU6N4xIXPJ5p8DaMgpOFH3efKdV
egBccdVn6c4s3J/U79GperqAJKkSpZjt7aW9LSSBon1XHtuZyNTJbLe4wj8La8AuapPQ7WbbvKDx
nI/43+IacLC75Ve4ntKzl9WYhNWpNiz4TtJKNww9xsp5iEdGKOL431obTzZRQlo26ZNRfMBMrN3V
Do3ExI2l7NsF9ljkjNa3N41HO8geG0VnnQnAnzG+HOy0/Fis+bWomasmbQH6VcPfnKnbpVA3TY49
L04+KSE+CVZNN14z79x2+Zjay1yeyY3cqAIcgWsDe9zGbUdtflEq9Z4uXho5C9KsmdkEwNuoCelH
4JJIUQz1qSqJU2rch8pXgg668b4m6mR2IKSD+sZmCReevx+bxg8rBeSuHreZyt6yshfhv85tv12n
/IrbFq+l3dxX0BpHr2JxkT1pS+4IHu96rdU2Jj8elxOz2lZ7zZzRo23MmNOZ/GXK4rAosIQp2aB5
biLqTfXM2YjnfBVOZNJThcGVMAtSq9AMx1XnJCVmxW5NvGsmKD+l6D7KdT3PcL5oq8kbrpBXWUBr
M6YoqBs8mH6yt/s89NSE4dggLSpfbxleuoJau+4719m64A24/1jkUZahb3N1zas5H8h0gKKPDVz7
E5B1/qjWCR60h3jjoadsHCo6zuL6xilfJlFEBKje9en4ls60wC+n4LoQMYWxxNwlkhOF+YnbtYz3
KOJvsTfeotyeY0D57BKYQys7a0sK0XUpqscxtd8rLQUbvZSylnkqP4DyJEZujHX2+GcVSExEGcTj
9sBu7JFQ7bd2zL/Z/T4xBToeweaTqbzGEXMvb2576tv4nfIAP0ZKiRIj1J8MGjm9RdjKtLjF1q/s
Ay4jZL18cSgZuoR8SOPUeK1xy17zVVdou+vk7cjLrqPGlYo9vQ521QqKZhVlcaj7m7oxaBDwAlu/
ML7Z924WZiFEFvsHvRrMTVYgKwnJSrSfXM2ZYtMIOYHevhG2uUts8eLul6GyroySDlbHJAKdCI+N
mp+ajGdY+2UJuiPjcdmmX8hg0pZTPRjLADTeK4b935f/eQwMfc51OZRx5DHCAYi/tblXjYSNe1VD
lsEl/Um/+SIDxk2AhfT0EnbBcmw8RtIZcvqQ6MiWwH/qOZNx4O/ZrRaF6iRilD4g9mxtXtayH/Yz
FXqvuIfNPQJkNj6SL/w5jeVlsou7z2qoo7DmYO/F/zwyO8OltD7xkXGvGbC75aZIyDku340JoGrj
UNpLZf3Gtc9FQ4VdxfGXk4spRCLyI7ABInCAOJs1f5NkWfK7q0xdSrbUuE49PHyx950G9vc8YN9e
WITjKT5CYgaQjmI1BvZrUAD9dnftYtx0l7fLLh0YR2KfUpDvA/8Ffh7Yw5pkibUO5yU/raZ8qNpz
m4t5k5fqsU7oPpe+f+xbgaTpnQubaXLP/+m1C8Q/6e4Wt7zPL62DwKiQDXV/LcxEhUPvcEUEpMAz
VXZFPkYddUmn6eGPEcW14rJ2jvUsCNRx2b0dnCQVwCZwdpgSIoHltTBRC8eD0Jj029xtz30+v+nq
ErSo83kfO9U/la3DzQhpI0HeNl12yk4ScINdHPoDjrMNUvMtW7ybIPlnDw492Z48NJ8NZ5v5Nctj
/lipl9jJoAv57NHSxEk2jFhv9AjLQTc69IOcvbPnqg091X2emdZrEbBaw45ld4vEoivyoazsWkyo
L3IWt+yxn6RZvQ6VX26NXmQYLZI3GCOMsPv2nmkmM8TowTJ4MR16xA6hHCJSTeFF9tzONsPqNp+x
fem2rgbBkG5R7Aky5afsa4de2M705efKJH+lkCrjmeYKCBVG3Om4q1GzhzPIXfLr0g8LKS0mmuYn
qwQIaDogX+amxVaFYOW2P0XewX6p1aFc0Jmt0g2OtjiO1ThtloTG1LAiPnle8Tkh8nG3aYxNjelh
KJv0mOTzpYC2311GXDaolQm4E93fmVVFY8V2v5pL6yn+6FBYQqswqF3H04BmiU22v0oYDZwoRu5j
yVlZN4idk8ncyXw7M18X4lFpt0HtQklfaHvIS2LN1KH4Zeuk6JdxwkBGKPZ9CqWC8m6j+2K678hM
jwbijS5A/mt0+ZvE7cJyQrfREDUshaxJLdUe87mD+MEdIe1EHHZTZt6MytxV1JSbxWNyOltJLBfm
OWiFsxfm1O0gRB7XLvc2sqi3qU1gy5pwc0gSMVwr9PbCx+CeF/pF1phMzfGZrhmff71i/UGRjbMh
vyobZHX2rXBqc0n0yryDxQBFoquz0+jRP+16RPvW0QZDsfAgy6DarqPDzVgNbyB6trV7qT8bRuPW
+egWrKRl1rzUcnUOnt3gZhbNciWGS0+ox05D/AYePq/oqWtL8sSZ3diKlNPCUIIB7AEhkAuNbZZ0
X6qyr0LPquMQ5EqNl5Op1zYPiWyrAUBdLslzqXmLYuESdsreDYUQlzyF7uSK/HWUHNvYGuUhzwoM
TFz2jPm89JK/uHN5S+aJUGISybJGS0b686sbuBiLi+oE6lNfJ829iYTCGVVvYj6VbVoM4L6Hnu0e
7221y46gkZmuM1WWR69nK/22CfNkPgg27sQLV0SsTqLe0yx2YMTsgvmmSQlvYVb205RifKjseDvn
y6ujmLqcvfl5iJn1xAbU72uCaFiix7POVp5k/BOkBCHrJF+tI6fI86erhB4qwmFgA0ZJFmRz2f7A
b+YQLfndbE4G4dM+EzCzT+xGzWBC1+KntVHobMJGJhI2a85kNwa3xoXE1H97I5aR5UbX9hFQSbNS
Vricc6K1fnTifpr2v1mvP6BnCLcAFO52d+sgTcg4MTp0/Al8i58WttyZJRMUtAyh1wwMmaB7GGq+
VfSYJSk+eTpvh9R4D3rhbyerJ3AtK5obOn/etlx90vEEPR3aXqFpUemwz2G4l4qVfe0esI8IYWIU
EbftY+7Ey5WMTXobbH1EjSXHSxq9M2DB40N+HI3S3PX+HYwLCkNzeZm1dVgHE1VY98/jTEdEqjG0
k3oItQosCsVy5bdPbtJhfC8lLTLnnz1ndz67fTbB3BXnWWM1YjswaRrQaWBQsx965sbPCXkkRkOY
NeFOkRqMn76Z352EXK8yvikmvJVi+lE+gn6bI8HjrnwaEQXIewvg/tYS8cN5nmO2hzn0hi0DOp/G
ZXot9ZZr7RFdUOX5vSFa6Pnuwim3ts2mwYoSWTN7Pu/CxB/a+td01Nc4m1QsUh0s1p79BbqtmvIL
7wbpldBP6feyM7a9/oG/KOesSnPkF7fcpyBwMRtGhZEfKpNA5z527rohyK+agXPb6aKEg7xZ2gB7
IE1wqwvcbToqddv6Wwf3bORrQdrG9LkszZk7bE4V7GxEy/hc39T4QNrdkl8Gdkf2HYS2YZBf25+c
ISu2CvmjbQZxmHZIr2njZvwP4aRMmulcSyZzjW+0dvVhJAe6ryZoJ3E7D7TZVl1/e96FzSLYGvUD
xrqZT8Uy130SrMM5u/zjor5VOGmv/h6SZUeUEcpDW0j+2uESQRPrQ4X9EU+uzVpKsLpvBFD8+3mJ
2o51OG6tp3zKcs4D83UALxFZtu2FiXPwpXQjsQavSZYKptzQtJuhUts+ZiNTKeYg8k2vm+7Y6eFp
9tp1b+dOtp378lZjGaN3THfO6ctuz8VDsLE/FXCENb1aOnGUcKyxTOmDqUAd3jr9MN3Orf9Q1hzQ
ei03VWv1t2MwtmR473xu+n4Lk2WkvQF17NzHCyI/MuOY6i81WVDEPdry+WS9OBJnYTt8tB0kFya6
KIWqbdB754qOWNSuYggpWrcxo4MzLVaYOZegDfWb90sUy3kkvvCq6Ce9A/yNczG+DdbkJpHsVdiW
7Qq7TUNlFOgxlrqyyB+gyNG/LLnAozz/znL6+24qkGFk8lIu9D8F96UEgnRvLP80+cF57Fi3mevM
0VhXyc4oSUboLP+f5+LRrMYXPc7xRoBBDr3FDL1hYX121h+h/UPvEJOd//MkJ+hald+dZrbW9EZq
P4MQo3pJrpXTPvcFZoqRk8senpjjuA56HD5JnG7jrIfiMdkbLxDfl4kTCnHoJENgO2Fseycb53VJ
/2U7J/IYYPm5YlDx2brEjCetQbe94QB44mcoGbZkjqhBfN3p2Adqk5fkJdOntj0yimCBXMlmOc8O
3QNXxO/pHQ4UVpUwVut2srHuz/3NMhXlHlvGcZnjM3EhjL6gRRSWxqrj8ZrJsrxWtfvbr/pGiOlM
lQq2OL0uYp7B2WlgCBp2hZg4uy/VGX2Us8xTQTk7VCgnzqFzx6OlyUGv9KOxrNbNhBfIxge8a7JD
1VPijoHzaxfOtKnl8Go044rOVXAz4LjZTGZ2mJ56P70e6aWhuX3aYhxPFmGxeeovO2Mcg2hYmzAQ
KWdLdl9CZggT1vqm34NVOuKZ5FZemDbz/e1HKYkTi7VD4rTxm7jTZyGKr7FPV85+e686PheREV5I
3vpOrsNH4iBC5vllnD6ng+aQ8WQ3fhIKEGUoDHRsXQ7z3M87jE+ssFf5mD/z+T94X33bB1GCXoBM
i+g/BObGUGyr3ORXD/phsL3fthxf/WV4pAsRh3ZuwMn3CM4KIEp1MdsBYV3cO/RRDVKDpcCSTeSB
v5mqtWPLb9J19mLnGlDalxUrP+xqfGKXblY9Mp7PTq2MiN05zloCf7hanGXvcQXVSbOvWLhjabw5
U/YPuFmN8tzpfWNia2P8Pe1/a294JWcKNbpuzp3YWTF3TtZ06MrBoRIz9OP6yy58vOl6O/kZljpT
tOQyMHfaXuJnjAWDXWz9ePYvDU1/m67BjcaSFtUWaASs11ln4ukN0ivtrtYmz9KbtjFIrXSqk2Ra
rai7aj8urrnFNudSXahwquXeUjqBNtZ2RLB0DzYvDGGNy78QVz2b0oSJTtIdUwavg25khd8vbf6b
Nt0FOjUendrg7yaVU0hUHMpbNmGXDLRFvVhrGlyjbIR6IHvcdzNrq736KW37O2ciCAJMNb9GFqkK
r6uPWs68t3sjC7ZCHe3yMFtMgquc4gRT7x77N9A/3dKx0jQxNOFOOKf23Wi0W9Wex9W0rutq3qna
SKKuoChrh0NTW9StaMJZnfHp6Xrrp+tNVrEAxWlXb812vEp8gtsTk9gFHEdWYAzboDQYV57fSt1v
+3mgBBiTO8Oi6Fd185PQ0OtywiiDxMgiY7E/5didhTkeqqBctqNFvVuOhUQPchgWKiGyxOpuTJyv
VlwnDqsmOYEe7bB/AR6HRriMuc/BLxkpn4hfovNf6KDsNTFwzLRcO2xK04QyQif2mYGVc6rMc6Ym
3B7WsU3KamchD8hK3mk7uFh5KEfbjiDFBa9r29uvg86ecFhSjsKhcseZQY1a3tar8xg7+YNgTdn5
3rQv+nUftNZVzJ2cYdFwamiQEU25zXPUSBI786zf2J12ImyUfOUnFDstvpihQjVnljtr0v0yWztv
HKlKEBsDMgs2rVGehO5/4nz+KQZ6Ffm6sbqHspsmLhpG/uLmzU7lT6bd32lu4PXbkWOW7R74Pf2y
BbBCx65dpl9IsjTs27pHPDPOTrM+pa73knv6YNrOsUspVY3RPoHfYdxD4NGZuCG6gz9tTv8sYWw7
s+WGARpiDsTO7bjDmuqrr8EGFl/CEeSwFUdE3XvpocSVY/O6xkHUL6vYp6P1HJDD2nXBezpdHPFZ
ejIURgqMdqRAVPrkVuSeNjYCd+U/m1Dcprg5AzyacV7Nj92MFjMmDMM2nrxhcIxAu7h9qBhk2ATr
cqqnIMpWlxQlnkLH5OTASaHN6u9cv39w3OqzH8gqM0wP1j6GNHN+CgTyshMwVuD6j2q0KNjciCWX
DjSMBGy44rkgoJNxE/BirtN/1uYUGbhUO1JDdWafpeWRGQo3MEdzn9r4cLnl0Rd4XevC3Yi0Zjad
UZ+4c+87Z7h1e+2H9BrZdhNatzE6566c5LCt8fQoH+ejHq/tiW5wQjulN74hORD1iLa6UT0ESXyp
tsdHq+iXl6XFvtQ7IsGzNmZWy31t3U/W9FKZSGBQkS4T6XuDwe4hkBQlFIqKaZVLGxCeVAZ2wkwW
xAGq33j46HxrN/XiNHkePJSWZMiCNRughdcgaE7jjWrFeGM12XSDALHS1lPGAfuI2gxGq4/VINqH
XBjFA9vqy///HmgG5h/hFHHblDEsyDhNrLB3zWH/v9/miYaet8Qadue/h7AD0Idwxft/XyRXSc46
7uutuw7tAzpM94Bd7LE1gXf8PeQQ73rbBebhP0+4PKskwHTHb5tG/30hhHSm9JVtHP+eh9la3+uO
+PrLq/79w2zJIWWgkrY1v9nfY4McxhCHnQvG5f8eKzM/tID6nP+eAbtrwe2SI2i7hToLPf/vP+zt
7n1Rq6v/73FBbQBKR9HQ+r/nW52EYiFO9Ent2/8+XBKtdpvgMPp70b/Hy2Yheip179iL7Fq7i+9y
Mj2fuhjjVNOq8ervSxk0xSUDbt1mOp+egj4pr+0OLbFO1MSdY/TvyUAIS8ZvxrD29I0yWXz/fnTp
gyFMMOsd/77MyyDfM9ggov+8cBKrE1mFiGaXt+1LqHOF9Z+n/r2VH7SvdF3Ezd87qYzIxjX2EwQJ
nq6mrjqwnTbCvy8zJk9vVGA/V53B72GaZ6ezhse/17H4SaSMvjv9vZBbY+rr6iDe/X13zN1wwdPL
VE3Z3P/945Zdvyt6Li1QWWkaTrKBdaGqIfz7No7m5p43zA49Gcys4pfnVNma4rqiqfXf1ymGRbMf
qPeIFPZuHJ3sjMSe7hqlyzta8BfnQNveg6jzoibJ5ocCpGY0QFV4XPpOhjHTN0/UXn2YKFm+jKhv
XHeuek1XeHZe6XpvtXbrTWlMzYfo219CZRmX7OtXf86rb93WjA3mzk+9YmQv/ebfqKkoKnoqdDia
cDZbFo7VvIs1Fc2mP6FWYcmtoNAImWM/IJqYcmfm2WuzT+mF/NKIuHbGtfspe+/ew+H/lan83a/T
/tNkT0D1NgTvNr3bTZGXyy5rE6JRAqu7J0wermbpsQRdApf/HkuKlpHK1aD4mbvu/u8bVmJ5LBJx
u/378u8bfYY4lCelQbnDS/3neW2itxKLWfT35Xh5gcaz/e2sfYh6/+89yHpusE/TR3NV16Th2nvm
znAsKMSX5/y9fkBPcK87d/7Pr/r3jXqIp3090NP6e8rf62vDxOc/p/T7mw4/GxPph3UuiIukBXom
Lag6TJ2bEwnapjdcZsZ2NHT+CMQgC3vLHT+q0ri13VYl9IjvVz9O/3WV+4nBO3hV0vaJQB4Zm1Ve
iaoSdNdG3TjXnq38HZvXmeu/sumLO/Obiuc3twHlkrpbpgf4gNZiva+9Vr5raTdhkqj1IbCyZhfI
CtxONcxXuPv9PanN8ZlY0yFyusJ8wVGYA0xK7/6HsPNYjlzJ0vSrlNV6YAPlEG1ds2BoyaAmcwNL
wYTWGk8/Hzyykpl5q28vCIMrhCDC4X7OL0o1vs8mXT8bRYrQgmH1pCbIBbZxUJ65cUgU+Xl8jtk6
bQy0Fk5xbCabtkQlJclIcKVxP55iYTQbIwNVkJkk/1tTS09aO+oblG38k+bq1oYfin2MY4gAORMu
v7J9BuhkU0Dt3xoiCu5YjbCk02zrq5/s0ZWwvjXsw2/qxh/vZddQTApRmX93Hbr6j64GNOd7FY/v
TdcIZt82fgA9FR3xPtv0HtqmqC0TzpB1BDw3XVn0warHLnRZVCpZP6+/S/UaZ+XIm1Z6OPV38oC9
rL0wkJNYy6I299M6mLi+UYhNwdSGcXdELBtVH3+nh+VwHRdEBJUd3av2JMG/Tbj5IVRFpB+s/6Up
XGRv4CmxG3S2OS4qYCx7yMDwEu4MVIWXgHaGlazrc8e7Y3UPRh/FTXJC9JN1dm8s+xF5JlnqAy89
I1G2lSV5Ifhp7jbCPQ84M9eQB2EKD+NmfkMfdeA5K1K5lr5rf/Yj/7HUkba7lVWF62RIulXbvMJC
fUiSZqnqPegKAijNWolM/nfYQQYr2IjwMZUpJpal17c2jwWAAHMlscl4cS3XZYUAH3Hca09ZRDif
UNN8+LiEbMiF39xapNTRnHaQgenrW80b1a0M3GdKwpvgxvwfKn1hqVtFI8QvB8qO8iAb4KGSDp4H
T1MBfDx2rZ0/b0DLoDLOHfGfWz8tgbWgGviJqGFNkkfkF71AqEJM8HHyloSjYWfvmZ67d6EP8cYt
iafL+tR2H5D7UB/ceblbltBilKClf5Yf8gJVKDHiNu2NWbmS9W3AjqhvixeyODbiRAP2qhGpy1Rg
OasFvXKobe6mG3najDiXZkOHlLlQDrKqimJaZfl6Kms/2jsX4lqSKt//qJfFP+qE7mi7tIxXvUMM
Fd+r8RDo44+DqtZ3YctnnUzw4mlgi1ctgnygFnHxiaTdN2EW1mfFzp4bTWt2pmWYG0eLgpWbGqh+
oAH/bOYa6TMYHpnuMJ/6GrpMVRK+4HiJqTETJqgMZVUb48FBZcsbI2MJKpz5LxvOY1mm72OBqGdb
66++qFUQpLnDjr1X9v3LVtc6ZEVVUvc3am/4Wy/N2Fo3ULscPf1cuNob/uTKPYLZ+SHTkRkM7QlA
wtCuy7RIXjqVJNqoJNpagcL1yfIWXCBdtS9d5Rd7rayStQpBbJe3fvrsjOOOYGT2WeuNHNaT5x3S
oIvuPdP/Ll9u0h3+g+WQ39p52p09nyzDMA+Y3wcISnJaEdjAzPLNDXKSXyIkSU/yYGRDeyrNFnit
cJA4UNillwAkT4YemsON7AOXcz4Fpg0Hzjz8KP68hOyeFsVLmib59uPSiQEs2FS6ZtWWUAOGYdqh
2+KeZSmLIaDZHbL3shhVoFiAp+56pz7bJASbXU0EBHSYGi7yUqlexo68apSZ5Zs9kbcOh6T+nCfp
CzCP/isWzaeW9eh73VlQsjIfB/t8uskdaAI3Chv5ORzt+vBb0gGEjOObM90+hSfewFOexeVyu0Rh
TteKmxBr6Y0sfjTEiZLigwzOsiPcfRs+Kx024gaC1EfHCkp3XRdAfPvBqneB0e5lSR5kFzH3k8Vy
ZheZvU+8rLHvwkFVdpkDryuFpc4uvUNEQYd8tQznZtmnUjx1kSTERCsh6MNj9StbemV/HaJryaLS
fXF77cz/6azhLCEqYd9BGOIiP1/jOr730oo7i9eogRQchqLp14sGHPa9H6fZvTdvOUK1Aqvzs86p
22YZEwIDuoMkHMwV/VKpjnMs9ag6wmV5YU8sHlVoVeiNWZeitpGUjcCT29yIR9koULVfggMptmoB
TrDpjGKT2eBdk8bwn0Ivt1dFhziCHg3wqKB3Yp7TQXUbUutxSkDZuLmvvK/Jr3nvWceS1Kga8Zhy
rRUA2fg4CCNYFlECgQikwAPRzNXAtS6GMMTDVHkETm2dHSYkO/bmiLobZhPdyFbbINM5NrZ3JD2P
wGgYJueitqqzDWKNFHoVfintdF9lkXiujMKGU+EjBzKl4UuhEECYO9i/jySXWhNUd4Iv4EWuIy1m
rEUx1vqF3BIRd7tMHvsEhhICnuFd5HnoRmlNTooksTf9aOmHiGcEcJi0JaMd5Ufmt2Yzpqp9Nvl+
VnYcG3d5gv1dqCr24zBLFqHHe1OWprOpW28ab9LZg6G1R+1EqjMhcInq1lyVgeA/FfPh2q+pzBxv
C+XHCNnSjCMOyb3pYUEIuZ0c9wpEYntvGW3wUFhoVoQIva1kUR7oYNpWe8/KfmYBITz00UHW0UEz
CQcSAel3ntuaONN2/sHKkurUB326itOkedbD6Kv8V2vG91D0wbeIe5Vg+ojRxTzGQaroYM5jEpuY
QhWZ9fNkzOmD3ns3s+uYzE20G91Jf4wpLXApcZIdoFS5B60Z3QMpT/JbvU5Coowyfx3zbKhww6Yp
k01/nrIINpZKG66ToUxbTApMeHy46t7UfHpUnvFRH31EGG6E6nDM5oqPQ5OEGACDen2cINKu2gHH
9TocjGOe6fEqFJHyAkn+tucu/CbC7mLWvfECbyEjLV7/pauXtrdy6WoGw6Vwwx9d/7iqOal4rOdl
TBjxs15lxpPqVcWj3/1SCLvPWmfp1xbN/aXlzzGFW/SbuvIAoUxlh7N4rQ48Y2H8kxBVzZU8jTUE
AcL5ULgRCpPOrYpu16GK5/2aPM3QoFXwVP29VpZRhq/2k0HI2h2VfSb8A5QRc5OQKt6TlVf2sh7i
O8FTWamlg4Mu8tybpJ+b3cheraW1Yis71LJWnspD6QhyZXYb3RQoZ/zoL1tGzf/UulVwGJnnLz4/
jW0yEJjT0jK7eJmWXeQZq9DnhmTq/qN+8Hxt6xgk7uXQ3/uCNv3Rt0G79waNgxbZYcc/yYNA6JP7
KDVXdpmiXdK0cL/l6UefeiTd8Wcf2WypArGWDmOZEJih/6gg/n7IskYlPj2f6gqIL3kmD7XPswt4
UnDzUdfpzliePsqxNcXrKEXHTA6G4ohS0x/XIVxJkqauLaYrhxzZL9dg4WQvsnFQwdcUcLWQ6+vc
8IKQQXbx1SC7lMlowxH3jKU76umvDdumQ8Dvo7YwDHtJptVYyoHygLRydqm31dxTVtQ9+DCLJccG
nkaK08zLRLrxhBlCeSOLUJnyTW2gtCSLugllVIGreZTF0AqXPCD1x8LV9Uucmo+yug/Rbm1MPOSi
MRtfao1UL1sIeydbFaHe4qQ53WGUbT7U2XS9tJuY7aGP2gI9JQaR8RhX6AqxH53flpagJpgLxTj3
+Cq96B7OJH99t+b8blmGBWsyScPLx7uVl4x5t2mNQHMJS38jldBTHhfrJvfBRc9i6Vd19FlP/aNY
1gFMNBcIjWyVDdOQMLPLcqJmb4mWZFtZGtPywFQJxSfRVm7EWhdaYBhe0HYbljXx7NVQ2yNQpiBd
eAgVnHOWQlgneYL0Q4V8lux9HWgbAdjp0pl9PcKLUOrwAt7MZ2vR38X4XxwRkD+0yuC8qDovP7oD
rCPXvZRd/FTP1ZkLz6aKSac3bey8DI0RLQjEh0fZ2lgRnhhj/OxroKcbE4udoVeclwrS2DqromEt
R+l6TziyjaKzqyTu8xQd5Us6SqceUXolAzi/lBdFJHKrTNnI4hiPbxO+s2hY1cVj7Xsr+ZJuQ25M
m3C+brtEfzZhjcWhc2oSg4yHqkIuxsjqhFO2fepLQe4l0iwPXKj5MI6JidzQz+ZBAcPwMWSappFJ
FIl9waPVELBOgu7BD9ruAaMlQocJ4FDPp4jkDQYy/fj5o4fWek99ZCQn2R/Xk3pjdBAtZbGaLzhn
cedryTF9lYoFmiLuxjXEpmnH6nbI4NuzAABqXyn8WlVEMlvD8r8Fd23Q5d/wcErBCfqz14AJ23Zq
HIj+ffQkrPqLayjZt9jTgb9Y5auhi3LVoEx4JBppnYpJK/FAcu1PkVIuZdfSIc+n96pzPyV4w41q
yJNEVP39VLjdjXw9C5Ji0lnlZ68AqqiUA4sxJRaHGlLlKg8t5wXgwEl2bSL9rXNUOIi6pfGmiOjI
z5B7fbmw2Uf9+zPE7KGunyFPWVPJz1DBGnoKs/IL8N1u7ZWxuU7UeNoCDkiXOsIeT7LYVXG21ANV
fzKb+kfr5PrGL0U11sstSaN0DduZPImhRM8qPulLdVSrM2D4fldqcb1FNhkdUSVMlja6ea/j2L0A
gTa/O/WhTpTpvSmZJhAhjyCUM3pyvepcE8/MWwQXeiP73KdlsEEvK0X+LumLI5E5LKPmsz+KLSLP
2AybzYJ9AL3Lsh9hR2AD7TWpdU40Y+UNSngkbeQsEuKuK1lfOjpYIIjO2dEQ+Spveiwj/JYRhhti
/OIOzvUC/c6wTVy1tNlez7bVo2mCBZ1LZeSD4smr8drYVYG2qqoORYK5QXaRrW6n5wcSCKjoRySo
UAJbJ5UvTibxzZM1H2QxSHrrMGEuKUuyXvbQUvJHJH1slKmzCOr7PLbP8TgKRLoOcL1ZSAF2mK5P
BUL/D6EPYLLWwFlIIXR7qp8s14kfSKcH1/oisRetptefUNuAbd59Q22cZxjwlzu/ML2tj3TQxgmS
7CHuSXI0itp9M3p1gQB0+1lFtWmJjKN2RjoVB7Q2CddDqdTPlao9+VXcI6mDUdaYuS8iwkMl0uz4
2BZljweIMaLaP/oX9hiQsTP/Dlp5fzT0xroT88HUwS2K/G6MQmtWFGtPQDAP8P/AWlZmXO30iWXF
R/+2rsO12rBlk3VyWBeAwh/DNt3IomxQw+od2Xqx/+hmg6Sy6zy9hbxp3SWlV986nbL46ICyDEuz
aPz6cZnasMtNM0Hqk4NkQ9uGwzJOAg/KBReSdVqTDZhdh+lOFrvcs9ZZWICGUPHGcX3x4rClO/Qu
IABZrMcxWKFUo25l0Y7zp4Z01wUylfcAQ31dN614KUYfApt7rw2ReSJ1gQS/r34HhqVuoqpgSyPr
5CEMs/oI5wraMn3VKTfW3lQVu6bL3sACQz13PX2pqU5034+ZuJj6l5bYAsQZ7Cp2yJhBeZ0b8yqP
71UzVJcq2aGVrLs2eMWbMeraQZaQUhQXN/siu8uaUGjqjkXrr9eJklwFFdEoq8ruOoikTf3mw6G6
XoPNBXDtcnqD/OIsKpfMdETqX5snoBC914ePkuddS3KuGlC5+Gjrfiv9HCcnuZ895ThyTv2D3pOr
nifAnz2vrze3zYI7/2GcO/igH/1+5/djfILZGJ9E7N236dhtkWOJTx/18uxaVw4kzHqQDXT/qM4q
ZvobWa6n7mviA8zHn+HkpSI/yTN5qMsRTRU9aTEQ+3eDp6nh8EvZtMNtrvrpPurxobxe5uMKXa2M
Ky2atfvm68uDvBaLgu7mn//4v//vv78O/+W/55c8Gf08+wdsxUuOnlb9r39a2j//UVyrd9/+9U8b
dKNruaajG6oKiVRoFu1fP9+HmU9v7f9kahN40VC4X9VIF9anwRvgK8xbr25ZlY36JMB1P40Q0DiX
mzXiYu5wq1sxTHGgF2/evGQO5mV0Oi+ooZk9uoT+9rFca2d61/GAAV4ru8iDk5bOIqvA+5Y3Sti7
LFQwCUjWfhSb52oSxvWQTtrZZGrdkxvmu0YtyTyDyi82iua3Nx/9ZAM5Nww08xDJ5CIkKCqybZk5
/Ulk6XCSZ8bPs7kHyikZyzhwpwFbk5Ona7smbPO7IgRK65njLyU3U3cicMf133/zwv3zm7dNw7JM
xxWGY+uG4/z+zYdiBMfnh/a3ChvXk6Wn+blv1eSMu8V8Dnu7Jr8x15QrMeJMBmxjQDpkPvyojioX
2cCy9k4Kyc1laqoCwZuhvnNDu0JCgbrBswRwUrULYPX9u1y01dcyqVrcZ4LnErj+bUg2/FnVn5O4
aZ8MSFP3MVhuWeu0TXTSPCiGsphoJFUGQ0E8fx4j4B6s/KSuIO+34hmsRbKY7Cw5yNYsj3+5/lD8
cn3FUHd9W0G09DRcTz2vQayj7k5En//+i3aNv3zRlqZyn9umo0H5Ms3fv+jWyRwWrH72TkSkRy+G
709+w37q8qUKpCwg9qGWJ7/jj+Y+Rxa1zrL9tV9QtzCF0RHdB+ZUHQnrwIeNueFSa2wxzZwrO2fG
D8tTzzPnU1v/0asQ1ntXsu4q/cLdoVllrDqnmT43zc1YEw+fMIhZq6ne7trUdB6Fp11ke8ouh4i5
XsDk9Kxzhbzxou6c6bNXx48DMeZH5oA/LpgAP7hXXQOg4WJI0C2dxHDpbDs4tn1xkiVEAsfLj/ru
gs8zCnxdkXk3nYHyIzAXY+mZH10Y2pjZdaiumNVyYn2yzSNQHgHSIUjYh8O96pWP46BpGLx1xJKc
Zv4svvJq26uxFeqbivr/FrCQdS1aY3jO4LA+GA4mQWEuUgxTGf2frjoPrwy0EP7+1iC7/du9YTqG
gcqDblm67RgWzerv90ZseUHWl7X9hFioeiMnuL5oyUoAtt3LuW9Q4GOzK0r2clqUrWlY/2hVNYRX
ZOvHWNmK8sgOdmlx95/GfwwI9MZnMVzp4yErkTTLGrhKqW36p0gDMinPrBaXENQDO5yAy0EjJxS5
4Ef0sF4oYds/FUSRFwjJ9k9mhNpOOy4VRb818UR/mZxw2mOJp0Jxoeih5LpyfICismj5Nk+psilP
U6PlL0LkCyBZpLcFUWq/Cayt4dR4q3a69QT17t4Yq/Tr2OAb5TRh/YDImdjWPtwKv4nsJ8DA96Fi
NVtfBOYWht5erfPsTSjojfG40U6mgdwiHD+xcnOreyZq8GzXuvXtZ9d0NjSTXWHFaNeuDhz5vC+U
pWh0+2SSIJmWaGBB98zbA/BSNrQtapUnXY/Sk9H0zhc9ne6tRCRf4Ii928FgvZHbb3EE96YXj5/T
orCs7gk+LHQQV28fkgiCT9lWw52qwCpC8M28zTL2Xr1dBWdCk+pmaM3maPWmvdWVwd27DsFzQ8mR
yu97FW8vDB5GCzlFN8zDTTsU9hlaqMLyeJwuiOr4qzzHJCWL8gQAkNM81kRSFuTe+ufGxyUF6LT2
Gtrou9RFr5BpnV75JNVXbt8TOSX7XfSYErR5sPeZVbZlz8fpiDXfjvlY3mVF+QUCiIYhganCtNTK
PQmhObrTs7eiPh0aG0nFtF8PZK3eAh+jc5ipAIluMS2KWUGO0ZbdyHSH8j/cibqLv5olbCp0dt/H
EsxMa7UFuZDER0cBYRZYoIQKfZGucCvwsbm0nnt3at+VOFq3LYQ2K4/07YhNEYIKcXuf5p6xNlq1
O9jRGB/92C+AyQUFckmw0BK4I19EOa21gnU2KjZI7ID3I+Sj2NeDLMKUAFJViQB/LBo0WyOGIk/V
NOJUdrqeuvNwwDrZIQ5/uYzs7IQNAn/YUu90BSPSoWdK9maSeYsYKPhmJ31E9B++oGJm70bw1k/B
9DXzJpT+qky908sp25Lvd7am4usXBc7+LBpSfqn9ip08YzLH+d7qav5UpGa8brn1DsIo+pOiZfYS
VtKwzL1KXWFTnJKOGx4kKENSS4ykqG9lfdVODx9VH/X1pD3I0hXPkYT19Rr/Y528iHyFoUteU4Nc
jBU6Ymmrhv/YdmV9blJITkoUPMoqSzT7OtbGW5TBg0fHrdKlQJdrIxsj4aR7M4KgK4sQm8qH3NqY
thrVixoEItDbs5FMwBUapYENjtY3ShSvJKTRedNgrHfOML7yOI0Iz7r1bYmC9oPe+r90a8cOqIj7
YsT2uC2IHyHyz9NVLx0euWL8cZDFNB75/7GOW46WZVw8LUc9KdyrwoNKIasgkn0yVLf5UYetKOwT
BDRgCTLAd+vi8PfPE13/fVFnOqZwWEuzUhb8ODV2T78/T0pWmVMeZehGNoFRsmM3xmLfT87GaoV+
V86rywmlONdpfpTmto/S3CZ7Noi+Pw2/9fzrONmTZILx9PMVfo4LY6Xa9FU23SDCVCAl02I0ZblH
te7EaXCsEZ8uauRhTIpxo7Dju/mjobaSesesH07PjpOqSxB9YJOEd4K9Fd3zA0fvo/K2siQPZg2F
mImiWmgiYIfaNU4LyNkZAdEh2mnZDj4crXtrj6G3D43oTpqVyyp5puDHtWz9Ca2U2QVdNmiCxDAs
HgBDbr0CcqEjv66KB8LCuNHGCr4AdiYeAlLph1JBuntM9S/V1CePoea8T3CynioNuZgRusJe82Jx
hu0ZLPXEr3dF3rtoo/o722jEPeIDxUNcZJs4tfIXK+ujo2hxbpBF0HU6sxbyENWQFS/jpIcLnP+s
vGjPSpIRmyPCvIT9a/Ez70WOqh1eM7V5TmoFsCwbLZgOWp9vxmn6LHRok2MMAsEXofPUFvq9tARM
O2v2mIyqB5yErS0xXB6uf+2RIPqIPqFGtrcvtPWEYcOBJW16ipA1WCFDlj7zLPsmc4+6/tbiZ38B
p2WbW89GjFQ3CwEGOhGXPsm1fVSFNnzcWryq8LWCQaRfNYXUs+zBu1f37Uga3LZspL0KkOxBGouF
VRTja892gSCXLQ56EYavo7EIFac/eHKZ4gWtf8TZ6ziofolyKJDLRqln+VAE5+Kx17/7mnnuVTv+
UqEVhLq06704UMoWap/Ej2MXaku8ttVLErrNOnOV7iSCdNwOjarvR1xTD94g8m3uAH4Bt5Wso8oP
7/iPtcvOGMGx+alVrws4HCejHKdlrufGzleV8RWN0oVdDO4T9vXVaSD4jJgu9aaH7qMRDHSbJ66h
hB/2s5sal/BU5hmMeBlXa5CHkt3iGBXS2P3Ooz1+MfkKNezs3/ykT1aJ5bByjvADTbTYW/hJq39B
dibxVetrqCKHPKGIf2v5rr6vmyrkzerlCxZk59SKra9pkrxnSl892mVZrP5+qgIx8MfS1xSuZiBB
jVoxqgSa+cdU1QyxZqNFOT6pInVJjz87RsvEm0HYEN3sj5fE5VsaRsWNpTTtbYf4z92gay+yPp5i
KALIfRUVylDFEO/qecaSxbAWvxZlq5U3hzIs7tzJSY6eFvbroBpAmLMFXwy60N+MdAJUVUBOcJ1d
Iezye20Vn2HVOC+Ko5GZ6rV0B4nye9PU6kFRMasvWrRkAju7r01Xf6jm+oAQBExTY/zUoWsH76FX
iRWC7sAPIp4tnOH2L1AWqm+j+YAq8nAKIavtLFwTG9JXKpQhYUQbO+lmmgrQxxO+K9WmK8DTb+0e
S9PG63BryYhB4CPXH2XZ8/P+6A+iXTceUi9/NMguVmExRHZsIICtUmcgbmhdkMGp76rMrO5aOMRs
s6yLEnX1XQDN6pijiLcsVF09OXYDJ0zV0qdchTY+p7W/NTikhmBsvttOeR95jvKakvRaxFGlXSZ7
hmugk7L/GA6a5cdwvrnrcEv45vcKAPZkjP4tIiH91g7xGoRlTWoQHdvXqgoh0QCw2SgYDr8GtvXW
ejjAhCXuey7GLbJ6dDNnm8QY6MlB2Uj0ytQr74jacPMS5lvT8NJXF9zfYbSCCjI+xUEZH5SpuJWh
76zyznYkykcfKYhDr8HdlPV+5t96Wl0+GmgNZy5cMig5a7NpWIKzkj/WY//r4aMOzma/MvPKuJFd
PhpksXVwHSiQMl9mfU2kW0+TOxds/IrlhsqDcpa6xdkPD0/UEnATTPcpzgAHgx/o1oja9hRUAIZV
v4PAEKGTOKbRcI/MgbconKx+QlTDu2E3276qAeT/FBmPz7pX3zdBkYMlr9cjwrrQSAjdCx/BPwPv
6jb2EWBEZ/aAGErztfXDB6Obsug7imQsV+fY6lDHe4Dd8Z06l3Jswj3mtzvZllKSbcYcI/3ZZsw5
or+Oc+MKn+Y+07EdBHqERBao+5xNvTkDk+aA4T4vAiwAJWoJEVTQYUnReDfcke0DfiY7lvH+d5uT
wMvDt7iG6Wph+XZO3MTYqwZ5qzTS7QenIn0w8w3ekXbl10+8S0PKZ9Iz5d7RSC0jFxHuB99zzn7J
erPUk/EtL/1D6CbNqVZjY2OLlD1IqfjfgYims5MnevNvedxoL3YbF8vSaadbwy7G7WToxc7wwOPE
SgKLNSLfkQS1djAqLTxBz0hWKnLo6CYkYMB5T9PYgvU2g89jbGvsDMcAre2BmaYENOZXnXFnBzGS
iGh0frH7TyyZId7j7YJ7HFICkLyHoj/YeHD0WTAACadh/HlmauNw0wjwfuoorEvXN29V4Q6vHbDJ
tZ2Z6cb0q/EVoscS0QX3EatnJCicPFyojRm+tjmq3wa3x1YW3akCSuj392hINoCZ4wfchEN+U0ay
TRuSkLIXvrP6DXvur5no27NJSHUdF2ioFPOKzZqS+H5CRQYASaiTv6BOHpA7WiKt2N/KEihlGB6o
Tzo5OPwkHsQ+8213YxY1M4MKHQH0QfsIVgBz+qrrPzV+cRdxd/hw7Fag3PPgBq2/w2h0/hecz7HJ
8kPzSZ3O14UBMvJM1M8eEnUvRaNN2zbNIE7PRddFPUZB5upwbeVj9Zlvnf/+4Wf95dlnGYZu8n9x
bM1VdfuPqLcGs94arVJ5BKqBLqGHf85YTt2t2qfxvu6r2TgmyB897I+YxlL7W4GVlN/wI/7oOwqC
dSPcgFLQHXQG1MYguSlyw/ronqo4aMpLJwpiCNe+86UFQmKYhTX6AlFqO4EEif5fkiSHBsW6dxIt
+6HN409N3ZkLIJjZhYyavs3Zd2yRRwRp4gA3Qmbf/5SO0cFnUS4HoVMZ3yH1rWK5ElwzIoVIw0fY
MDcykxJgRPgYY9Incyey7WcJFdc/2+ZxjVvb/1vg7a8bJVDPhuDJZRn8meofQVnCN55pFYP9aOgK
EqztGBcviUBlIpjiTV+iGEsCfSqQHOS0apX60MyHa0uGxeJCVvZJjaLFNDoLPxUD0vzTSSfifijS
zDrIs+rn2X8q9r1AP2tqsEVo+DXtzHZ2dcg75wGKIItOp2sPmlLaR0i0aI9YmvkUpogHzrug97RA
ZwyLdjkoVUIGYV2+huL8YxBmvfwsA8d4spOCpX5yqyNt8K3t+5Wj1/xKSpwaScdl7yHaWzaEj1fk
T8F2Gqq4B0YiVnkcWqcGTuB2KmJ1F6txcBKjyNfmBNrbDcznAAegVYIYypEQHb4+cxBGSaf+MUtR
CldxnX1HqSNqTG6QHOEau+9gsCMsucIs48cgdfLC6yC2reXPQaOWe+92hQZjBVLoOgj1h+o4b5uu
r+TpSv+oelhtozqVbDoTnR94mEH4PDX+Z0042rE34mg/FZHLYpcoY+2xlq2Hwd/KGGRJyu1GlKN7
jUGmSPzP+82nArn4Xo1ViPkayrfd9zrpxk9kj4d1RTxl64jInqtLI8ovvhm/onjkncllVLu61l+y
ZvDOskoeZNFNk3VjlNHxj3qz1vVFm/bVKhvv4xbQvYzgp4VbHeXZx0HWxX5XbOPsyAzldOzb1IcM
WVn0yj1x1GY8o211WBE4mYV3Cpk02Tq2qjhW7oNfDfVOT2PjJZ7cdeD71oOKr+ZdFfQPiT4YCF3W
7lYDiAVcTjdWSjuE67yosm0P/GYpf7WaM2Zbd8QCURZla2rBE9DGjSia72LemmHRS0JBiSyqKCqR
dirhF917+TdjtJVjjQHHSS5wA22Nz3N5uq55dQf1dax99G5JcJrlDGKxqx6t3QOruye5JGOX6aOi
EwTHIgrSBzFFv9Yje3ocMpE+zP0FTrdvpn5MRsM5pY2aPcUtzlLyHYVpsWPp7yx7o1O31iT4B6QB
jIqmAb8UB/mT0iCIO/cds7bYpcSHF32stw/jEBSbwjGitSAr+OLFqQGyzkTMnq/sJYsuhaqNc67p
8bpun8rCWE4Gsuysje196rUK1jcN28uoKV9FE1/8OdbZRcXeQg3jrY8hRYGLDm9L3Jl28PDrTei7
5n2SJaigFMr0rUFAO66/Z54q3rL8nmAwilI/T+BX/FHzaxNJ0Qz0/y99srKx39DGe5YpB8B/5Xoi
bryWSYWsdku4V0iCytau2jVlPn5xEHsd2at7/DsXwDiac4Ka4LEFM7dKkNV9a9MKyBzinWkOMNjV
QAcmLJJ2/IdBtZB4fUqb7lH2wPGCDWuYPDUFWjJkzEJUa9vyvp2Db7KHjS5QIbrxVDCnLXE/qW+r
+dCrVo85UaotHS2AixRbEZW2ZSBWZkdP6RCeDT0pL/Lhgy41+32ruMj7dm77KAG3/6X0cxwik93/
8vBxVfuvz3/bEgaZH00zNc219d/DdIZQQI7hAv44uZi+afh9hungL1zX7JbgOK1DOtaIasxnfuux
ATL1JFxGtafc9GA5123miT2a/+VSIzZxKBGOuckC9TG2YwTLmKo24LCjteVhJvtB74omv77FbwDl
uYJsqjrVB4uZ9Znc5XPmxBDh55Lqo0qWRY8x/J6LZmXennkboa7MFm8jwDekStO7wq2Vczx1w0yP
QqfVVVBSiYe7oOnqL2nQfhMI2LxVBNBQue/GlwglEBTTk8v/p+28mhtHkq79ixABb27pjSiSkrrV
3TeIdgPvPX7996CoETTcnd3ZiPe7qUBVZhUgigRQmXnOiQave8ygIKQM3s4eS/Sqd6HSVfuS3Slk
pBLJuaJ97lV5fIgDJGhGiNeHIlWXIfT0G9Mhq5DzrPvlQLqm8dntIiVEicCtfwxwPj0legLYS/dI
XStO+V3h156qufWqDzoUorqZbs0ib66+mZ9iSge+xgksDlNeSa47fzl0mX+xwuLaSX647/vAPLqp
YdwaHp9e/h3EOe+ZHo/QLAvaPzqV5y0ZmqBwvvgU2K1rTS6PALbqMykxHqVNMKzB+yBTGbn6ueTu
RMa5sDcQ55N8sB0f/HMTWU+2C3JaacbvikedfDZJZbkWHLG8XGwy2X6Fh639YdtBtii6slqHYxNu
gVMoS+4A3atjUp1c6n770zOGbekVnb9otJc21Z0/jFa6spPe1TrsnYPloJoQqcu6VmAQSHx7C0LG
OWZwxuxMW0KGOEMnjXr/MYZuXKaCFxoEmJLaQDM3mduwA0/rs5rbxNHSIfjRRN3FNkgSkXIiZmM5
S1iI0GOAOOdA0eTBaQ3/EYcE+tSs9WHvHluKM1AJnZRERVMU8JVIkfbUTkORJJVwZgGUEICLTuA0
uvxLb+cX5BDzlzYrX5TSic/k2+VPmaR8zjzFelTDvELiurx0oZ4+5HCOsYX7HcpN+iAH3hPsk8Pe
sxL0dcsg0x8kYs/OekTK5mtnEjVGw6fciK40mGc7Z3toqm332JjIx3poTH3VpXAim2/8o+o0J6Vu
7L1kJwp61o784DscFb72K8p9b0ulztu4MEYEMQnXTC6i7/jVN8mCVqx1h09kRtJzEYefeDupHgfw
QYhfd8oBpsL2s2xzpzblONkSJPnFc7e7Jnarnfre2hmx7gN9NUsCerp/FUYkCrorMu7WIR+jH+QY
8egUY9g7QQTzmugHKtJCAG5iiIpg18uJLH/mNaZZa5bDY23qmpoJAt1Rmn3qjfkmcPJh2dWVlJGK
09Lj7ZBSR7ZJvHEhszWNItD4FNuqtPQBi3a+c0ir4VIMoXG2k3rL7hORGu0XqkS84YX1j0432stY
oz9HRXW5KYOvY8nvMGSnMzSInHf6M+jH7lMV+c5D4Y4wxUGPtuojRBSakFt6IDXuTu6CZJHzc76g
bJFf0unI0pVLwk3/KIaEsYXWbNsBR1yKrqzqyaOklD+oMjlmEyyrjOR234FuggCNrhV4I5G36Hso
peZL0AzdUwI3Uzz18gwVsMBrAeLKvQTLK01mpW9HcaQhoOWb3+eh2W32dbS8ILXB2d9nWrBmD0H8
Bxh8+9AXVbi3G9c5Er9MdoGueKcuCKqtX2rRI6lESBxzrTiPdmkB7JQps++8i8OTeZclWXJM7bE+
+Pz8d02Q2Q9aNkBCP8BP3yPyDElYID/BggV7hN7JL3l8hW2IqgN7TEDmh+Gu1ctyH3pOfaY6ElIl
Jy6/qm56kpF0/Q1/675R0upbWKInYFpaAocRG0PAVfKuzZtoibxtvFaIou4VVJl3nSFNjwyqj23I
yL5Tu7VW5dL8befJs8I7xLIiqHjpkBXt4HL+Q9fKR5974Vev5Qo7P8ouMG83u3KoH21+SttItbst
sl7DRbZsYgumr77KRvVDNZPwj9Q8yQDtgeb75sUk9/zV8iEOKlqlehoBim8KGG0ebLh1oZ2n4NeT
qgu0IA1ie2QCCphqofaKf8uAtOHt4Z3EhP9j00JpdRxHzTiBvlFWvtMpX3Sw98RAbBKVjsIte1PJ
1GcHvjGC25WLA2FK6ymtut+KF3GjJGvPjrgyr0lFLawWwIhiJ+3wmDjT9sUwfoRK7r04IKx2SEQ2
W9PjFUkJhmszpN5Pp9Op0EyT4WlIqJyOYzDzZdo2r4QnSJDgEUwvznaRJVdA2kAm+monW168t0Zw
1coIVI7/ZbQd5No8OzqV1EFXeGCuqKca1ADqnbwDExU47ouh69XFAq4U5SEV1pDQFBOMvK/jUzAW
6pYMcr0ujUb6DOldtjK7oNjzcJE+N+FUnEHh0KOwVg1QAsvQX2S5TanPQRc0h3HVKJET1/S22zcN
gnijraRfndj6TdalvxROqF8yzf8VTPdcAyGDvJXQqFSJwwL6Mfdt0A7bvo3SJ0/tHOKVTfXTdCBl
BBP9G1mN34UcWJ8KWR+haIi+2gOE9tkkmpxMzaAAJlJDvqjwk6koRiswDoylla/9SUpZODpg47d2
qDuLeSyXYDkrDW4s0yrCLTZ682Lf1r4tFpvK1qOqoe3GV8DlSEdmeUptHAFAQl+8P7da/OCEzjcr
0pxToLG/9qvnUUOATh3Vh7FyjnpSugfLsQEi5pG2HFGRovSk7ndOXKlwPMfDOZ+aYJcOSbphcxzs
cnYKK0oV1VcT4iyt7Ps/yM+NYAd5UWG3XUox4h61k607Yt/cLhG5hiqcG7UuGdee+8hOHqRwFRem
8skMPWvnRhC+85Xn96rEX6iZiVejXfHCJSNDMbpUjySaYW1CxIdWHXqvwA8HpCeLpmkXpOSeDeCd
OzE2N0pl/+lS2SpxNfgTICms4G6tqle7QskytfTgc1uiNNomhnaJHJ8tKrUQVJ9uQ20cH3qtTanv
ib1dpxYdqhNQGpUaW0AiVM8JeaZFAdJ3L8bgJzcX7QhvgyzZF2grrd/kolawL9euZz95Gm/JgSp/
lyVpoKYuGw+6xIsgfDWTRvoUmiikjhfB6AsonfhrJ/sqBQQOXJtFbxMA9w+ypbbHZtTMZdTb5dqE
+9rwAxKSiIM/QPGCDC+SiuzXZAneyBE2L99xnware/JM7+QYpgctSigRYImaLTQ52ZV4WnblXRqC
K6WWVqPJW5NXe+UnmBbDE+pQvOTFdfkpyjP70Yn0F74/4ICHJZSn6cVuvOhsNQR7hvTShnZyawp2
cauiJQE8TF7CEFK0+VjnP0XH9H15nVldNGFux0vkoZKjKXW/bXxtvNzGZMPcqrFN7cXkIgzsFvSz
IT2IkbyDP0Q2kC2opYYyCccqHpomfjuKtTxaZy15Vwpuq4mpB5/bIXcivlex3G5inoSn0oAjHepB
qE0Uxz2Jhq+Bs29q6wwX1ngySpMHQBJe4eKDiDvjtigw3srYQ3XKJ7M3JpC3GKvt7KBG4FOy0FZR
KquQXIhNsvA9AmMyNKRZAVJDd7WLPAzGUoPb6upz1dvBGuKdxNayUL3xYsNsRwjhXJF/aw1Z5zHt
6kcnV6EQDHVEotro5Le/Bi0j0dpQf+3YBG7zILIOlVvxLjYdAXWpUBKbDuemth7J8g6btgnqNWFT
UhS5ZS86Kf7qRn70zZAI8sNBVX/mfq8s69D1nqlFCdYQqrlnU+ZLEUTf2VyRgG+gyFMbg0fL1BUN
vEwd4S2H6MBCmNTeMtF5XkldrF606inQKy9cymYsE06yyEqGMOrKCFIhLIa6QjoqUOjkI/EAPTJi
mNkk7Sqawld4LfDNZgON9NtYWTcURvdqse/jUr/5dQpEqD2hKMgWnE0OmRCAc0U/wBs3Lhx3yF4U
36yeugqu+j7JXnRUWZ1Ilq7Ti7rbVMqrFjvFAwEC99Y18gQO2KELN4mahyCK215a55kPb7Icx+Ri
s59QA2fHMAWPym8tYMes91cD6ANaPvG4NRzXPkal9NkPwSt0sKjrTVm9QMBXvmRUI+UwXz3mnlS+
OBoChC3KSdxh6drkgbdKS2jGrd1HaCG7E3hd9zENzV/KOIavXhKW+0CGHbJwvAg5DdI9elcFO2GN
9B6qTl/PqV7B6iJJTsRFgqNEl594flDGwnBvtelD7FPYarLRPFrSSMFga2g7Q6uAfbmy+ckgz7lL
KGBCKjczPyWEEnY6SfYVcX2sEEVu84zHuxRZBiEWv4R2XYFAfZqrOq23zZW8Wd/mNhSd8bQnzjc5
84ZXwZ7tehthRaY52OiArm5dyrR4YIFj3QjntIvJb/boOghn2YPNvYQac3ub2/dISJDQ3gpnra2R
cPdt92aNzQoqcGQQkX7imuUA9cKiJSUk/oRohHeWDGu0hcN2Z1hOe269wdrA9JU/2NGR6pPgBaHV
VpG7F0mx2pek7D/7QOpOmZ72u6LVNeBmfXdGTmIPbtw5WpoUmLexWvkO9VX+eBtqqXN/1Ek2u/Av
IGXDjhkubP8Alrg7izXSEmQa++dga6f9MkHvjFe8wIJeIIyPntcrT4nS/0wJTn3Pc19dUOVhnBPX
CHdBbx/qekwujRF9auTIezWdFGSCjoRWCDTktYwgiCTWPmyEleIBiM6K2DkIa6aXz0mVtRcvsLXP
zfeqSLyd6oOLyTs4dwEkI+8nFdDQhiQ54e4Yh4OTQwKBwoP15yFUZcNBB5etLj84fDjUEwXC34Hw
gWc8uUPnfTb580jIUsbbO95njW/b1Y2zg+hJRqefQzihRC8c0+wRiZmfolfyRz9oVoA0Rg/HzFgW
zdHuydGJVcN6BFdEZcoqRHTtPLjyW6NLe0vqvPM8zAt/fohd75NwmscBEytrfyBTfGfIvFCG0TYZ
trOzcCEewV7HtNF8+vN0bsuG0SgV5VMUWZugq4ev9mi6q7GmqHlQUvkkq4S7qJ1e2SF7ZB/VcdhX
/exRNEWMyJQ4gsXF5ued8gy3yrcxVL3+tGYJTBstEoHCeTYI53iydo3kfbDG1PaTwu4qohLEXm+r
VhUEqhW8LmED2zMBlmFM4WYM3hoApOkhnhpxNBtmv9lw5/cPXOblR7Omsk2sP88T3dlnPtM/cLlb
ap77t1f5t2ebr2B2uVu+gs/v7fL/9kzzMrPL3TKzy//2efztMv/5TGKa+DyUdig2jR88iaH5Mubu
357ib11mw91H/r8vNf8Zd0v9uyu9c/l3Z7sb+z+80r9d6j9fqe1RM6S5WrbMh0muIJh+hqL5D/0P
JlJRzEJG5m3WrY/6VXZb5da/Tfgw7d+eQQyKpT7O+vsrms86+8jknUf0Dv96Pf8352czw9a7QzL+
Xz+n+8/hdsZ/9nf8t7/7dsZ/WasGA2EUHQIx73/t/Dncjc3d+wv92ynC8OFfNi8hLPF00rsxYfgH
Y//A5X9fipr6BvIBOJ70cKgem9631iUV8TDO00VypXrs9bSicocuNVpQuRW2u5LsKkMqFOqxRVU6
vFFOZuHYDx41cRSvgJqvy4Oa1b2+EmYPiRw0H0/U/EKUJIba0YmPhcNbYK7mKvqC0JnoJJUQFimW
pBkovSQ4fTQIuB67HpKeBYTK5MNRZXg7NPoxQhRpGhWNar1NnIdusycPF1pvaVlW8XdEg6Q9lLcI
iidJtCUnRTxKTrInqjJ3epHWj5ptpk8S0ZcHw6kvwia8Cn65sHmW/UqZPISbCtR94RNsOQgXmMl4
RUp5NWVV4RDnGTVcekix4HQSYfiHZ4eQ72IZqksQ9d+c2Rm8h1Z1f3ipRgRuQpiiej7VgU3oUtFH
c8kHdee8mWeD/u5i6hIuWY8LhLi3aWKuaISf876KgY7YJtMtiA9zEC1aGZIFEIeiIUpohUBnMM3N
zSmybaSF62H7YQ6Vp3+6fxgFXIquUa/JCFJVfspeUzcf0dKF0ms6iqt40bZQ792N80IUrHg/5Tt0
N6Gv/Yc28jbzGsJDNDnb20WDCsh2HhNHfmy1uya3f9+Ni0Xyyj6W+WgehFEMWXG3SeRhYrHoDGom
yRMaU6OV0P2YpXMbF0YxLo7mhvI68yi6YxukYImmVWySKW4Zvs0V0yp0AFeBViKskST9hhIAuNjC
UXUWJorAF+YRJIHHS+JbSwk1YTuz34ROVl86T64vpZJbB6u1X8TQPF6P4wscGDZ7DVxFk1COvDF1
D629aaYYu51DrDQPivPYljfcziMMaE5+gcKigkpuaI/iyB/8qxOrdr4QY2+HrtQcTWrt88Vt4Hbs
hnkLsJDGrweqHeqVUyDCSg73INeaFkNdVCTVQSoQPUZSWpLLvxzXaLLIS+Hu1mXbH2sF5Ct4Xuj8
Qq04yk5UHCOpQfxQHM6Nllf9xiCaf+8CsxfsVa3XvM0Wdi+0GfzgqkluJ6bXk2PhwHTqNsE3onc5
RcZ9ea5i2zz6U1EEXM7ytySToMovgDi8e/imoiAd0SFstL8r+okSis83YtAa/exB3VN2lycrhOfe
aoMqA3Yr0yNzNMX2+KU8BWRRj3P0z1KyZGfGdbsQY/kIQSFbivipJht286PUokPJsK5WRpVXVxRz
k01Ql+HKN0Jw21QKppSDIDLRuU55zbuhhPKYMWUaaxQTn4oY7a0vzHfr9HJ4hlLP27dm1T20stE+
ON3EGyH6oetrR1tFpQABr9XNQPCJeoDean74Wh2QuFfbpSx5+WpeoUnDt7XuxtCP0Y6u+ng3bMqB
tJVUpBTeHx4fniu3pw1oonFJDEH58IQRD5b/8ES6PWQ6N5CXHkVPyM/W1tKVyJgmMKqCLs+Q3ygj
0is08fvRQLk9uuzvfWFuu+g2425cdNlBt1sq/79UXWPD4amz30XoCYVgPZBOc5O61VtX9+pFQ5nI
gzCK8dtcdMLDpTeW43qeRlTdXbV5oSx1gURHqgIORarTV6quBQFFwApMuVb1VRuAVR/q1ELZN0zZ
mAZVsQ/HuEAnO7blp84gdiDDQbcUPuXkGAmowjAxFTZk3Y5q/yiGbB/WbF5GO8ldVoqcLB2YHRZj
b407HnPKGTCrehZHKDut1BHlgnlcNfgVJKqxFUOOTFHtQulzY4vwcAfEj/lzQ1iPv4Sq71UgOVNm
YDIHOhIWyvvZxFg1nbLPUCiezjZfgF9Ck4I86O1sH8bTGHUxZBZAsKr7MQ6KLXFqaIebBG1TCSZt
FfINv0m6HzYkUMvS1v0LGklvvoFmjXe+nfUFpW4o7PxH01NIATSV7FPXXhFOSr2dBudydzMXZkBE
kkqHt7EMYFXWF/FGzLhNFuvATk1Qr/ChLpvWKjPqKFdiRbP3d8Llfsq0NtDa4ChmCCt8uatYtaze
hFZ1okuuIKvnX2f+MhEVy5Wo+O6bIUJBRhWfizKqDr3qozACzuVF+IZ9e+8rt6NBmobSB0mFh85S
eCQJzEClthJgmIjuBCiQEde5WQXaQFgtm0IHYRVzs4Y85BvvgMs6S508OcJBtgp4WCcCX1A/NXeF
tehyCF0ma5LlRxTSKWiqlG1IiQfsFFBThyRTz+JoNsxj/mSlgkPZokqFTt40QzRdbb0ZwG78Gsnw
jV1HEnWeIE5xt5I4xTBpWwqDcJ7PHU8XRfVVdSooa9IsHa7+gXK8wOzDr+CgnHqQv3p8ACQLA31N
Ab7ytTAUiqzy4XnIOvB5UhSTCffgSEhli+Sn7J68eJSflIAv7DRdrJrWabnviff+s1VdZEiUXpIs
CyXDZG90Njqubgsym/osVF2k9iFQA+8VsqW9VxDtr+1wfMmKbNnXivQZ/Fz2qMJGh5ggXoAWeXc2
ERMQVgcWMf4UlhRWsSSovO5BWNF+/7BkirKfOJNdZ79IKaCj66L+qatW8yRLUb1vbN/cJATsP0tj
8Ciew7NHTOHnPg8sY+NXBhRheitBuAPRS7EV78kjehdHHVnlu3dlQJW8gY+yrB2N8M36NiYsQVV+
sAw9j5/F7VWdhM8O2nzEN+BaQFho48V6dUCMR+oe37skRb2TaMbU2gOOzk+m5FCr1tvZrlLs4Ek0
DgUeeUQtnugFQ6DCXl0ftVavEGgdkn6bNF3LTZYJI7//Jwta2WUdBMo2C8EILYdaPuR1Y52Ey6C6
3aNpj9t5ggoN5o47KKh6MQEoM+JqRhHcfG7nHaNznmX+bRFNKauzP5D4FFdhUYa/cwrXWAhf0VA1
Ha+obeo2+rT8KNnQjeiR9yzFKzmU2+esqbpnZIvVZdAZ/k6M9VTcPlAV9QtG3O5ZDBWZ/gQxuXyy
pqGO6nR0REzeIqduzqYP7aAvwibcdfhxl04CZKeWXf0wJO5XpOa7o4OCw3Fwe6rQxaFouL1LUn2c
He69IC5/myp8RNfNaq9AlhCLzDd3rRroJYuJs0+ShQOiue+zhdkoh7fFbkuIfp5YL3JXets7F7OS
eaJ6ziffKPWD0zj6wW6lgNrBUeZQNHNf2IWnMFsx3Hc3T9E3Z8+bSbiSkBjQioVnRDiJNcTRfEpz
9CRt+W/PJjzZo/oLH8ahLRJM/dkypWgFh3iECA7d1vEZazWO7BGRJDgoNncGt4shXAzj/f141h/8
PFFQhC0RPRWL9PazOuTdo6d6NcVJibVx2FleEZIuF245dnvRFU3U2BCWteGD6BXQ/V8bo1+lke+f
s6nn6J53BZg5Tylg4Tg1MOm6A6SGS6epYRlwku8K8O9gCcfLyE9EhS1QTJ9O3Ot+t6mChDqlooQL
p+6upSX7zwABqKt0n0WDXjUq5rnhHuJpzK4oVB1HSI6ElWw9SqKeeih0522C2lLCgIIBP3KGgKIl
a2ts843wp/Y2fWgz64/ZH2gg5V1mdRUORVsMS6/1h53ojnXeUIxmBkvRlexYe0rzz0kUv50N2lqk
pWPT2mvIuVF1k2kEbeyJHkwNqBzJoTFcSYhZn8RYgGhEz1b+z76+1wDKncSAO00SXqIrGi0wQ+po
MqS2J+tsmLuQhuob30Apo/ysKXZ+6hF1u4IqJtkEDdHSoPBxVXfVuCEL7z+7SAZe5cBGvzxP/sUq
5uqNsxC+sWZ7z2I+4P77+cLD1/l/3Z3h/fzCOK9BUfCGvHx1dowAfIDvUh0CV6aLECqCSrZUr0Fm
eBAJGN3Psg69A3yoWIV3YwaI4flafxFNrZX6KXertVrWwyU1AXkkoQtX4fQXRkP71a2M8uHWs0mj
VRK6ApH4ON6t4uqSf2ONCYl9mNtMcxFR8J9T2JkRgoYXqGxQtyujvDxQLhg+9RTAPvU+QtlTwn8a
yeTQOZh9+ocw3ZwmgZK4sIP1PMdDw3cxtN7bOsIgx/8/15nP3f/362naESFnIyzWRWxAPV6p2xYy
un3tarxvxW2rPQwFy/DqFWsPsamFhx4IcDoZxFAnrDcf4V4AylkrtQOWZJoiPMXaoiv1o0yJgAfh
Ux0Vw1oMCvPtjMK9B4S0BnyF6owdICQp7qP5QJ3PAiH1YdeM9VrWkfRaEtTQDwF6RpRuc8+vPR55
D6LviPu7sBPLGex1XtT17u29xu2DPVE+6ZEfiHe2m9iGBruGU/B9TJ4MZlCCzCnV23gK845+O0yy
8UurGvlezBezxASFr8+Kbwq0KNN8YejaxH4w1UHahEkPngNmVmoliofxnaj1risMYmwYDfQ6R6C1
/91XLBwH3nfLPNp1aT7ncM4uxZFO0crtKJ3G8lgynsXRP/CzLRsZXDjyfDte33Fjia5KGa+UBhTM
vnNmifHSb70PPFoxpQUxJN8RjLwnxfLyV7DGC11PqHHudY0C5vBZm4bhsY9QJSAkKrpGAfQejiSJ
AuYxe1UVgvBEgayTsPJGf1sDBTH9Elr+swdY6ZUm4meLyqHjENRDWUXeZrn1VLlmuf/QRQpo3yJC
Rp1G5dysHmRl19DUjQdB0Ab1/NUYtOYoONvciZWtCqRgLReBurqRtvWhGT0gbXCbIGaJxtbi21TR
E/N7IwrXFqU0q9wuEBMsm2GbKYF2zQFarRv0trkzGig4TGOuBFVvnpnVzUUYBhZA9MJJD7k6/G48
9HEJDWtXuUwPcujLKF/VNtIorwNYsWs9mYamlk6K2e9qzXKCJbfQ4RBJ6h83Tx2wFtXpeoYwBeec
Lyb2GgpCKIvJqWE/ivG4diYhwbHa3paaL0aYxQWGVny7kHm57FVxImufhqhiBtOOUYge2YHU7ij1
B7c1yyiJQWUYqbsV+0XhTs03noOKMMe0wZyXmA3z2Lz2OC0z8jtFn6H/TAjtFUAl2u3ZgBBio+e7
OiljCPLhLKPw8edfHfrAvrilR1hmItboBxmcjAaRl2ColH1TW5lF8rGrT13hLKzCee4K693czKQ8
vabGeil4aJOIeiCUpr9Q36q4B0+pc7ALADrjMoewVrDTEtvVTsK76tFeKbXumNV/xJmhH3wono4g
SflXFVIOwY7UZdB+TqO2RlKJkJCwDpOLOBJNWQGSulnu+2g5awez/ZmjEgsuevITy4k+QaQGKDT0
oINnZgsvahNg0DTaqPjSri8I2I88R5atAf/nH3GsJ8hOpTmhzyBJjhUVUUuED2AhnyZVduysg6YJ
eLdKLUk/FTlyzpC9ggCcuDOnLqxRw9nx3cZfWpPY82Q15La8jrUcnwDgvbLrzL40yaQrmwXua9NQ
jqS02fDqFoGxgEE4fXWt2F5kmed8bvwK2n8DzG6jgWgibeAcFGvSY50YG/QwdG9dRVA95PDOCavo
zlbh/E/nxrEXLK2OLXk9oT+1hvIYrUT7JAgc62RObCekz6hiH8gZHjuvWIuxnpLLEbGByTxNSdoM
9uxpBR1A19pR1HJtl1K+gz7FXkfAdr+qUfi5AmJwldtCPUMQHi/EOKrI+ipBnWrvTEW9wJ95NVO+
uGNRH/gAqhXlWtFX0G3VovIc95FawPEpl+qrGPfUpED1UzcIjHGSoKo3jU45UW1GyWvwTfPD/lc3
oo2dcVu7tnk97gL4KXeynnhPbAepoTdTBH6/qTX8J8ITerPhaobQwry9WedKAvIpHfwVFBYxGKiY
qFE5KbaJQaAG8XoYrPhENZ51TgsovSXP4Gn2fuSlhErFWPB+NFtvR2GfnZoUcqzAM68+b697vova
o2gAseuPRujKWzPWskmd46NBdJHou+Z5Yu+F7+zha8TOTIOaU+SgniD3S5+VMg7XrkzZf1YBHAul
PF8arRX/rPtwOepD/81D42o9lnDZzx7VlCL5jx6CJypG+y8J/OGb7iFuPqZQbW5ht0n4FUmyf3an
HUjlO9bKgPwT4cnaJxIrNifWtNEQdhd9ZqoDjaOTGkWDDgcGYXVimx8NijqDlJeAQqY9zYdp09rk
gPtjVZ7qIEp+qi0BX61w8qeBwkQEuyR104+59JkI1s1DA/SzSAaIh8wQSFRKfljRpOoJvt3vpJ6V
IxpN9RM8isOjh5izlnLZSzkbsg1kvd1K+IoGWejvUNjBhj1NL5pgBFMJpTSb0guby2U7oiVEQZy+
qger/1JXxOEyjejIWNXDJwSfVgIC3ZUh2+HG11cC5WyryMDbpgkfMQzJqMK20nPgDsPas6XMBClT
yQfR+KYsHyRjaqg1T7iLcEhtra4CKWh+JNwbyRRMFuE+Ydr/7hDha0hegMOCey2GHtl27teQfRnk
cJD55JZb1env0a1TpMS84Siakbrb4wi/emwP1k4MadokDH7nkoZaf4wHX1+MsHCs5rmznzjyomob
vi915xbZZ8lREuRkoFxRw1WdGCu0MdOLkcdsNPUIBTIVSYZKDdhpyjHA+UYe94Ze/ujyxNmorTwu
BSFy1CfVVYzVTjsuZ6bkvx2Tp7kg/ICmzj5irbisUKyHsHYlEo9zmvKWtvyQ6vTRtd+4XfdJZC1v
ZiLCpDH/9fiW3tQ1DZCwWLLJGnPTZs0nO1hBfrkw1D4+dUPb+utIAuoJ0/J9N5pQxtDDJw+QEW9F
7921nu5j4mb2Pi5WFD0xLjze/cU4MoDV+d1fnFK4Ot/MAgKmHHJMdsk0We6a66otR3SM/hwTRxN/
5knNHGhshY9hw0sIXv9tXm13gIKEZxcV3qnvImuNQNRHn3nFGuK1LdmoX2ZbmIeiMB5vn4fownoF
LJoPYP6LyLLd3MSQLRQ536feusJyN0bE97vrIdmjoAuyrmrubIJdIK80FOLT9uxRWkwNKwzSEwdB
5RUJchPwhAovMcnyWtgXJuu/Tqqr6PSWKlECBbFkPQXulkfDqdS9bFhEudlD/U7fG8nztwOpRDEm
TWMfHUFdr7lbTWzxWISZmLBCZpH4G7XXGsRD4W+dzNteSgftIpqxbq2V1aGdM4+VwOtIIcreIklR
zkqQ1111ED2fRUO0mhqJkph32rswOCqZc/bNSHss+2/C4cNw0yob6GyTpRib1yAmR91TZVm3NYTB
TBXnpHq8ak6nat7PRxVQvBlHHYLwvxp45/hJ6rVF/pPrEMbC4WeQ6w1fPkfdwaAEJcxEqwapYXnV
1AyctaWfqxSSNfTYy+vkIIaEg2hC6+OQcJ0mUqxs3Cb+da15+b+uNWT1FycIlYOt+gvLNKon0YRK
pm89xW3QCuJlcVlnkCKpo6PvGzmun9o2cS5t4k8xqjFedl6nb10Z71ufwBW5+FR587aA41wytjL3
3vP5xAx5Wl+MDXrvXHrWF70mV16DxH8VMox9x+teEWn+XnQFdMcZLUT+YHsUGJ4kdND+UI6iI5z8
WvXAMuovAfpTN6AP3u42aqmaKg3AYMvGplhaqfjliBliLgjkt1PNS02nsgjinoQbwlH+1S3B+U1r
yCCvHjpOkzhTZgvVUQRQfIosqNO/+EmLTEA8HMWQaHJYnbbWGKmQOeJ2E/sK8ZONZqD4xCoORa+H
VoGmfWvuxFYiEo84cSgaOBzdVY0ezEJsU8SY2JaIo3lsnnE3JhbQyfotZDtr1j4AUEqGoAX7QBoG
WNTal3J8vNGJAXd9ow7LhnJtGCoUma2vJhsJ/OSmnBKkY5QnG2AG6NFP2dTZOnjqz16hgoaUXrAE
p2St78rkRVdYc1KON+tcDS/K6cnS+re5d4bbUpM1GvkmOw4POwcUUZ4Zn1EMbpauEskkPBTjs9uo
31xYl87C2NTqApI89aVIoKIfVH8rhv3EVk9aBw63VwPzc5/J1T5FNnclrIZXSWvPCcmjTSdwreLt
BLcle+vuBCQTP5wgsCt7A5UpVa/AXOoHA4VquoRdRDcxKOgbFHUZR+1BGlL7oXGHYFUZASqaADlG
Ff7TxpD0TadmJqQWWfSpl8qrcKCA0oLswtPO88wRoNGPQmET7Lj6l3hENLw2PL5WRuYsEOmDHybg
a9dOxS5zI8bSnihv6KTbedwJym5TUChJnCsAfPPXqaIriWLKaS443ezD3OEpDPgyGY1X5otmKoMS
jZk1BKrEYRlSglVPzWwWY8PooX7aEQgShvslbuugobbsiUKvNLU0EQD6s+matjq0OaVL70Me1UgP
Wg/RHvpMt0Mgh+1YffDJ6qDfRrXzQ0gt/D/Wvmw5bl1Z9osYQQIcX3ueJbk12Hph2F42wXkmCH79
TRRltezlvXfciPPCIAoFsNVik0BVVia4ktm5MWZZhllpwdXyF2Sv8y05kYXOSAIDyhjsjLXNzRxZ
PAOnHZKsv036Yb6b/bdJI2gSDUUb+96SoXJK7yloA+KEvrsdx/R13qJoO539sf9AofDnwZ2Ap9Ue
wJexTZyMiBbr5s3X07PVIn6dd0DUO+9nhlquAHDyjwnPa4R0iubaZijgM40JxSh57YFHuPYelYvK
dBDW/Ey7yn+y8PxEDM8KT1PSNEfGAYRMB49f8Z3LhTA68x+ju4N4cPhDj3Fq9jYmtIzwBOW75jil
JTRmpFqqvMSuGBHt1w7P58UAEpe7ph1A52FG2H2JfHptPXA/gC9SLbMWXI6eVJB6TovkDtDjce/6
ytgyqDM9+FZQY+eDOiwegG5ZX17F8h5K9ezzH4OsrjHAtmqXD10D3gNfMW9vy0Dl2YJjAYn6oMbb
pE7Bn9NmvGTKz76nPEUlJVZvn8Cv2aDGFB7CMPlzI4cLxc/+5vE+x3/0QBEb1GhQBbzy+/QJvBTQ
2dQwiH5tIrv17Ki2QQGYeCRARSlM9zCCY2uGOeQVB9RzzPsNH8Fe1YNvd1vxYoD4ls2g1Y5pkiKe
J6XxkI3XkyqgJWlSwlCgsNObJ+0tqNgkjdYX1ssU05NQlKyLE7QNsAOBwMrcRA19+0C8sRZMiJ2A
YUWbyK5NTWIWJ5rifR4yJQ54jxPDwtcM+n4XoEcUXoHkIzpNLkvvWsdvl70Qxfde79O7IHhVEGtd
ZdhozR5OZw4LAZBOAKTdxm0TFFC9x1NBBwCa3QrK4W7rGQtF8dOb0QEP9mKwDGxdaDSSNvWCgfNB
v5Ajd1WOE8JrKs/vIOVpoc4afG99DXmkv3U0roG9hB4RIaI2j0iHAHex7oiSyj4xDh7i84hQVV62
Znt9i+9I7uWbEQnq01hZYAAblPm1S1+SKAEH0SDMZRwoKMIB33RCAfvNoRjidZMZwPMZib9VXb9x
zM47uip0vBXCJekGyuEaZWTFc3dsMO8Y4+8B/VCabjKU3u0zhiJ2+ssAs15zoP9f+hFMHzc7uHHW
dpaKl7/4u9rO4qAEsrEFF1kJeo8sbfAr1TFJapt+1CyQNnZ2+p2wDCoLSudu3kGbreYvLTIvTYcg
JIIDF9H01YJYNpWfgtLKAN8hNW0Xour/bVBt2QDnFeqMIFUJ+lt9MMBTCXgh9DO66ZdNdyTCdlc2
alWXtQnhF7AbV5ZfnxKoqD0IfShGZ91WJdjddYsOAPzbcYtFp7YEeW/e9cgVUwscjuDjALLvbIbR
8WZKxiY/ysH8QiY6uH1Q7n2TdfPINm7EvmicHxALBQAaTPF4OY7pcHSisl+CCN1BjklWiLdrI/WQ
J53N7tS2o/xHkZkm8DLpeMKWyVrX0yAXhLW0JKpvsC5HD7XJh87oAJY08Bakp5sZ9L0AcFZ9/zag
aSvUz07mXcq8xjkYXeDhmWwwfHN9E65VHfmrJOXqsR0E4qhO8MBMYLnEWIE91LWMI3VO0jRRUFnW
W+r1fafe5aEIl9Tr41VzdpX3FZXF6tEBF/QVcgBl0zT9smyMu1qCW4w8SwfV2bWCABbNwxr8dFpH
qjX1sraHijDqXcGGiU8EHEdyn7DqQNOSB5CQIOwz6k/UigsQUWLLWZ9oNsSsepDY1wo0Wm55im3o
njrWgG3YJNhTiGJWJDxi0ETF0txJ3Mh7DhrdM6qy8WhuouqxBjnGwpR1/K3ElxYi4BMtQFG7MqNk
3PVRAcCFDp1iOw0xv1jUYMVDM2el4AugGdIzXkrga6lsFNsYtrdKusRaZmH+m6PwIAIQ1vnGLOp4
IbRskqFTcKHWVMoQAwqGsbuQiTrdFgQ2ZmBLaPjBgzrcHkRONJ5st0kspwdGN+8vZDdbQ0KSJkjX
qNe3Tk1fF7tKhA/hZNig/iJKqyhnILKywJE6hcn3HO9ykKvoHtEGOIUWTLpxmwLAJ20EdzPc6XR2
BXUllJl6pKWCJlwFwYsoO3V3CwEow0ZZQBgbOwocUEfc2uMaJMrNCg9Yfk8dGWuR8y6tFxBkZAev
LAs8+AK2tfM+uFQddA1yJ4agQjhNS7PxkpdO+uXCm/Lwa+3XFykRkF+M02uFDR++1bJDBclQ/0jt
/NmRafHaG/jXon5ZPWE/kEOjLWsf+qFEQMB2oCMsxmmnIq8/1GYgjzESZH9euRztj1d29JUNUV0q
VSLOUmZQ1QY11+3KQ58+J1VuLpPCHu6muNiAxAxs3JNtbO1SGV+5xH0e9Cm7gg7EX4PiPzih5n84
II9ubblMzPsUhGZLr62rz07bv2jQNsb/BLURMp1T+tWwDPMlGrx0xfCjv4+y0Niifjs5xGnSnscO
Yr9OMJWPnghBGC1s6xuENN4+hoWPYYRR9K3nCAL+8THUFPzrY8S2X/72MRosbM4c6+RlP+L3XEvI
VyAJkT+CCrZ84B0eK7plByYOwPIVUFS+kAmrrXYVtLzfUpOGiwlYJWp2fJyHo67ba5d6KAoDUGMO
UmRvsuPVwIVzDUsrf8BWC8CEzrlCT8C5DpEOwkAE6Ui2Joo06ldzXYHk+AqEUf7ghm/DXdEinxg7
iCbYvXnqO/vt0OqzFPB31xiALtUtNx4mxFYyjsCp7gE5D1R7IHBpgqVyRYINtoXoAlIg0wlssOBQ
Mr+TuW1MSMVoL9KpIa9iUupU1eYD1i3hMq4q8GEqaTenQTOo0IF1A5TeoCS1j0H/uL91QBoB3ua7
txqbddmFu67Ezpkjfran5F2WgvsKDBM+yFCBs6ZecF4He8r05Wzql5AgWKBGPlzPwIFJCrGA6qW/
hap2w1eo8ykvljZCU8Hfmh6K4JU+0Bn1MrC4LTrdW3fAzvSyK/cFSMLuJsEfGbHU6pZyzUeisKU+
3br1aU/z3fP3ceOvWSrecBSSARYWSgda4x04lGgJOK8GyTjGFXRC9GKRUuV0mL3tjqPKFxn22yFQ
EMNUFVa/Uri7xDY4QAqxegWwa1VlQfqi4qZCqR/sxE2bxgGYLOpstvtKM4z5oXrV9pu/xewfWL5J
PMMQexk1YzsdupShWkT2McJtsN16I+2Xe90EsAPtFossF5fIwour6yQqLXSaJwjCaDXynB0ou+OV
95DQbl/+8JJeonOLhwy7/wcD/zSoWiNx4ceevfILgQRnrff4vB0faoV/KaU1BoY9G6XXIL3oPWS2
ya9g2VkbeN9AM8XpT0aG/Rop1bDMwnKOCRQRaR0byL4UgKaL9ki9HZR1FWgrPkWRsGkOMg986E8i
xxw0JUccDHikNF/kokyhYAXF7krVNeh3AFSqeSyuJYj7QdbiL6cR7LPLmg/1Cjqt3qa23bfeFNtq
Gkqmv43XHtTpocBu7UCTBpqFjddV+k+BJLf+RXilXZ/wp7QzZ7npiOZEvZPOjFMvsuNw1nnzWy+N
pabw2Mexf3Om3xqeaulJHovYG5eFGxiPRqT+daZG9maT72d/+BlJZCzGthm3bZHyoxh9kO7omxY4
iE+qGtXVGTp+rHoFEV19czag++bYvXyw080c/vKXCbhAp6GUrrmuXA8BIpCYHKdWsKNinQvlz4Qv
yHbr+FsTsQSIrtK4WzcvJnfVCWis/tFh6fkzvHFXnc8h8WVY4o4OeZk9on7VA+Lxl4nOwOsWLMEp
n63LSeY2RNTQXSUtaFNcHxRov3vHAmD3zP12M3MVxbcr5F75dgXPAXZLs8YFSwZp6DWNuDm7Rn6N
ZL43DLBsonopWdT5mGwg+oktkOezfTeZ9cXUqVpD5MHR7AEx0JlevGnbTy1UQCGzUCcgkoUHdeSt
vbdQQzYPQnlxv2ohbqasKbyUCsStRhZUX7oK6UiH5eKYh0P1Aj2y2d4oqBRBkMhe12lTf6mwVrWs
svzEixBsRbkC0ljbBz0cFVDRbXhddvhT3P4ZIhflCtp76VWaCLfQGdkgfZ5elbbR2f+Nn1EivFCY
oC4fR2EtAz6Bbl8/0ZztNKjus82EOioTmGWyplluLUeJJ0olOPQr1v0EEuwAIjwGCPI2TZtY20YL
XUwevzhWaX5K8zG9j1v2D5nJy499c1vYtiIvM/C2PAcepjTsK9aaqGZ28BBAPt65kq0UYjWiyPGB
O9AnSRxQwXpAXW/JgwbYCuHOUg8gmx4wuGBvneMAPotigPjSNVi7xQvg0s0+HBq2Fjr05cHudM5H
e4lt0av2/5tdTtmaj3W4EKPoL2kh/U3KBijTFyJ/Ao0h30GXMlgKqNc/SdGgaNmLvIURoJlMIYIS
WueInC0OPp8hlxfqTKtk+pSChCzC0klCZ2uVRyV7ZL2MH6TXyd2Qur6JMJzbHSq8LLOFtKJwb/Ot
5bTt8A91GCXoro45G7vD7A7ZPujNQIQK6KkaLCxTNV7suOxfupU72vLFNNoOglNjBjUTNKOq1wyT
hrmmJlRJK4groJSFmvkIBbPIkVdkpoMHv3fPZMa3C4aiCCD3Km0wpQ8VtBxCMDvq9Sz1ClHlbpNm
2N/dXreIjmRqESNCAi2AD69hetveXr7huNZFvR8cqE+QAgs6J8i8zO9qGsgQeI5BhnSywe6OPaQF
0V+dZcv7sfsUT+Gm60V0R6be9OujEM0/1Eem26Cb7fdB3TjVR6uX/5D//++gmBKAdJW+9REn9ca7
IIkA9ahayetvqomORoLV5rUIu/KxSMOfll511V4TL3wsJs+gE+Rz0/29Sb03Z0Ss2vOtKVNUnFlZ
VK8CYx/aurJ45P50j1ZEdcbDX1vcK4qFzNz6EyAhbOnkgj34zFIb1cfNCURww0G2EMsJPL+9Q3yZ
rwwAJp6mGkIaqqybb34t9q0FvO2iBJwbJAUQCs35NyjviM8u89gyRbptnnIwNO2jV7xNKScAlnrp
vE2JkvJThHs37lr52SjZAGpGnCnU4C2gcyA/Fy2uSWdS2/7qV/IJNLEBCEuXY5eLDWmDhQirnF0P
FBc1iJPX1GygWU6dpBRGmmFVzrzzu52kxVwEMPAyThOsBc9+AdngBU7sEO+fBaQ65pOPXf/FxwTg
5zBMMd9EPe9XYvLCfRwE6rMXg3FZltVza5XJOQND9GKErsdncouh9LgHRzB0Nm1vUbEh2CUpC7cC
xYorFCbb61hW+F9X2dSveJlB94PaqrN70IrY9nqEqBB0Qd1pzU1vCyzTP6Gjoj3x1gN01d3R2bv9
ZiL75FizP9cwETI5+myEHW/VaE92MlHn/7T/MT/u8Q+f5/f56XMGhOh4n1syZxOgqm1jGa6NG/LX
YQCRrWL9XV+k4H2vpY/URZF8a7gXpmtg2xH/aXqQjOgBsw+fEgi9JB5UYRI8pf891c3yPt08PAGl
rzvmxorUEOzSQRlr0FbLwPKzDdlIO6EH8+lFZuaCDwy82HiVcjuy9kiNmjNuTPqZvXBavz97YJl/
imv+9gJOqje3GUam3YKu7M9gDXGf0l9uUzf+a7bf3Wh4GUb4v7m4+/mEjTEUmO66yrFPGa+9h7iN
7QegPSXqh3Gjl+Yp68BsQZ6tzbud63IfXIkMmxLt30wxqA5FA65b8lGG4y6aFmg6hhzL7KOvAPZl
58MVzNXsnslwOkXtcE/eNO0Y4LnF5+SQ2Y6H0QNqxQ6NfJdBB/PZrJCSCL0wOlMTVH/bJu/iqwFF
umuu+ErpGtc04+zsV225oOY0WXwHMmZz7s1GASDMWBQ76qUpBQQ3ztTUU6oMnHw0ZQF6nayPurMT
haBFMQIEK8SSUdxEH9omB0wccnAniqX0UTVBEy+ONtS0UiGPzIRm0VCL4jFC3uhqZ3MohRyaGpTP
t+FtW5vLwOvXVsehUhglwcNYo1SNRSr/XskBtBNeB6BxP4D94d8e0u+OzYhX/R8eQE4hLK5THn+Z
w8P+fTXGPJ1ABxPkbA0kDkIqLrdxnDTt/pAYGyLSn21zP0j1QbJfN2CBdQrD2jq1jawEA6sp8mD1
yaMmUiZzkxA2hKkR0plNN0zN+yBC65DXu4la5Po+kKEc4SQilFInrLzrs/QI+UHvCmiwd/UYe0YZ
V3MGSawHyfLaXyO+Pa6ps/OM4KwQsup0J5mKIruUXsbASovRaewka5TUNxsa7puthZ1o820erQdB
SmMLeH98TybTH7CoAvHzlj7BOPj9UUAPeEG9NAdDDq4w2fBAJlkZqCCSXrqjjwB17frgMNcEAOTX
JwKzD1S/jE9k6cwcqk/TtzCJhz0F4FoQ5G6nuq/mAJ6MeXfBi/aBOukmQzYWou+JeKAbTKQdyj5+
H97mVbUSLgN9c5H6+xjvAWB3/X0X1Pmjw5LiMcc6iY/peBfVHPe4w+ylw0S7o04gpKcdB1HCkga8
D8fzKgeJq/LWvlsmF86vBJpgeAmtAOmdwL4Dvvu0RlK5kWP8DTS4X90e+j4gGgn2uYAao5dl1isG
Uj8NVJXhr5wEoJliZZgJ2zsagm8ZtdohLW5p6EX7gLywswirJtv4YC2QkEH63KcxB9tphgyGzix2
WspF24GsZR/sv/sjZ3hmQSP6PUqXR0BYUyAVdOTvjxhg5cXVksdIaNw6PgQLG4oEehKsmkWMZ/gw
lODSkOEDVLzCB9dClgXL42A7QMb2ARwBiPm7KP2SfnAiDxYm1v3Yf52U4yTLLBCupg//EXrSTZaO
Zgdu9JTkS3PQlE7dQLNPX6EeGIK3PdS7wwFFb3pnh+eSCxm/qNtTs2HmSoAV9inGzgPLln+70ati
cKCgHeTdX91qPRsBmd/d9D5mno3sdFGjt9vbRWm2fgCj8pBKACcgTLbtpjQ9QhcsO+aWYW8VUAh3
QpaAsZeWf+1DhK5r5pRfWCy+xEJWP+oEenepN4oFHwGBbkT5ow/qL8oQxZe8LhJI46TeVTH8mCtD
ZHcQqHi7Sm2NH6/i2nGyRh6sAf3xa83NN9YYKE3LIzBbxBHzwQxtyJlW5m82GqQpOPzIgsRG4K8z
xN6uEIkpDw6yMxDmcewr2aL2cyft4ZO08DoIHMgONxO4sG7+kL4CpLE1sUptrOZhPrwM3QTR0tK+
d9ToHrhWuXWB3dhYqUqQxp7aOyTbR2fxh3EWjycj157J2j6Mre//U6bmyQTLye3Ec63ZEvw6+c2n
TAL1HHf1K62RabVMC2U1QGy+Dc092WXg3wnuA/uQTV/6CLIDt/AuhYG13WYQO7fdaEOVB0o+VxGU
KiAVYa1i5BkhOZdMFx625pIcnOA57Wp7KQoUqzdtlC3byYw2U+zYFwOI2/lgBUycgtZeD3mI8BZ1
kIuE3NKywI9sQ7YB9X8r04kjCNP17d0gQRfSOem4KYsW319dGghAtuqARaP6DPZcDxKVjnHodZOx
TR2M3ksF8pqj40O9T2jtaCufvGXfgsJ/8owCTFjVj0px41Wf+Gn1dmKBHzdtIQjiWMguFlZmPdd+
161E39p30oK2QNrE+QEJAzA6hFOwrhhUERIrLJZZBfKdyJ4a3IE4632gvQHkQdu0kPRLRtNa/2cf
cqRDkoDtRGjv22R0JvKvRdEF2G7xE205h1JM98yYTiRDliZM3es+2mFSX8Nwt+jN6XvffxsHPhSw
3I/2awNZhgWIj8RV8NDfKB8YGwkawzNLgnjd1631XBr917wcwx8sBg8eVnXfQffMF6MeZLBfgwC+
Hc8o6EnArGmYz9M4zoMgqzoPakoEtAA3McIhPca1YyyzSSZLxJzSYxSOIGmnni5M1NspdU2piQCK
k08HPiKBVuiyytJAIXhsQXgdWmDxKQjBoGHkbfPJsJNqWVateFW5vPMc1HotBvl1aP3uB0qmfgrf
8Z+9jIOH2R/tu9QzU+g+teKAb7Y6p4qzdWv73pUl7UscRttJ54/oIEsVAFsjUDdO7YwjXZw648Gi
DNQHn/du4Qt1oFZnQnG+U8G0JUhQOUKnfGgQ0ZsRQho+BEqWv9taFwwUJEpNzuQ3vo8l1BHNR37/
cT5we0VnP+1O4N9AeYrpGatbhGWwzUewpANzo4M0hQ1QYOm4oCrT6Gh9oEEhtJ3WN9uUBBfLeK2x
7T7EflBhl2waI77DaDU3R5m7d0rmCSp34wDhAhAnxfpAHWCyCxfcKcT2gzdWy6tGZcP55ux4mtg7
ra4f3CDkHq9HJ2/ABf4Cgpjg3JaVwxcd4gH7gIcvFWPhRbXYt6wAv9+4HORjswtqrqZFEocGni4q
XwFPBFGD2/NpZFkFgus1PZg6stuqty9F1uUrqZ2pJ8yQgVuYLQCCSTs7//Hwo9lzxi2QLaIsXbMd
upoeMWIF6jLp1CTiw1sXGaWV2ED1AZuhh5AG3gc/MVilWJGjE1soD+KVx/fMlrNtnoGratdAps0W
i7zKITdhWfZ9nE71zom7bF9wR91NEIKERlxSfxkh9+gZkfHDl/XOLZn32nn5uKRBuZvUO5lZYB4J
enXHMeU8KDfdMz0R7KLbIUbkzoNC4Nrug0StGRT6FrmuEHB1pQIdqrFeImgVnLktLeBq9NYeXBsC
9FcoPQAh45sfdk1gLmmrGnhzhHwW74PNMpZb6KNB3hjpnDtghse7PJX1mblQqG9Z7kJ8BzwqZtyo
QxmYD9RytYnOwFuS7XpXlyfooTQJdRRGlG7MCvA7L2yKt1mCLOtWrEckNbb8MF4XNjaaY8pASHi7
FHJL+DRA0OxotlEluzBJ2ksLUoW178t4Tb+oUv+szLi4mrJiJ2o1YdCdi7oH7x/66BDUply7QFys
kzJ4s6Fy9SEsDX/+LaKqtjhXE78jf/opgjy+XUdC1uvbRDJs7zlki880D4LDoN9QXoIgEyhVKs1/
ZaXxz1Ym3r0zQLy7DcFaT/bWdbyl1Vjs2ETF+MQSse2Ub33JpAUl66JRW3JLkULPLGzsm2lgh/80
7cSMauFK0HDRtHkoiwMnWGBj9HyHqsFwnTtTtyEWMmomiK1/aArdJMoys6nD9a03lAhKmMXPCK+F
pwGaQoc2xV9JTVsgWl66PgoRdG/iaI5IUQGXqJtmAuxhq2n6qYmUQXxOqy6dm5GS5jmqjB/zTMh4
XJKo+EqtqHWcy9CZz940TU9d0XZ3BnTEqE9YXNw3WXChvhHIxftGcXAG4Ipg1KgfsMDahSBYeYqN
yQCmSG2oLx+Y9ckFYSCN652+uaouXlJfNUXxo5v/rHDnbWUCrHsfFsNV5kUKWq5sOLqa3AmwYb5L
mF1BSwd8UbMLqmlq7jgP1EqKjAEDGFsbag7WWF6KNLhQiwYVWKAvECAYjtSkKT2/f/DS5FFp2pNs
aNJPho7aFpWwt1hgDJC7EdV+RO3+hVyQlBEXaFDsbwO6vDW3KAQAgkJPQoc+j9t5kiivhz0HdHkB
hokAqezKXSR1ADRzZdvGghmOgMhWG6zsfgrvq6wM71Etme1iyBstTPKpGcrsiqq/UC8dyFkdiiBy
72entMHDpcE9MM+bBmBKMp002t0G3a5V6MtYCShsg7RwVii4AoYkiEx2dPDlvK8FchkDrU3tD2//
MVbZuvcQBK86c5v02bBzUS10jYTzj0im/HthBsgceOVTDrq0vzmkjfcUqLKaHfDiHXaVwqZLz5Bh
s/TJA4/MInahaV9YUXX2MoO/sHYzhXn8UtVjfRnjCDhtbe4LKbYpgOMbJKP4y23QWxOr9QSRrGkq
j/ObcWQBfiOxKFHeB3mkD4c+BOBNDAoqv+ho9LuVziDz7l2w4Yn5GKzIEjCGdU5altswK6CG59gB
ZF2zdu20LHlqcywF4y7q/ikRqzKYbf9skcaqPJV8cToENTLgs7HT7rE9xPL7YFUNiu308BBiN/Pw
yTebJ6Q8hnWSYbXfaCyEq/ERbWPjden1F2p5JtgUpi5tl5aygO/Qvb0v33qjCOXytVMCMaWHvo8P
/LHYmAEYTGNQWCMWgEL4QdeoZBy0KviBXJG398EVhb3A4DHztZeP1B+C223FeDAdaWCmB3ZU3DKN
j3UWq4Onyyrqzi8ujj6jZuSG+J2Gw8maoLUNFg7wM9alPJEbeUxGVG67HmSxe4CP+qXv5DUynsqY
awPCLCkXsWXKe2vwqwuwLwbQrEidurIqcX9WWpz01wgepcEDCAHBYZ7Z373Wb4/0cuqbOLhABm3b
Cbzplw2Lhg2Y9JrVbamnB7gy645kkqDp25g+B0ga4dE2ccfXMKv2IN4xfliOdYJw6fSlBbPA0kO9
/x14s4yd05vDDuWlQG3qQZ6DusXErPfTKMq7KbSLRaoKcc50VWoaAx4tIQk0t97tTusU7SqX+aHg
4FK8kcwAFgpdH6P3wK5qFgfqyHB7rcvMRo6fhVBy7U11rsGQ9tL/rKTVv0RsjMCRC1a0oA74Swv+
r01iyXFDTmBtfRvD3Np+sb7bUbaTdRE/9DUXV5ZzAOMzE/RVTRJfs7ZsTnjifKHOSYjqDIrqczG6
2YmrNFtBGRcCi7oZ9HgDLuiUDqGR4BGme9SYoseDcKcW6nHXZBycb4DEZQ+28upLBvzoohsC87No
RmNV1qzYUzNFxgLqmPIptfQWDDjbhQAzzOcwqUdgK0x/7wk/OaLq1F1iObTo07Z9nvJInE1DBSDQ
BQwAQrLdyij96FDqpnZrtZsZ1eKMeCU00aIGyTCgsFagshEHar67WXo2gMXAjUaggqn5hsoOMGxV
5dfARUxdR8wTs5FAWvX+ZQyK8oSKOHf17oGUBEoAEimXrvYIO1DKkwc0icqvUf02B3kYUJwDFxE4
kvFAMj91SKatpxo1IGNZW59QSm99ytpg0yBKeUceeZxwIA6CcYHoFHh2vcSdFnjaqD052xyF2a1q
gLnCUBrR6DkRjmzWdimnfFm5xmYcnC8Mmlr7FHRMi04zwzhTWB2pCZEa/uT07VszGlW8iVGqvBrr
1t1VBQTDaK/u4q/etaWMV7SRp15q0m795mx3MjwiqJMsKKvV2R2ogpNi2MSNbwCknPeH1ub+0QRq
a86OpSEouUZkWGkA2Sl11qgx3ipggOaZbgP+nBORIqgSrlKBZQ/LAHQT+ZDeByneaOPkPdRhARMw
BMeR+a8305C4kESwc7mMuqxPlp7I21VidOlmblfRpDnLY76f21aIl29dFheaoszd9F6NPfaHejDw
dvP8GUpsQVI3HrL4mEcyPWG183aY/ARgnz/bogR9et4cyU4jujDgoFE1iWqGXzwNNp+GEILBHmop
eWiwBdkc3YF/f7ksAIpa32hA6AxhdKRRgbQTcX6dHOU8ji1gMiq+60E590gWbkx70Ef09602Ddys
F0nVe0fyKJCRWDUtlNAao3GxokKpZFuDQ4qGCkjJHlCMFSyoiZJY6/I/ruTxur+PAXFpkIUP+sxB
pfRU58dOH+KRo90rkQMzNOVHOqPu0u5HkBPzEbyN72Micqd+8qymCnw+f55Sv9EM9RpSWvHWzqJ0
Rbrh+1xXh1W4T1asMeW5BwD/7GRZuspMxo+jW/5ow7Q/WbJ/O0SJ3Z/I5vrg13Ps7Eidk/bowdaA
ONq7C/WMqKADpTN41XLj4ZammgZPHE1Vf2nfK8ttpBnIRGkqOhgdKCq1F7XIlQZOopsHzhmtX3Pd
pv99LrK/X/E2F/t1RZqZFQU/ohYbj088jOqUiS0heP33JrY77Cnp8Fi59WI58bFJvUiIi4w1Z9sx
5HlkbbjHq+3QsQSIHbLNpz4AKvvEsg5ko0PhVqhn1geUGYCk9EV02EGAt6v11JMB+L2fGC9VV5ff
Cu6/+LgRvoEKej4BnnQ++a3LDEfvGVIZB91d6JH/Y4r/cx9IgKHKC/zda6d3nFM9uvaCiB5ykYlN
A53amR2Ce1B2qSrTuXT4k5+Z/xhPjL/8bVDos2Zmh/j3oDGp+EvE7fgkCxRf9rkx3tOhi70MWpnL
m2VCIO7ejfWCPBVa9NXUbJZFZW2tGHtUV1rqw9CsXxphXYbzlIMFrg5z1EEJfQUd07uvQ2Ft0xBE
sGSzkaFcNJ1XgBq0qNYDmEj3oddmz8qYtkXNAGrVdpOnwc0uo/LN7oGxbV8DX/fslNhDvttv/r/b
yxr1a5S9mhNfOnsFyktoMqs5WVaDtvbUB83jLX+WDazeDo4/Lm/5M4kUJqKwsb+5JcV6O/qSRfZ4
JNNsF8syREUZ5dwmI0xPglePt0v3eOBs61qo5W2aJhw+Tk0dysrmqWkiE1TO973LlpOFCsHWnRAY
zABJuWSV6y6Nps1RBzCGl7kHTyi1R13LU65t5NewEAqKQJBsaYZ5LE3wPosEuw8KmvSk7wcsT+eZ
bqbbnHWcbvG+8Y7UCRzYp8TJ+tOAMv7VmHtYceuFzLzywIuvUjZSs9rkg2d6V2YKVF26ScsVp4iQ
a5NheiSb64PgAKDwO+qc3fS8LlLhm5utYD9v0xrK/zgtDQoMBLMS2abYR2EZRNMOYLSmTjp079OG
LbYKqsKqauwMZ191WNnResaPgIOgJq1nqOn6g0QhElITtyb1opYNv5f05EfY9QyoIN6G4/Q16LAl
ijxzOIFQHGs8anvaSGd0iMMCErFps6WhIVjW8drQQ6h9myEsQfDPh+bTH/Z55g8XUVkQLzy/kBuE
OIb96EVXZg/mqwch1iB04u95nwzLZkz8CySAuxNoPFBOqMrgq1WfycGBKvGy9MApX49VdS6gI7Ki
DnfLoTH1DcrO9cqtZXwORJRfxATsAVJb8XeXPf4/yr60OW4c2favTPTnx7ncAJAvbk/ErX2XSou1
fGFIlswdXMHt17/DpOyS3Z6e+zo6GEQigaLKRRLIzHNOkxvDiwVQ+gI6tnJcNntrpIgRe6gg3Il3
bv+c6nY1C2PLv5aS2yfqwBYA2IqxQwPEburINfAveyZwFF2xE0bQg7ZoLIHqqvaGbG3NUGXXN/1N
gcjgyvK19spLAvPKKPVzNS5qI6SSqNXWWrDSwJgPRWAAWnwhzB2iKlsCtVyALtSEujPbgfx86iR/
stOhR2ppx0K++dU+Tgt2aG2XGfXmk/8P/Ew8aMEegJyp85fhQO8if6y30+Vd8DbkhpJIuR/yZH2Z
1kRN/TFy2nmhVd2RcyR0OtTkXzUeXtcAmoU3Veyi7DeDYkNXunJu2Eb+IKoSML62TJ4dB1UAbSu/
ujHIkyRX35QtF3GcCuiH3iAZFGGXklTz3LW8b0idoYw7iV+78A0YveLeVqpfBng0HgpdZnsD2dXV
4NhYVIJ8YOanTv3VMv25NiTpN3Bwf1Gstx9crUNwH5H3E9d0fQtVVG0tsCc7R9Jp5m2tG8+93Wxb
biTfdDHsVO8WzyjahEAX2A+FqmZB2wy3uimjtWcX8a4QVXxlO4G/MNymfUYl/brP4+Rd74NHlUT9
l6bteuw+DXlwDWUfcGdnS9GI7EEohANHV6setqFwgn1Rhmye+5ECBTar9qFjDLd1ZdyCp4M9Q6MZ
ak6eXR+gH5bfgKbtlez4YxCVaYr2KEFbdy6rAIXUobPQXIDrQIDpn7RUhsfCCLDZt6zmtWRLHoXy
K4prIJM1OpgV79fAUAbLyIzlNcAv8jrzAPBCwCFHvJ6l1wa015xZnuKKh+SKTMBwachMt64VzDot
2/haHa3asegD/9Ta2XSScIawcbuzxvfe1OEBLTB42TW1Au5lx9QMjpdBSYa3fh+EIPH8MZFEwniB
mylaaVQiggX1x8TkIwKjmqVO+ZXI3oaRjzOPVb+v05lkI+XbRPw2HcmHDp/aeecP+wq1rspwdpCw
mTEOFo8ssU5TzcIAaQwEB6IV1Tj40qyOAGh8oU4y8cA4mlbz4V+hwh1pMp/ttdJhc99GTb6dlY9Z
aBs3JoJmh9/Ym0J+tkdm/ciS6sO/QAHQnNgr8Lt5dL3IvOl8oKmmSJb0mmo28bsiCXIQHNygVJNA
ULUU/At1WYN7wrOv8cVk9w0kmTY1INyrureMxwEPXl+J4BWvMNCnVLF26BUbrqBS7YAoA4DkcSRy
utl9N46sMgSGfJ5PI8mBeQCB0UgLFRVXKoLouPg+kj5TFyhRpJEscPTHCsVH5ICVHrAX/jL1S/sG
FeLRCv8Y7qGNQ/ANQ7x6Y1VWjrxAYEEtXOnQo7ZAr2qZ8VdIF636XAw+MInBEhxdxtfIBrIQFbPR
Fzbo7cI1W/Mqa31t3QxNveNF3R+QZ4f4uMiKmwKPecDzGvmEZcSdF6O4dxbcDKoEY1gu8lFVxH6q
NF3Of3dtg7L+cm1+rn+6tlDTILI7Yr8IuhV0VTqvrKDeTeCssYmC/npHsK/K1G6AI6m2eRvH7QyR
VVDIUbjOKUWxtEIwBkxGjrTt0ukCbYY0tsSutRarDmJm86Dz8K2TscpCvKN9dhhGFa9uPEili1Xl
Q+xc5N3a6oTcaSgJObZcdUc6o4OKMjCUeZwvLh1F4b2Gle7N0lJ0Kyvyra0j8uDG6UdIWw+qX1Se
HADxzB/Io7ctE/lN6x7on3YOPXZ/1+FRYl3S+p9i/NMpOQ1wohSAiEK2arsA236w0fUI7jLhAIPi
JctiLCuurKqeGTUqAxuUBd1xhhJpOx4eyc3TQXPK8hwRuAZ7jTCs61M9ujU+sHzj8N+5dbjz1xKl
iJCxEuq+TNM1oNzI6+HOW5ksGNbp2GyTfB5BN+QhloW+i00O2XFt0J901r33ketcI9HcXYFNG4j1
0d8yXD6vlEDmapw2VXJN/n0kPqbNEDfeDCmQ7aDWBsPuykHN2BzZxXBLW1tq5noUbaeN79gLxEb4
qYlYZriNCh2Z6ALoUocKV/2QNTPDaNjSla5+YFTtipdEw1eAZ1x/fCLUafZ+jThNMpj1ASAT0Euk
IKo+QKDTM1d+DlB5Jrp2Rf100ET4EvHcXHfSVMCw4BBKvzlmVZEByp8wMMg4vJuRMcyqDx+LKzXP
qwrZ39GbOpTwO/BfQmkhzpG8hda6OqrWQzEh9KVAKgeJxjZGNT9S9zjFyqtegfGtnjkITXYzMpZj
D505qJTZZoW4uthzwwT1x9SrrIWRo9Cww8qA4TW+r+hGwy0UHOvYxj1Hp4Fzm1tJBIUzxM3pgBxV
0iKk+71dg19IgtefLJ9GUnuIQwOa5XOa6zIGQkIIxY8HMxXW0u4SnpxAD1avdHCBn3LDs466ujfG
ci86kJnOhqC15jzq5TLESkVgD+I5h8FP5+QSk613ZQn9nsBeXmYoQ/0eu5MANH2OkjMNqmQ7dzzQ
mR+zWoJJgcOI/Zy7JGs9lDbKd0cvJmwonVf9hnzIZLPs+2ia8tImH2pmWcrs+aWHGyJbGByCkmWL
hFErw49DhGhkCbw82knnFCAc8t8nW0I95M5Kka2aVPtGEchPQco4DKHyE4A8vUY1+wF7x8/RzF+C
mzTYYf69FmpfUAVtHU0N/ICtFfRQiu+jY9EnEtxLSjsDhGbOizowEeNJ/BkYI+Vb58dLFClK1H6E
EK5hXvCuouI183n9WPbI22s80G+w4HHAPVnp+HfM4i1eWg1YcEqg+UW85Hi54n5gEt9F1PaH6VSz
lLYzSqypZFwASTT20IG3qMzqQYvXYTdYhyZAe6DDeELh5RlineWtM+TuAWDBck52TYF8MSuD4ir2
rOHaZR3WL+OAAFwByBhlbG8DX3znZJDTbXV572dDOevAyHegQ99q6UEfDxcbNVWrqjlLzFU2oCC8
ldWx4n5276IK9qZyvLlulgHqWhYll8k96+rsHpFXlDfm6oYc/Sw5oUrKuaJWGZVvnSz6aRLo1YFW
NQlwH45zZuOGFg+idkvNZGDDArVA9pqatZMjPYgA94qafehV2I2VzsIaPxRcoeEW2Q1rTr3IxGu7
IgO9BfU6vAmPdY0VKvXqnVleIWRwpk4sXcNZznp9k2qaNYBtOS4ByCh3NRYHCCWlsXfEb8s70pnW
5o/gy243ppGxYWYWXoMAfA8meCPFxjCFMvN4RgcfqgA7L8Th0vyd32UYjSAXGnZp/v9PdfnIX6b6
5Qoun/GLH3WIqlXbxrj1Aogsa1AJyWZ0ejmA+IMtMivvZhBKSPaXDhGCkr7I0u9DqH3pdsYZL006
+/UDkhoZSUOA5fDvpwmKHxdGn0JXMhkvn0pGXhZ2NuO2cR5UiL3beBGXIdScXOiUhuR59ADlzWKr
WWF2XUMakiEVdJAjYycd8p6hCkTz8nlvWh+2ls6ieKVB1OjYj3cAaqNVtSpVDKzEj7E0IotQLdcJ
83ixDzqw20OCJxF96qWjB71Oy9v4JJ0AK3MVNHwZ56E7nz7xx8SIUgG4DQ7vlj47URK75MKIFtNU
NDhQT4log6tpqkQZ+TIItWJycTX3ZIGEaA2GCbXjSle76UwkzcfZb2zk0jm2SHBjYxwd5I+zi42P
01xmpY6LrQBL6DyycceD3s29yRsBbqoATOrU9Fjs3igTEtptbF4Fo0cBebVNULNmTp2F7bg3GeIt
adHqx2lQq6AUCBAPIl8oEZWqkleOZZ1Ak1K85QM7aVzP32wlToHAiYTF8aLqIMIE3Eyu7m1F2d1T
QTqVoftjLToiAZP9YiIPsqfFcAWU+UzvsSFIWHQNAj37HIWROOGBtKQWHbQBbM6JVb81vR8j01ej
Ii93i2rucA8sBiL192Vij/v5gj/VP87iyPiw0VmT2PwpCPpkpmepeJp6/bVuuLexUvGZMRafwXvN
D1U97MkEcYj4XKMQ/8rDswyqeZ0/J7emOQcgY7omLzrUZbWJraw9UqsLo/hcyuwhExJMGuPMZOoq
cFZwzfS3F1uTWeXcifR4TS7UkagUoIsMIB6y0ZxBATlRv7bjxeVTfaGsddyBgfoyn28l5lYYHeq1
DAcXHGWDs7d5faZh9CehLqKAzGn+aXajAA1vNF3C5U+IsaNswf51upikV153rggOlytTwgtnBmgS
gUnFF0a+FS+9maZx8emvKkwPZaQm6KrIhQ7uAA6QyqiM6a+iSUXjQnQvTdX88rF6LZ2NVqBu/fKX
NmWj7XSnfbx8cQiQgvdfJdvL1XWSuVeZ/0RzTf+GbpePUdf+amoOub0Dw0Y7gmnarTAhkqBlafcS
VfWdmaTxXQTJxp3QdVTojnbo2VlaVp8GrMNR/OlUqxpURlsnze17BaI7ctK5acxrrpfH0GLaQmNZ
OlMQ4LttOuNLW/fy2I4tnrvDCrUiYE4uXOO25F157YD0qnZi45ZMjQFqLz/1wz3ZusbPN2mY6fNp
ADP9285YeUoZYOJEiR7W1U20pcnBiRvvEBUxZtSkAS5+LBo3ujOZmgGhxKRryjVNDrRJeogs+U6d
dLlaaOyRwvWvpk+vrRbVZiFf0mSOiNuTbucn8qeDG0UvWSyMA7U6LA/XnjAb0IngDxq0zj+jUmVB
nWTKIJE5s0uv21EzHnJrI0IE68iFLqEFMk4fbsmgCWi8uMWgb+gCQOuh73zVYSuJPVUbPuih1ZwH
W6jrfGjfvNZ1HyHt3i+hCNhv/A7NQGkLkG6hRjNy3UNeplDgA4L6ETyFNihx03qfNyFK18zzZG6g
wKeKAnwhiNHMP3bcoFDbTHV6l9r8GKmPfSPz2adCPSuqICZuWDcaLjv3vQfKX/u6fFWVyu5yJNk2
qoLED6K07t3oQKltrAFf7epZQ5DzNWIogIxb+1tsJVd10ptPKqp76IGa8sytsFk7hdntvILHiFPE
OlgD7e4u7qGMKyHQ+XUcDo1S+1uI4SJFMBg/UW/lWQl+GokOSMKIIw8dDcwWRgzwWRJ0X6BRAS5n
2C9u7Yg+T1yBNCICapMbB/ae3ICO+JitH90us4XRV4+IDiB53IPmG/AObZb2b6kIUF3qmg+QHS5Q
lGikm6qr4y9FYx9EbgSvwPMk8xzl0SclTP2YGT1Sa1Yfvv4Y2SYQo6CRGfdRtm1Z+kKLIiSIfJl8
oTPp83g6a39j+52frxs6npt58inPpnGr34MZbPMpqzfl2Fh/q7GBbym9NvUKZMmWTCsAM/mRoyNn
miUpqg3ZuyiZyQGJ3VPe5Pmag37gwUzzic+KJ46xjC2n3KIKCeK8STbxWWEtDXtUg0DbdLUvo7+D
OBlQaihTYCQgbuatuRxr5+cBd8GDXQTxv2m380jNvFB5ezeG7AhKZeLslA4MCRejXVAH8oTZKYSG
oLWIhm6BGipvf3Hzehasej8R884GmrNFocZepU1zF7SmXIKlrFtNzQFEbDYvcUmmaO5UawwgcE0O
1EmHVoAwDKCuM7Voti42PmazjfZjNt/S/FWjZI2Il2PGM+LMgvzQoXWM8kStSk+qTeSm5ZyadECQ
F8ScfnWyCxcFm6NHBQKxuT1KiZDtN3NMHuOAn+f43adYBbRf8wbck0Fv57dabOyJm8GDOukmBtZq
2Y03BTT6wjEW3V4VEO2+tdthr0P8dYmHo9gHlR/Ma2ewD1WcWV900KVPtHVKZjuwUOYLH1Vzj+Tm
JYV9MHR/7ZhZA1A9f6U7pqogXFEgZnGudb3e137jLHQ/Dl9VeswKy31uYtCuDvUQ7vQ0kbfjQOov
4wwaOibKhaww5ts4wTy8Mvmbj4BPENTtK7Kl7byx3eA6dgwDYq4DWEatbICIcvzhy6DIoiDHKBcG
kqcNGHrB/WHri47OLGxVW6kchAtwNvWOZ1bwwuoOKu4OYELjAaSYyl9XKOhds9pGUlbhSVRjGQF+
fzGsXTxnzoVAan3kS5v+MYK6X1QcQVf6t0yCJjpDWW7U4Lpmrs6eE3DtQkyxfTaHTp+rOGqhpee3
m5o32kZHpvOqBSR8jrzc8FR03YE4tF0J9s4wa5/1IoEcJPAXWhuldxLQe0C3ceaXOWRD8Ui+0yL1
Ybv00pnU9WrZyhLMQDYelIBopDu6ZI8nyYEX5ct0xeOfwnOQfZFHGqgNFAuiezfND1mmuXcRCJ92
eKKMd2HbP4/2RMfbwgwCe8cFqFJ+tg9IZMwyoyo2ePx1Ryz4u+PAeAt9aDtbx2Yezgq9i/oZ9Ygg
HGZ1wYJ11vbQNdOgg+C4Y1BrbF5sIk76DWrbynMzHioQ6yN7ARs1qeNiyypRrQrPbOZU5Ub1btgD
n4XNvS3Vt13smoiGtY7a4VlCNK0XZSvXKs/IrVVLqfD08DXDvJIx05bheObz/uOMbL/rRWEp6HNQ
K7mO8OvZOUgdrKpB5PdlKd8sRBnfwqJaIRDXPhupFy9QP9WflOMgsmdk1Uomgs9NOWgzz0mNg0OM
CBQopjZDRA7rHH9HJjqIMYpMZ0hTQMs1HyBEi+LVVSQU0Moj4I6KuMgGAgDo31j8iEBOdnLHx69U
5pMJZblNZDM8knOti7e2ruEtUcTQQG8q34aYjhG9ebgrHJOzl9wNooXBWHpyY93ZB0NWLTslFbDe
wItDzfPNrtJvfdbUd04Q1mvPy9KtnzIopY2TkcdgQXE9rNgLQvvRwhODXAjd6TegEKQadTq4UhZL
TzBzSc0W4L0b/uFgW2zN0xTl4n19O0gP0P44TLfIaQBgCIWHM5RBPmyFOGpetJUBX/5Os8Kz8Kod
O4cxFS9koC9Qsthqt4iu4VtoQz9fEPY/Rupqg1yviVeYKM8gUizPAYIxk42a1IHq9npjzTUBAoTG
bsx7wMCbnW3mIze1g/BhCWmIS5ODQBHfq3WMLB8V0g535/HIMA6p1i+8Kv1bwerk0PSxNydGb/7d
rjIrOWTWKM+ECPwSXL4JRAnzGW5b4xV8Gwo1/2ZyLRTvwfWCf4iEhc2t7pQgHBoftX3w4dsEYDS2
TBXcBAbIq5WHRBb2hsOzrUOZp1P9A+RiPuxUiAGOzMlO/oOMvKWvDcAY1HW8sdswWCHJgbyeM+C5
iFw52G0AComTZGPEaf1IHkEd2usI4nwzLLbS+UQ9X2t6t/5tm4jnkS8DSoY57sbkoIYLeAX1M/pK
Vfm5Sb2I+Ldb+v6LsP1L7y9jL87NOFXhaGo9+MOu7ZF0hRR6se8QAVjJ0rBuJUrCIHMsh7fMu8q7
1nu3huKbxRznXiUGdpZ+5x1QBV5OY1Saa0vZA6lE95ve2+U60oIMsadxDaTGBU87HhJ3sOa6/nLB
TF9w1TnIJLZpAXEfG8jrlqcVBIp79YHEvvhBkwFr8ya9t/VKx++0LcFNk1qrhKG4OIyL/AgQvFyi
7Kn4UgrjK0EbNf4Vj6347TJGD4dgoXnsSXH8YxJqDRXGxerSdKuuWEEeOVglwvcPrAf0inUPVP2e
ZQ2k6QKvPzm20x5MhY1MWHjGSxVPDlZ3q3fGDNmCAhUiuCUyrDARFrbzA8nQpGOTjU3qtRpgO6kX
e0Xznnp/NzbmATIXqQSBqiZPWCZgXQkBWrPonH2hdCw1R3tbchAG9PVToZzM+qZi4dxAj3YBhls/
PQf+CGBQ4QFM3cz+KoEhXoBWw77Scqj+9ZqI7/0kK5dQkhqOgHwlO57HfD3kmXVtRTmbN4wHT40p
b9Iks78B2I/6Rle9BcX34SJQKN9oYhNE/nhXgB/BRSjGTQ+sbjxUD3Rf6PYnu2lLvhZ5OakPub2Z
XgPbvZcSwkgXQaI0D+o1UwHIcAcIEl06jNyG4Id2DQYbMFHlqNpHcGVWsLDdU7Pus48mQQ/xdvjc
2//cpN5IBzzs347NBtToFDJdgNr2wCoht+64wEI1IhTZnCINjtSmw+jiZYPcRrEIDwYWn8RnEKn2
3WNZcM3bzr7Rh/hEZAiWbK01ykajFXn16fAOlJ5/jbXt5EVms7fg1SXwGleuP+YCf8XkJaucr5RT
WUtEKFEg3JX6Q2iBGw73tXeWQQU+bjz8j8DIIAflNQGCLq11HFAqDnHEyrqps6qeZ4bsHiPXemlc
Eb+bRY3hYx6KJQW2Snr8xl0IrXY+0yHI5uOe9itwo7Q90iSNER49Q3tJNM+eFpRNbKSHLApeaJlG
GwQHKNeZYzXxjhZrro3fIMDw+ZLYvIjXS3VectRKvCo4JOjJXncK0I7RbrfO/OJKdsh0JngxuMUM
hL3DGqCZ9EFAXlwaTvCaeoBBC3CxnaIkaE8OANQoNaiD1wjSAEwH94YpQm/988jYCIdrmVoPEiub
IyiY5BGrXnnEDiTasE774lhhuLeicOWbaXGbJFFzzWOBgpYWyqAdYi7z0tP1DfVqDasPvu88T716
z98qgD/2WBxh18JtDZKXiJCRLx1AXLdirdSuqBUWLl/88Y//+td/f+3+r/+eXaOM1M/kP6RKr7NQ
1tWff3D9j3/kk3n79ucftutYDmM2OCyYC/YRzh30f325QRIc3sb/CWrwjUGNyLy1q6y6rc0FBAjS
t0h6PrBpfoHQrWtvLHdkVQCS/qaOe8BwlRJvSJ0jfS6/Ntpi2sf6bRDvgVhZx7TCahlrNig1Y8mJ
D0G6dohXDnKp9izoi3A9qQzGYf1TGzjiU4BCmMsyI4pZtEA2JoVACJiJ6ODH3mcbORdpstDxG99B
nhjVs+OBybQ7WuOhi+pyleGhB0am771JqR5Bpp9uWKNjxc5SXqIeyWkmFxpLzjQB1BT02d9/9bb5
16+ec5vjl8UYctDc/vmrBz1eprWV4Ld1G/YbJIF9VE0ZwzK1teKpjJE0GZcT7QAcdOHY5TV5cGCe
ANXWUSb2e69SetouDZxP87T6SLNhdQpixdqOsSp4SsLSXERW3B4FJDH3RQ6ejB65qS8DSJ/x9fK3
0RX806jxHl11D0ojftIf6DYzyv5KBZG1s20Tz1xAGsR/+F261q9fjq0j6otvx0ZpCGec/fzltE5c
OCidl7fTIp3nDLj8zP6CDEV2hqJscwZU/54eh2EltRU98qg5eqFcS577HFrFZuC+IAaslpylEqxp
eDAFsoJYA2P1o6nKoxjXiHgp3shIzx6YlkMyKG/h2mf2vhLXgZaV1yi0XyFhz26zkU2/ALct6A5i
b082UIbF6zoH/yP10oAy7FZs5OVH1AyqtWVoA7dnpXMEp6LtICRY+z0JyGPngTPDauNyXnlAEQb1
LbTr2e0vvrZxXXFz60C545elPSnMmYq5u7GT5OeGxgc6qUXQA8tf/WDY4XvZuuldPR4QKcxLFoEA
DI005M2sAfRwl7q5vDOVUa40Y8iW1Euj2zaZRmcg772a4o12bupL067jT+TyTS3Gp7JRr6ijMPXg
P/wibPenXwTTdcfA/wyK2QIwZGGNt9OnJxWeLGYPKhn/luEVBfk4vTu1BuiVCWcYFl8MtzJfaBFm
a0138JnXnbTAxRJNKyEFGcVHkoCdVGJJPHaSh6XT0h0VZOtR7S1EESC0d4oI4jJxsadB1EHNf2ub
JvP12FtXlYMqm95yko1oB2Ov246xpzO7i61iJsMe1VZIFOkb24m2l+6/+EwGu1Tr//Ds+fmxP36Z
IIDits4d1wQRnct//jLjoNSNJNW9G9FVPVKxqTszgF+4NkPNRdF3aiybxJVPmc6WtNYlj7IMgNJr
7RYMtyCeRRoxd4A9bvJNhTzD+Jwtx6frpwNARsdGQbwNDmSGxgeCTkaAcJo/yHkZG6B3NfX0bLhx
OKNgC3XoqfbRgexMiCgBaN01W8l5lOfgsvHc5MxR5/L334or/vITs2yhM2GYoNzVbeuXbwUrKtuX
dcJvdMjlHq1RMAPUJjFK2AR4q4gT1edRtOjyc8iHZPGJejmDoAHRJZMN/HkAxjqgkidqZU/0qIPr
eL2oykgDF3dazakUMGOg54AUsr9nY8Vg5K+FysXDxaviqE4TOqQb2zE0lHsRSDFCzd9QU4221gFC
Keitv9jILx9DTZPz6Ee2vnKw1La1p3Kk954Jf7Bv8RiGrojpR2Dq4sWWesICGlteCRku6v3k7dpV
BYFc2z0Eyhx/Av0zfk75KjKrYSMZClVGu551HM8IBBXBmoIdPwj7HRTjM2fWVG53a44AkhxAZKRu
sVMaW2Nf20NBKakRloNEWOBLkM63hreFuHd+UnUImvmh9vZOKh4TqeobMmV4dS0S5DBW1KQOIwGE
Sjde/v43YrK/3Dou9DZcA+ICLrOxCx/7Pz2HelfH6663ipsgMMaos3yIqjJ8lS2KDr2O69fI/IQo
z0MBMPj1gtccjBjI73tPOdJKK+imgiVD8PDu55Fu2ejYwPQHN9VCYFzBxcLbqERMCnS11HTCYRnk
arhtAgFWEV+uwlERL8+07AiaWJSajk3sMOqNI0aWm7GZliAfLRzWbagJoNHHlNSEFPIyRKnZ0rHw
KydEUOiZ1TIceP0Jeg20OFZGZTkBhxCoGraJDajbBL1mKYgkoARmTNBrqM1lV57FPkGvc7+rlqpN
1fQR9Dk9gDmo+zZj8WSaQp256fpXcQP8awcQz5OlTCiF63p6QIWCuDP8YusFufEEVpF6hWeqtya3
KAL/eY5cV1s7qHdqsIMgO7frl8u0lj8gAjwOp2lzlfkIxeeHStkD6kYh3dgXTXAHznUb9TmI1pWi
2vYVMgKAFYg52C/CNyyf5CwdCu8+bgZz4WldciVRG7pRWWNuaSZWIwN4manVU//GzTuAk6GT1Xjd
3IRoHILTwCY744HsrKz7ZcUsNTf48GGjDvLrMMrSdWuawwnXELGqrhwfERRpq/QZBPA7Uoaso3rP
usF9QhEjn0eiD4CfgHyqqEtj04UI2BumZeEKnPTZCatd5cl7gBniKx2Pw3OPjRE0LyBwzbLmDnku
H3J2fnaXpUMFmYC8WVOTF4naVg0Kx6kJEWbruqr0VaSs7IwIu7HI9ETcmEWWXOmFWBt9J27I1IVe
vfBMb1hZo820iwrKHZO71ybyZOZyS8FaiAaB3TDhWwoYBZQhG211J1Ab3egAhGOx5IC67UmTxjks
GYJ6WbW1vLL41pjxixUNDjCvlTfHNt2+LgyrWttJpaEeaABdA1CcqzxU2c3v5knibZfmxRoBi2ZZ
NJDEk2F+k49oFJRBQiV5BKJILYNoY5VI3FKw0YFBOIB8+YCnlBMWyMl3/aOTZYuhz/r7KAZAwym4
gVwLduxY3doAaGR4kY7khizJFwAWdbu2rEtk4NqmjY9VlBXzytDdM/hJg7Xl5CEUZ7L+EJuIzqMk
UdxyE4kCngXOKzBVyyT17W++cvdNjYwMDUc5gHu2/SBco6BpWP39k9D69W2JVYOtWzpeDNwwDDxT
fn4QIgxV1GanNRCMNxBibT2klwgyALqpazdQxgZUYYiIkK2BdlRQN3dDzQsI3oAln4vcOEeNxHqg
LdKvGX6VKC6zHy4eqOH3kaj2wo0YKVaIZ0WBZBX7n8ZdEqmK8kF+RGeQcIQw7tyvqnRaR1ioPp4r
u49PKqjNa+rQkQG5/vuvwfh1XTp+DUzHumH8j3PaYX96H4iuQ523o6vTR027cEckKW55HcrHIPFC
GMAyB/BlXm76xLcWdmcVvz4MaESeoMif7v4gB58dMmXR/O8v2TZ+WecIwzEcB/9yDh4e9l92nkCa
GhAaDKPTtKAfPFGCCd0PnxETTsagPNh24nXhevr6u5ne8aWBUqq/mn3wNk5m3VLhM6Q2Lt5VVIsF
CwsJjqYlhTlT4Yb3JgOXS5Ys+6ACcTBSHgsZG8GN5hcfZxBCsBetAsxD+oa96Mezi5+ERN60Hf+v
n0IhFYVGvmZ5X4Z+UP/S/NfxdnX33+OIHx4/+//r9NLU78Xfuqzfs9NL+l796vTTtPjgjwtbvNQv
PzWWEmuY/qzey/7mvVJJ/T2aM3r+bzv/8U6zAAv3/ucfL29pKFH3jF3m1/qPj64x+oMlLhYvP8JF
4wd89I5/wZ9//E+CUDXWR9NklxHvL1X95x/IBLr/dIWJTA22M9iqO4gdte9jlyHMf9oIKumuyUzX
dDnuGbAg1sGffwjjn1g+wV3YDp4cBsNTA7CrsYuhC8EQ9GJ/Z4NNwv7j+9/+Ecma/r1+H9myxM8L
tfF6DNNg+HljU2GDvuiX55MjGqjFKt1+H6r6W9n1/iEYWHjCfiRZuCXwuWHEZ2DYid4AfTNnwNBZ
5zKqIpT9imadjTLdQdud/aAZlkql3RIxg+y2LBtk3UJkx5wkv6WDr2o2V0nKEHDs81sfL/ejYs61
EAbIS+vGrUG9A23DyVlz+p2yu2o2DODZdXLox6HUyD8ipUVK1peDQLoE6ow11IN77MuIqndx6aYz
8qGzphHaAQnCi1maHrIfkFO2AQleVKjBfUyEcQKRtXo34m7fG0o99SUobZqO8RM4QJJdrFvp2mdg
/Lf1ZpgBTNsskbbkM6lnJbCSXnG0ay/feJl3fzGRnQ4XW+FAWapAZILsWsirQ6vOmpWB3DEp8m4v
x0MV+92emvilJRsXurO/2lGQAjEFKCEX+BrhTYepnf0/ys6rx22kC9O/iABzuFXO6lZn3xC22x9z
zvz1+7DktWzN7BgLDAqVWPS0JLLqnDf0EWPigsDutjBlmg0OVfQZ16vStN/ClmlmFkrOszKrqkev
87y5jpg1tr8QFaW2QV7Fj9pkj9IpUin3VXcCk+u5FG+duQabQpxjzV+n3bHLInxPqyrcT6NiAEkN
b50atb2SQ9Qt2bEUH5jesG1sW28Hlcd+zyNcgDC9ctzcW/dYqlpO05/8Phk4AFn5h6IArE5Lvdrb
YaO/KmpG8C5H3VM10w3ubt5KTOsC+RF3bO2CAFL32+WFh4GwpHn+OrcaHJUBHwc72y4erk0XDNgJ
9mwB8tZs10gYIZ2j22fTRAquZevFN6KQFgXx47M1CX6StXfOqFbvea3r+1s/8XB3Z6neo+gSRTMJ
f+K53C6CpPu5hu94I/o+PWrxadgdsLREHoAcy2FMWvwtMGid3Q2IKbc+KOXQI/wqW+ZWaO0rDWYR
MIw30WpGvS7hTDJw3/almCGesgg1xIk1SxtdW9xmpiXs34XRouNw6+TxPHnWRLN2Om2KAuW+dWlJ
1ikRR85cwQcC7bAiccLPVqlOAzaXX7U8QC8/d7yXoUqgi2YQ0dWcNITZK8keXEEO3t/rMWp3GjJd
udS9+HXjlojhJdIJ1hw0KaAfm74dAmzepyJOUUSPld1vXVO/ZBfGHMlDZ3kbQNErePhU+97/ee00
MQkrVDbTWJ9j5ZDMihq/hlBxnm9KcLrK59yYcLdufQGmIU4oaUchJ1fq6FrItnS9yA1CbwttIcWN
SNXJGY8p7oFr0UAjLZhciui/Vv2h0g+Dk9tLgG4/R7ppOFQlQJS6j9sUDGBrVlayf7IHL5FnhX4M
8aY9NnHhn+qp3/DwQuBxq3szwD/6+joPEcmf46hSfmqJshta8oNSDXqiKuPhYi1E/Vp0ar72qgF3
xCJSLqIPP6DXMnLLA7EehYQk4eHait5vF9V+aczvFnWvC2Reey48BVqlTCbSjuslcfMGiNX/zUsK
wkXYWe1czIgncoTIa/6ae+s3hrRaQQBq5xq/6V0ypgFGua0LilkF+IYs8nc7W0hSPH6T2T0vpCaJ
jvYQM8H4+Vb4+wSSKCgqe3/JYSjy/UvWYROuKrDoFUL1mnr/ks0q1HzrajR+mI7VQOrWZRTLSuVA
zBGqpxUb5rrA4EAi3tbAYsyjZR2M2RpjZeXS2NIC/0fj7DV8aHBFs6084ExYToOiz2drObMIqe3G
LjCOShJuE73EUyMNw2+cF/25JJdrhFW/Rirf0Lgt+secBKRoiaKDB2c2yfO1kQcH2R+Dh9rvpGej
NiAsOE7DkYqLicJBjyHNtxVNmS1rZWbOzArt9BzHCNRrIyevPJZDcKPFg+cDAVLk4D2KGuUlMzGa
SoPIWqHveUjgxszzycU4CHVrXcZasHPJih5RjM2XpgsLTkkJOPtVP5nhBLBLIJVAj0vrmd+2+kVq
KCxbaWc8tdzt0IdTs42BkXooC9IS0+wqLhZxzq2HytIv12nbRgmima9qZAXtSl/3ZiitHaSOXgxL
Ppul135zvUiZ8e0aH8YC45DG8dyFnfTZN/fUWQr2OAlE2THO2f7UkXn6bRP5LzlHVf3zyKTzVbAc
BQqnASlWI5Z2tzOzQrVPMjA/n50lE7cDKXRBxHh81DwSy5MUbTEp+411AZ95SFaDW9VLLeyTZxn5
64OVNt6s88J+rxUx34BRRwtW8qU9e1Fn5hI5XsC/c/e3AVETfWKeaN713a69G/i3ybc+dpjqDALV
Ng5A5uaBbhxzPZK2imG76whYzkMiFSjN6ZL+PljNk6MBFyc5M8srzfve+AkZ9RkKOweSpxqs10oj
CABTYCbayMo4ycyaeq9V0WvWRrVW/eBwnT5dKPqRG+gBmzQx/AAz3JCDgc7vJjl+eFqMnKvmEJCo
zyJeFEjpGjZ2vk0cM5krTiefYrUZl13Y4kzaJjTrZCS0O1X7uDiHuRntxDzRNbgmLgtJyGsOxB2v
BuNbXwBxrzV+a2OW+Msqa/EKBibwSEYrepSR0KWPXUGpZ9Gj1krRo62TF44Cq5iLPjGPrKa0SfD9
mYmmKDq7wB0ixKFtWuk6rW+TozVqW40/OUp1nbphDOheHmkvUZnPk94096LQtaJburFSztJph3Ab
EDXRVwUNaLF/G27KSJ31qo+4/q8FRa1WvQpprUr7OsZdeQCk8UOPe+XU242BHwFgNc0LnpURRWd/
yJZJaEiXXJYQyZyCGkrtK99MS9+4nq2+YeRurAh1xVuydvITL5fvYoKKNEtOuhYPk6DY6oMur3JJ
k97Kxl7read8wyA5JLgA7tmM7PzA22dciIF47aXR2htBnIFwNVHlGpFhnQjgg6lm1QL/uG1H3vLE
1th/Ktz6Ich8+SisgxWAsZvQwuNODIqCFNrDwOn/KFq3GcK5WFz1aw0xA90897pGHYKF7FRsrwq3
GFPQYAgHXash4fGdhEtiOvut2j+AxEUSp9H8ZWE00ivwlHHBMc7YaL4tvcqalrJV5W0gRs2yX0iW
LT35USpdiDGvjWkWsLXiLzkz9S5fb6HqwXHScQicIJvAufbPeJfrR30gRXH6I1Kd9iFT8d7sQrf6
lkdwU6ISOZQI9nxCsrH12gNxD/XFbjK8AkLp4Mc2mqPoKssLF53qlXi7gYzTdtXgx7ugTTNnFdbd
sBpB/s5MTFCX//3UnU7jvyM9+OdrGgkLxzTIXdj8X/z5zx/ipHBGs3c/AVkfC/RaX/sh5dhqawha
5M027TwbYSJNfw9RTJ61CPqgaWUEzzBgtyB99XfCScEmyDR7KZpuk33GWlU+aLYkPVqG93S9OkfY
Ra99fy3WLpzsEVq6HjRQkb8E/VjtvCSv9nKpYtsmqtc2GeS9qEUAmEF75ANyS1kjLbMhbUmtZ2F7
9p1mXhk+wuINeHtXb7aRbbSwydvI3gexZV2LEG0soOVTuwvtYjHmqjKDyD/MxdtPd70lshz2u44k
0apXsx6t47x84jf0KSaU/LpnlizZl3GMra2bldGqwhP7IzbsuR440deq8qHa9TzijEkAcnRkeYIg
aEth6X5r6oPpzcCmPQkN41AJfFB7OtIOU+FPypw2GlQIFf8xECCwsPvvj1+gSX4D+kwfP2deTebN
Q3qJmOWfH79CGld2+tD8xDqlNE9GgEBra5bHPpHPVRAMF82pKSxHX/iB6q+MqSkGYqlGlskcrtO8
qnO3vhfjYNfFMwcCCoirWrUfhVZfhCoChtDJq9AO/Cnml0drw3OUeRtnmBbIYNwmPBdBaQlrLjFx
9Lw3nq8oBUxKTaLfhCzLqqIj9XRbrCpa4gpCztE6UXx1flvFH0ptHhqAi8S8IMp2hVetNK0wdkpU
R/r8Wp3aoiaKzvaNXWey/5+JahOOC7nUjE0TRenqvz8FBD7+8Ssk8KUr5BCJZ2iEz/78GNQgjeFM
G+on9lLlPHCL6JyU8cWxg3hn5V50FkU7KNE5DDTMdHI7X4k+MVfUypqMaofa1/xuoC+6etv6SMxM
K90uGPoyOuXd0113NN2dlO+hzgZ/f5suplUSHuhqrEnXu4u+awFib1k1tXS9+22gktJxo9YJP51f
/yOiRp4sOnqcb279t5tJSg42TJH2YlD0B3qd7Hy7jNdJWrRs/X2KGqH/2bV9XxUTXFNhwn31t8t8
DRHE+T8WmxavpVxamLnkLJqyt46mHNtHUbNAbMPQPBph8xT03hMa2fahQGoG6+AmWxkQZNoZ1Ar7
IEbIl9gH0RyIT63AdRWzKLQjINF+91KpytvoVN6FCFR/wo1dngkxnjhxJv20SEFXxU6f81jdi34O
08iZkenZCO0f1bwMalu+m0SptrlSSlfpn39ZFVbr+Bf0DeLR//jiOoqm4jRt4Ill8jz784sbZpkS
da2afBL04BM2EXacNY1qH6MO3JxbRnvRgjsJswBxj3hJxLWei87fRrpwA3azOIquepADeaGrtsMW
FM+b22R41851TpXjCTEAe6h9t1nLHc8tNWrWcODqkzJ29qNj2ux/LBwe4Ig8iq4UM4+dbkQhqBTb
flSnAsIIzgmhlGCdQVPMi2q7mZPTadair4vxjud9vLXL1NinSmfsRe1WiD7T98m988iaiQFLnXhM
d3Nuzd+GjagbNpLDYTZw9fv1/5+3uy1VVLwSBxORhH/+y5y6tnYxf6P9KPfSAXK8dBC1IKheW6g9
67v+fpp269NKdsBOpk9bE+LIt+vv5nW6B6K1Q3jjbgBBRGT5xYKVlzYLm3/t/LdOsaJJiGzjEEfz
G0PfQ33T94SoULJ39l4VldUKyJxOjJECVCrmZIkWGNd5tyuIvj26rjysb123y8SaWJoE7hPRXRn5
0BQNBanuXpHP+NCm0HfUo2xAnOGr2aIAShChWLtELh96L16Wpl18sQd7XMQIix2tprAOfmVhsKm7
5odDoEYc+814IpX4cvzUq120sYqw3qRI0HVx4Z5Jc29yFMpeMY3wznlcfyRuVryGXpQfmmJy3Zia
TeBb2yQqsSoWcxNs4stmDJfRNNqVW8k6wEUv8ORrugetD8vtIJvjOjek4KnLCGmnVmx9yqT87b4i
oq6QkpCC8WIX42QpazfEnbXpjd6Ml1y30C4OS2kj+oywGh+GACD9dIHoItjfrNJJ58LzwvEiBjD5
e3TyzD+KGW2POh9+wv7Sc0E34WtElBh79XJxfeL1Rt/OLJco0KAUHOV5UopCjN6ejLeBiHeLoRKX
vnV1YpHbA/V2p1ufmK38Wt7dKFvx3vbGkfd4jc8LiEre8Nf29HIfSNujQ4WhrZgydd1e/8q/7AbE
vNvm4G6527X8CeKfd9OVzv/LZkH7M007IdE00zaAPFqKbLF3v3vkSoonWVlsad+h5+5N9CDRagqi
dhMlNj5Mou0Evv9QFQjGAnHONtdOu7DzY48GuVUPkQ3PFC+jUR7xZhiIjYhL6kiBZ5WN+pyzc3gu
9KRdpOzIF5pkhmfRJwozdsx1Fcj5TAwY0yiMT2/dQv4bur+EEwWG849NKnAqw5z+U22DzOIdGl0r
46p0wqj6rpfeVjUD6Jg5OnBNEf5AvnWUV0ZR5Ydr1XPe6lyydrwb5O+e5D4juW++KuixLt3ecPaV
Y1VHtvT6IikzdVFGhb+3GsWcITbaHkekJDFjUleBL9vvqYJZdQuFctlj8PNe683X3K3Mhzjz4kfP
AQQNkOK/t4JTDvTP85gBmtXRLZvtoKyY95FTAI+22qty+t0Me31ehr15cSN3Nka++SBaE4hznRK5
mMcSdJN5YoJ8VvhoxWjSmeUuVvE7cR0LL68i9OfojLv7fijcvajlWndu5ZFA1NRPxtMsZ6IqCmOo
FuY4yDuEQl2SEqa7K6S23NcR5Ko2q8HhBLiSWEQhIDgW3rwB8DdDzdif+5UtcV8cPg+eSUEkVdqL
mugbdTXcolyyvnXdpom5TdR61Ux0IkXKWkHQnrwhKF7Ydhoryw7S1QhF5bUesEGOdbfaiaauKW8S
HuFn0ULDs+jH+tXpZe2hKcZHdqDh5r8/JksEI3//TsJJJISClIdl2RY567sd+wB+JlZyK/1icpvH
ogqUNVnFahkCA3wtdPCZRoUhiD81pQ59XlnD1E2M1n4OAD2VwToZxnOKNb3oJgbjn422++ZqofXa
KEq+syF0c5JhCUfNOiQk0Bq8jtrZo991z0hZFmRuDetoeIHKZxEV33xQeiRWhvexymFRe6SuU2ic
z7hSvIkJLYpwM7MZ6see48/e90bEF9xe+loHMzEhU2EaQnQd9m6eOg9t6KL9OS2ddPEzkG/z2ZoU
V3sNz9Ux8MvxwU5gn7Vel0MPcaq14CsKy0odRYlrn7CsFEWIcO1vfWLy7dqbBeat78qPvFvrfv3C
+tRUIuUqfuZPliWffMW0PmLNb5dR0afbrJKs9y7cq31lfbS1H23iVsYLpuEVbhXj2hi9/oX4ZLUn
HAuad+ovFIKyCDOZD23aZ2cvxhfLcYptSwS1bGddzOZG83Cp9Lw8hJhfDt0+bLLOf3Wy+smGMM45
oHp1yOgdSUfaT103cEhzYPUGgWmD1yzbIw7ar2E4DKD9OXWgaticxdx+ZM8cl5K78qa5ngLOjYcz
x5lppWuR1XPdCcfH2Ojsg9Er2hqJAnWv/yoUL1H3Tqf/7BNNMdp6w4gJtPZw6xL9d9ffNe+WaxJ0
hApDNWfiWnGf23oJQTyExO1Vlln1EmSb9mCwTVt2GrfVplo/9YlRGbzmtfbf8zKQ+isHatzanbjf
plAQFVUP7IHWmPp1QJoY5I5gkItRe5otaij5vhrTPCgV61EjJTMabb9Adj98FEXm1tCFSfDPDU6s
1z42oOPWSvN4JqY002S5bqKDjuDX7dLQaqSTOoLLDgd1aY/tC6Dh4dGSwaApXQvmcGqKok+VBkyf
nWxbROWufWSyPogvZXsxQ/TneO1ldj4cb12NEc5CTHQesPisH4z0h6uwta1iK1jpE15cS+Ufrld5
D46k6JdeISE6mZEbhamtMeLCJ/XPWV3Ek8ZXhtOQ5PKmzLpqHg5aUsxj7+RW/XgB29w/VV4YLVq5
b9ZeOwLTLgbtUHT2h+20aYHSTvZsekN7FHNbrCxXoGsLBG6e1LjCiTVFjGaCxsg9gF9TQTRFNAcA
/o/pUMxF6zpj4ECue6q0jqsmmVAqxXyoW6tcaRg27AO11fZVB84SMujG0M1ugnkyIIq4k+1y5RBu
XhbpFO2bZouR2pKPfpwXF8XB9w+yDsphpNJObqOxfpgU32K52UCqb9+yJEnXaYuxnyHj0ucU2qOY
8CVQPWsH612IiFgzgmH6sbft/pyFQ39W/Sg5Da4/u85QyiLfS5F+uM0Q07w8RR7KrJOV2P7edsPX
bW7hx+Ve8VROtglb59is3W1KcGyZuBVimlmlza3eTb5p7oD4iNl/4nfezPSusUE6IiotJbWJO6nM
14wjxHUKmejOMa3vJqxBUhDYs6VpMmwrJ0/WVvbWVHyjJL33D1GV/SycqXnryxPQsrPW6NxV7gQO
6UjDfc/wds60Cg5laUULzGK1Q1hk1tmXsYXFYsn/Ng7xxcLX4JB3/JXHHGNAf9IdH20URntF6k+J
jJKOHg0whHr5TcbJL6+V4ouuAFAafCfbEIRuPrRxY8Zp8WVsxnLtViMCPlMzVnd57xYfFrubzYjj
0kpcHDScMYHivHWSVG4LF9Kc6PfxZqpDxXjJR3BXcUeOSCyjlNZJjsvo2U07VP4ar16QoQYdgdj8
B4ymZgI8BZjpjqg4hP4X0a94rrPA1s7cpgq/LoBT/jRdrSV5g3aDgbsrzVw2zjoJ4yc2XAPcEXxe
wLj3H4NRA1glDhT7+rwjXP1iyo0160mav9cceknDBsNXI/SeUzbWn1qYbkAH4wdioTsbwzYhyXAu
whQFUU1vV12WlD8iGNwSwedHHEXTPcIufMyJDEKIF/gqilQMaWD2u5tBrbOZFfQ+houoIpXYC54d
Q4IHoinA20r+pKso9Qj9hh+EbZxxBjZMOrqdIh17C4hmpBZ70XXrFzW5czv+p9A9vxvQfU0iMB/G
8JPN2ZjhNoIKvw/gSnJfhlSLMU12pAfC7YjJagj6a61iodFEn+l1k5eiT7aA7ImsdXutV/SzXHvG
Wa7i6GjZ0VJ0iSKRK0Rrm560ApCkrdaw/XBkxX/pIo79gBIieIlN8AIo3oJYgKfHNGi6Uf/kaT+y
IghechRkFySYk9no9PWxn4pcDV/NNi03spvWR9m2KKaaGBTTEPzM0QRUvaXou5tXxP1K7szn3kan
rVTlcQ/TrliNYxU+j/2kZKCg4BsM67DW3R+t4UNuMuv+hYP0uMQOVb1eZFXoboWxMjOq3txbaoos
kaSAmZE9rd1Iev1wbRZ1D8KmysHdWEsd81t8bDEXKhEN3YT4ab8UrZIshyTz17ZnFi8pOPIVT3Vr
KZpqoXfrxM7MhWgGlmVtfHBFc9G0m7bYscEMr02f9DriCnhniNFkNOWjmnufsYp6/Sh/Ddruexjk
wUdfFTCNSsN6jku1WmS26T8WZpuhItfLx14q+k04HTzigQ8JZyvz1EysBQ6FzUNkEE+ZkNZbbIvq
Uw2OYOGVg/Kale2novjd//hpSGUc/y9kZzeLdD14LSBFLss8ko7/s1M1WUQmrq8zOTTR8S/UDb7b
/ABy3XxNi1Tb5e4wPEytAh+tRen56Ys7IUEkRRtxgZGTFwtb7LnpSeVOjDpKGi9Q6642YlRt+26p
V2gLimZdh/ihG0W4HIc0efHcQZ8ljRQdnKzyz6qq/I+HYfsW+Em2yVFXWJJZbN+8jHyIFebyTow6
rX9Q/Tq71ClPEMPzN6LbKvQSjmksHqjtW60X6jLvMeEVo3xZUsj4JQTracmuW5SN576S1PKx/dN/
u6+ut8lSXKM1/Qrh4L0pt9UlGLRs7RQFusyRGSAITu7HLpPqDUu4t0kD/UcbIoucpc43TvsOLCYu
MmQ3W/e+UVwv8snEEjTQy7fRj68XEY+d22Vuf/O6xJ21VlhdvOlOQO1+v1OojxWseu/NnMzKkwKo
1K87IS+wGSV8fSczjciYTDRArxp7UZRJ/ZdIi6AqZIIcL1jwlmqhfyrjhQ0dUlPgmf4Z3G5SN/cl
eRw+rBDlCCluoj3sNPU1UcOP0RPSA7L66mvRPIfs9Qw2sn/qBhfgAZNsOPGnti8/r5eQE9iFet0Q
WWFwiO14bQC+4INjCbsHiWv6qbYpp2aSoPrc5VF7EKNDEJ4jQ3EfFMyRYPRGwSnL3HTjx2awYLdm
YE47BgfPiYGphhwps6CH2ZD0G1uJzWcxw+vfsgzjaDFO6OeZe9cn0QoUXkXJIMe7wfFf7coxN3Wk
WZdUNtduqZFqN0P7gA8xRLapKY7TETJrS9F0kG5YoDJobURTr81kpuW1uvft4YkHMfZsZnqxoja9
RBw5ln6keDic8VuYeyE/3iBN9mJUtavm+N/HdEW7I4xPH6HmIDpmchfIKBOu/HdaXmjxNCkqu+OE
1w/rEoVs1J/tCZDoJlW+rEcwMaCyZZ1IGtF9KO6wfHs3mmXmYDy46TdyH+EF8lp0KYgobfFVweSh
D6sl/H2eJr1vrSs5kJYDtpTvcsuLuUm0+uxVtvrUIxaNQW37PrbduBmNulz6wH3ei8kpYsyN8mTq
nfsswbcTl6tWVm/tip8OeaL2PW9sTKlsszhC5sxeB23SRODyKh+zXd542UJcVYyID6Z6Uh6SLB/f
7J/3dBwcvmwn1edilmfY41zh6bgXa0AVcy13WEh22M97qNVwfEP9Ibc5yvJ4O926HAMYrtaP6MpO
00Thhn270gHvXS+Nu1Q5TO6Ccjd2B09DFiLTEsjWU+3W92+1/55nhc7P9ZxftbtVosAx1go2ra0n
P1at5K7DyaaHA9qILzqFgnngygA7iq/6/+3zlAZRvEbRluIyMdCCeZ3reLStb30WkmMzCVr2yujG
zzDEnbesFINfnidvDa0vkHnrnGVXBfbFT4psbuIs+qG2xjNACt+btWgfsQ/GC8YuTlrRVl/++/ut
3uEs+YNzRiCbjoUVhS3Gf2MZpSaHnECt/Y9CHbCmMa1NpaXPtWbVP0wb0MtQKV9kD7cfX7W0c4Hi
57b0R3Ote1l2yPRWRbYO39fcMfiST4XUooNsRq7PNp+mWtV/gfnd8cN0ayLIWppi62D8yHkbd4Ez
U5ExH8+r6ss49Itw0qz2pwIL3OqcWVa94ZgczTrZ/dkn91ayb60+nqmJ3n5YabVHCCl+5gyJ0FRa
pXMtSboPPGSwgjES+QgGsHyShuRsYhn2kaNasFQzhaOdv7BR98cn6TjUpT7Met0N1xniUDO4LAo2
VYyImijERC2t0WFEXOIviVMwMH/Gefkft3E8smXgXAogjPvEqceeJ45T9NEAOCS8r4vsgG2Ah/LT
VLWmIlG97ODm7jKzNX171y+aYsZtrujD6TNfKrFOGnla5G7erXm7NnOKFs93K9woo95dILija2c4
H+CIiYFU+hAvfMszVraOt5w2TZERfe2Vsn4QXbqb91uepEDxp0GxSCfr7qyyA32DYHB/kfOie8zi
ByPMWFJq+W56ZaPOxVyxCIaZeFnkECbFIn4fD6fIDbZi0KiaaOnmHdbxudruY2KEbDnrdh9NhajV
FTL6Xoc0+t1AmrjkRcREk5/KHDRXiuh9bm20MhrnPiybZys2hxN/kEszyamKoug/NGKeT9dxk9Ao
m+TqqqEK6wIoW32Aq8aPBfg8ahO+cohhaR5ipfhZE32iiKbRu8miT4xWtW5tDUTE593o5XvZwY4n
HeJHxBSgBvwqxOBoN3K0yvQh34v2bVgONX/lyXU/Q9fYnjfSKK0QzUgvylTI7oh/bJMgb8R7WK6M
6DjW6bm7vobhiq80IKKL66icZJcKff5ZBx5sJxZpi0R+NJoV1OvsImbBvCi3jmxBTBGL/NtdlXbY
ktP+edcwQQ3U7o10B4F4PGSdw2ERhbmPyonBPCu5c+7wDzyLZged9UPt5G5OMmw8tL2anpO0/ioo
lDdOtOnqnAC7YSaYkVDQIVSKKSHn/HlhVsWVdCn6RCGuKBGXv3VhAoYSnRJpC7PupCPCw+TNQAeg
o2VKR9F3K9BY9OdeDi6H6HG071on2ouaKCrJHbKZqNpuEmOBFZ7Dxo8PoZfuwJblKQLCDUIsYV4u
sXokD5cFEf6pXh+cq+Z/XpEZjxwM0qeqJm7dDWiqXJtV0zw6DbASTXczPDhLQi8FFGwx6jtdc0rD
8UDwJz56ulHMtQHRBLfWtbcectCyMapxLZpZDE5aH9FtKaCyIzyN87gT62/xOLTY2P9xlQlQOSo1
tpt1SFxArb7xa95hwxa8gfQtETDl+JNlfv7StMFFTPDUephZPsJAfeC0CFhk0iLsnfwbsh7TAnYu
2YtUd8Z95lfqQzPgaCIGXDd/JFJSv0CwRjpEcet1lJrOa2CrOzEBJ7QAX11n0domSad5lLh6+9w5
HFpd2dpwci5XVm2nX/tFLmfR1yGymhVbZm3jBqr+qlfKWgyDvMHaCY+/ddKVJsZURr+DrjsT8G2B
BBeYcBdQZmplqFxEtfTh5dHWr/LkJbGdet9nGGOLfrVvP8knILRKCv9UFvg4tWQdPyp9xPaols4I
2Q+XAV8I4looY0ap2l9UI1YeJ8/FaUz0lIqVr8FpoF46TSB28ajrurlDyN7fVoGmrSJZyd4HkAbi
b2H2TTv367E6JaT4j91gGNc/b6hhqJFm6YeCYP6qsUJ52/t98WTo/qe4MlUmRZXckHkKOOFO0qEL
Of3gf6kRrRczVHcIFp2dhUcNQ86zHJNkNEunPUstrngQMSSQTtGMCs+Ha2UQlU6eXSu/hgZY6///
c/55C9ZJK0DXbAtut5A81fjLa1n951sZ4RtNhpvARuWfcCbD8GonwXvuRddH+xzFzVnug+JDaZR0
1VqOtBbN1EwWZqkSMMNIUZt3DSHIAQnvDDRbxJ/HyhFRTJ2jJEnh+lZDVNFhlzGEa1G7jhbmX1KT
yj3DFYCAOPCYNvptbMJF6vK3TaErKXKPnJP0LZCMfN2k0hctbtNHUbhGH8MdCx+GRHZAnAdsmAIZ
SfzBTB8D7HIfiRYkHDeTuSPhfzGv0Yt4COx5G7QBSvbNV6OT3LNYS5lWtfUGlpNenm73MALSzTbo
N7Ge6JeC8sVT0kUdqWzLc68hM+06+8Y1lH0W1uMqdk31EoeJPw/QOfja1cpGSEjacbdOY9P+qnam
M/MMx3sawrFe4dHg7uHtk1YqsVzSzex0Y6rpY8E/dRIvufUFpXlxyAscBHsNb7LmyKv6Xy8Kmhp1
mekCtrLaQawh2bjATXepSfuikz8QU77dAfn5h8DounleZPUlSYrmWAblKYjk+iK6yNcPk0tgtBRN
pXUyotsxMgWLYrDMg+6WP9Iox4BUC5zHXiNRSML/vTQr4kk9UKTUbcz3wm+ObeuETz1nmnPJqRA9
Y/rbpA+W+mBjtUcUaxZGcbCAVEAaaYhXt1eXqN3eaSXxRTdqXwzryZ+yJFBsfhaTMfY+bgwEE8kj
6Vu2yAvRJ6YMdaIhnz4ZmMvAmMswa97U76XVam9yjZNWUshwaqemJOX9iky0uTLLQHvDVRlztTb1
Tj+vyeD1XxTPN9d+5xcnWyvY4PG/8b0yj6Ocy1+CJCNTIrWHtmyyJ3MAeS2H6ZdiMAbUAyR9Z3X1
8AIve5NAB/uiQQxbSlqUbLMmCN5DGNJifuIrFsCBXAftxuUO2nRc/JFqwDvgmDR/EVJQFFW+B+nw
q7MMAc9xbNVW7rf3BqnwMmn+D1/nteS2rqXhJ2IVc7hVTi21OrdvUA7bzDnz6ecj5GN5e87MDYpY
AClbTZHAWn+o8m9uTTXLKFz7os1NOc3mZCmmsTKGlEEFz1HVd5ULhOU+L3CL/igSQYnNaI4uuPRF
6wza1h9b753C+Drq9Okrwqn1ioqXfzJzMR6MMdv7il49ZpYNViaz92iN148y1JiRt+2sGg3x3zE5
gJ0CP+CkexCCM8sK77EqzbWNpergVFODwgZMpv6oBa4JJxaKu+z+UfC+Hcqobde6WP4xQR4WBXS0
KBr2stfMV7vNnsvlXoVmUCRi+9iZ4AmoCBTP1J7CXR27gJpGcBJ+hUV2NjkI0aBhs4nmIpVsxFyk
Gou5/hhiq3KPySN3Hv0/Y6gcIkxpv9xnyanQ98alq3beik2qCjuyddaKUqrR0sT+YtHaQt9bM1RU
zLhSG92hGtmMswyNTpJflBSV/XmCDNVdlhzgTCVUIrEv0h3yPdhOL4wcgbWySvydST2OnLE9fgZh
cNTBtr2IhKqhGlAxk9P4w1iLzCXt12fCeOoq80nGIer362p0/L3s6sBNkYb8tCLk13L81KM8Pkag
UBbdGAQvzdxgZzEgPPB8iwQpftTJUBwCu7IuMXK/7PsaABJtxZ+AhgQuC+Wgjw6TZlfPdeCrhyrC
11iOBlMH8Vodi70Cpmk1Rn54hkFfHeohybdNFrdP+qR6JD9s8a1HKDacixu2Xb5Dt63e+7q3Vup8
UhkoNZl1O9okfsi+Q69iUKvy0MkAsN4aBYrwUh4aqhDbIqqGBfSa0ljplulCkPN2PsU6dcvOvabS
le4k7Yw6bgmzyR+3kpOmplm/h5t/cBEMeAffxE528pIHgTbmM+ySczY7pPqCAh7rvgGHIjc6oKGE
5KPZeCfNUvayVxa58yiPXEpsnprbZ0paEKbcgbXaKKaFfNy64djtGj38lM9dK8PC/jYg+ykmH9NY
6Mf7Q1rGQ8t46lvE5VIqJ7yjUrGmFNpfnTzKqXvo4WviwUFt4jT4NHNUOWO1+D7k4wE4gfAXXn9V
4qnDeoGOjbDyWTYoDeE1JOy16nQ4h8uYoljinGfaR0hidH8bUFpPPxdlt5XC+mKcAE5INMUMobiJ
8st+Vdv1rnSKx9u8ecofkv38PH5J88t53GKP8lJDjU93lSA5HUTmcopISssG2S+PWv+TjTPms4hK
iit2XG3lmJ8H+UOhda+y14qsey6r6JuVBJgyGfAxCtdCjXxuUGisVy4M+fU91tqxckHtbuOntX26
x53YmQG13T98knLREadyFjzLUzLAGOjJoJysZvg7VVF2jucELRz15GM0vF1Dtuk5h+/y2LbRNxmO
QjPeovLebmS340ZfRDzMLnYm3BevwZZqPrtxnfwAwTde6ZqbUDtGsHKM0aByNR8Mrp1rX3Kl8KB5
8CDIhtF7LDIUtCF3VF9FDEMYZQH/iiwDjGpke/j3dv0G9VMk4oTC9mRuYha6yKD97g8Kyop+X/qr
bo6lctiPivYY23pzBMuW7Cm4KesyUrJH1rqkfiol/NFM4A2a4Tv002FpYlMD2KG2IX22vMPixHkb
0uEqZ4a6+hb1nvtqaeO4URKRHLxA/etavmvG8HyKRyliiXGOU27+ELiUh4MZbgsS3HupgWl331sq
kAsKE93emcuVZao1VO77cNeBZ31FCgp8A2+QDcvW6jUfXb7IoEasch710p73vrDUlRx13Cre1zZp
cdmtUx5ppjYoC9kNOjU7tR3rFNnN+IM5uNg9+RPZKTPrgn88D+EI0SMCpwp+Da7rfIlE5i9Dzc2e
p7pW1pbQxKmqu/yguAHyi9pSR8YtiZ1zORYBQIxcfzGzRls0TjGiqaMeW8oqX2Ld3EPX8l/sOnAf
J2NcAwWO6mWuxJ/CrlP8YaPgJVfRILNa0wfgYGZ72KHjMbd4w4zpSTYaVMTbkey2KP+d+rm5T1GE
PazJgoHLb/xxo2XRWjUHuHdzAymnOZpBBAuvcW24dqkLpqQy250Blvkim9xLw31HNuYekkeTUmkb
M8y1nZKmzSqckR6p7l3QCIhfGicsjzIunecjVbko8fg8dJVBMdwAiovAMIY+QX6G65Kf5ZE6u1Kg
I/lrdJy7MiZHPWwcT72opg+zDoqlPqrW2bCH+qGCjbdUirr81pEnmQo7/Rz9ttrUetrtraLUnwvD
/6pPrIBRstlh2Vud8zGqzvJIh4qwAv9rL4Hx83dSXIbliGtHMA19izrOfMp9QJ481ha2Ps6YbeWA
jN2uYOnhs8MSbWvq9cnjNYZ4UHiJ+gI6bekat+6IbuCtK2ARYVpYnPpqEAd8ccdjA3QGsLoTP05F
h2+ervJPB8kLjnNoH/Ezi1ZoklsgwSPjNXOtErpEai2qf3eVygZFOsbFKf0q3JybuEyNF/TFws/O
MFH7yzTjaiJ1uhnKxjzmiQoYsh3DbeKqxdXToehNpQ03JwzyLb/c5NJ55lsWZirilfRkCBHx5JI4
bbS026jaZBYsXb4WhtMgLsl/zV9sVT64hR08AYoDhWjjponaUvsZpAlKF3b7ooWdcyrUhEwrNeDP
xkmUxdCGw0Oo2xOC5OaDl7qUWrI83QyhDq99Pp2k+0LpsuhasvGWnGKw0+5B8ohl4wSZd+vKgVyS
j+9zzAS/xMwq15rSms+6GW0AgTXvJHaVY4oSxFKYQfMeGX2x6TE7vY3yp9RQge2dkxxVsxpV7dR9
MZtSPGItjAjPqD7kqohQicjFI4zR6CG3odbOPRmSTZZ9joNtXEw0TB4nxStQo/Qe1TgLVyVCd3tR
1vWbjpP1ogFvdZTdRB++NmNvnWUvEzogiTJ6kj1XWfvO0D6rqR0uo7JcGVgRnOqxt08zfRB03nwo
+7IJ+wFJ8apO1veJcuCvbuvkBrIVxR/Xu1/kr7n/7ZpNCT1T7duAdUhiXVrdD0nFz0qlYL7jdcK6
eRmaUbpW4/fRbu0fTcfPyjRCvKzK+lKGyZwyxmRvMgz/qZ/v1q5Xx+OYFJCC8h73v5G6oxiAjAwa
1WWrgCks3WN8K7pUvlK8yHgYhL/imZZcpAGF3n1t0jB4LAcYAUUxVN8aqzw70QwZFTWL9Yw9WD26
4xuC6kc5QbGT+elvDpdwjLSTPbUFvw+//pbhPjY4WvslVWxzXUVuftCCpH+yB1Ku8lQ3in74elo8
D35t7HF6TTY19/jnlHdLOcEA/LscmqmAJ2k658Kg8pDN/6o+MXdBjooirEugexEyVVKgSjZSmkqq
WMmj+8Bf8/7qysllGMS4vA7+6n4pefTX9e6fobOgB602FavQpjZh5eOww5eq+QSHmXdt/KUGo7t1
E/5MkebGX0jyLDvhjNA0jAl6eVmu5bQ0b04eSZQXzLrCQ2Yo6iJEXvY49E51DAEGIsH9n243x2LA
bCxw5kPZv0389xwZK/KhX+RxJVb/bXKAQN6usihLaXm+CGNDPJEe1F7aOvoeFBbuDnOvGimixr01
7RpFgAUJeWUFi7xJnaVMKPH1gGO0Q/FHyskdwmMZ2sEtyeR6ZN6iOny/ZZDuJ9z6keIfsUYLzupU
qCt+0sFBwUgG8mGLSzuyt7ejOaaYUfnTBG5G+tg7GbbDtmRuZPfe5CgkHhvtn3vkr1mTOVjLqUl6
FDjaBRiH+imeZTtGZA5QGmnag+xqjWKyuIy9lddn2YtduRmSEMpn1MM8Ko3JW4Z5oj0oWowdZI48
eAJ0KJjNAhB1fTMA8L1hC2mtzarWj1EKDLcNS3VVA8ShdpQqBx0/YfxGkE3ODFu52Gb3qxlME+Fn
di1b3J38RznQKH1zUVuws8waI1M4C2es+g1JuwMJ7WXW+BWQfDX+R2sOReAlP7sQZJ3qFm+KErMr
CKbpIYAneKimPt1Obl88oZoSLCde0N+SIWEGJ7FGemwKz/5QazNaeZmFtYGNxpUxmOT1q00gvHoV
KFPzrew2UowpLF2MGdMyPNuz4IgG7WLMp/xqKkm/0M1M/9ZMyiVoYvGqNbg/gTlh/Rpr1avpiqc6
s4svgCtfp7nCJvEwquOyUCiNZCu7ckDB9DhFLu4sQ4qTQiyGo9gY7+yWoWRrxQ8trt+rVKDD59TN
xvD84QBafrqwNRyWUYg3h5kf3QmP6bQDkAeULr4mQin3/NPrrQeX9yVootnGjSn1aG+NRgM+0xf2
yi8dcZo83QVAh7dD203Np9WlO/m5cHW4UVmjPgFssdd1JvrzYE+/mhzliWPqdyi9/SfuuUNEMilC
fKxk27S8T77PGXuYTPmo4YEaW9cQ1P02GsrgjaWeuiqGIN3dum7tLpOA/4Ts4vuGJLxIpoPsWjHq
uV2tekeSacGbhe3tAkfI6kGOho34ICHtnHmUhm9sg8/F4LSPtwvBAcYIGOzPfKJm2AvRN+m1HYfl
7b2dwq7rYyy85Utbxto+gtBZ2bjC8B6/v97R7+gReu4aG5lpUPjNk1m1wRYlma9a06FsU45Juc+T
6TuaRtOuVev0glEVfmy5AS8UtgtF7Nr7gZPmQh9z+PTAiM4tmeQvYWZlS3Uq2ych5o2gggoQCvHZ
0SN5sS20rLmSVVeXKlo4q2RyxcoWsE3w4jO3d+iHh4mzqlIjliEvrMnT2gjyTkl8w4a4WK9ujQhr
NQcAsd/qB8XC6VA2QscodyEPR++jm/CKr0Ed5sIJjn2N3qUZT9Ty9NHb6JkTbPS56/XCWXJ7eXs5
WhnJjyIz3bM81Uq6RQui+IXER/FkJNZtku0WoMmNeFrIc3LfTna4XvlrEMFrYbI0mXoTk7AcLejN
WDgliuUAZm+2wDjy1ScVCeV0JYdyL9cWcr4h/wTpWGgrP0n1pVT111q3O0RGepW9nOLQ5d9xVafy
dnMA0JOkl3ONQK9v05DTqS+/ryHjMjSEI6gms3nN1XQtN0MQ7PR110LvdfQ0fB8gZMl4qg7Y/+U5
lfY5/u/5Mt5Vef5S+Ww5bEMc2w7DWHmkpyhf6QkygkpMsnwYlWmXl1i33W/I2WPlNPXlUYYguXmP
8patxKGBfLgvi1KpKK/07//n8k4O6I31T1FrAeuif60n70vBNu41cs8t5Bn7g6RJ/0kGvNsJK/LW
ztwNwv5CfpSFUBLpD35NqUfGjdjjxq4m3m2qnb10rPMr9hu+brwqQRqiv2kifJeqymesK18qTL2v
ENPic+hBL5Bx22Uhx9a8IKHldQCBOvvQq544cOuR6P4tKVdrDj7e8djs/Fl1jvWG8iiw45A9KUtX
RJDFpl4fMHFiRurA4Zqitl5rZbeGJ68/SieEKHFwTPSqcsvXaz2TNFePEG/ihV8o5rOc8vuEAVAu
W+UI9RhPTV8GNPYnzKau8A6Rpqt4JuZp9AL/b1rUtXPo7Im0XdYMAi+3VKCAmD4Olp4foGAfsiRp
cCWZwbFF8zDOSiGy0eeNV2w5HwJc1V6GonmDFsyNTVJriRhNTIGGEp4yCWUxAUf0Vlneagdspx5u
XZkrNOPiISxs/SB71aTzQHVngFwptiyCxLNsUJt5NwZAi/hAiOcpxrqIxbuzruZuK1ixmIXyheI5
6tJ+UWxYXc3Aawbz0POW0dQqt6sZ4Zx3diILmdtSeTb0Tn+evg+9aldLZcxVRPnD7jA0vbXxKs/e
m9GbdO0Gev+qefj4+EHhr5zM/mGHtQlENWV7DTiIIoZpnyXrUNIRtaC9hbKsYz8+z2iGxjnLQTlt
DrlCw9JxLHbsAFH3QKnYPTmorFerUAuxqVDzHQsaOE/6zEGXw7eZpTZNq8EwMIi8nyknWb7/I+5b
ZQkQDfREbVxT04S2qbLVJ33UbWQXKbMvCZ7meOhOt1laQ07NbVDECtkozg1rGm7GqUPT6HcMOFuw
p0JaorDamMoC68NFpyI7NEQsS4EsHrGlCI6yK5sp9zPKSoCIy7xgKSyDWqIEwUYexsgDYCIwny7P
bDbUN4tdU9vlDhNg4NxlgDSw6XQ/ZgJLaerdN/zO4SlXRn1pRNsfoDCSf+jt/hWk5hdKE90PPdIP
ItauaaLiXuWnqMW3nQW7N4SI7GZV8ECujgVV106PBnigNfhp47VDXC1NLBX2m2q8DvTiuSfHesQA
5Zj0DpnHCgxlbmP/+zw5pnW2/vr7PNNLELoK4mBZx0W9xOKBitoo8Cf2mn7La6B4zg0Pz5tZaQGY
+sIkJxjBum3T0PzWI9mwGNtUf1SmKj/2GDGuNZ8EX8narJiMb60//8lVchldF8ZnMAPg4OYBzYBf
oLFjqnDsXld1YBxCMMNXrXR4Fc7XTqL+MvhK+BZopE30Xst3iKwrJ/QVYha9pnWIytQ61En362iw
851Q+mBn5DhQ36bcR+XR/bTALFSkLkV0Zrm+GErD/vAdfdwWcTxsBy8RH0OKmylQ46+8ppq1rqVA
Tnk8v/A1Pdo8+BZ+IJJFGU3di6gCdDPiVt14o9Lh2RwPZM5Ba8rRTq2RSiUdYWSOaMiB1aAojPjJ
Qvn3BQnvEp0tczrer1Q7SGnl84WZv0A5szpWIm5PqedhZd5FyrKQ3drhjz83gISMZiEPbxPnYKxE
bxp30lbG7005+ddGn1XAi+qNx379s5pzDoiu/WDJixtW6CUvhe34aPu0OIQMoXo0wyhaYhh8jitn
uHZOOl6HpGJJBFBAhmRjDeVSD+r2IntksIfrbVSeEECEgYvfLO/XqDwe30DqD/drhKY7Hr2gepOh
lEfJWSt69AtmlWK0s5xjNysZN3Nz76aK/x6qTbj1pdixHEByTG02wH5/TZTBOhYxOorlUl7g76v+
0Y9C/6nUTRetbCvFxSFwV5qjqG+mDgzDbrRuK/xGe+u0soSJPliHGZm+H+fkuq8johBkYb5JZjZS
4HjTNmltbRXYWfIaZaW+t4OqXo69mrx2GHWe7MyoFrdugICi7uWvslcqCAt5ZdUsp9mHq4qM8iiP
7o0SupRIZD+iluXeZtZ+Wx4jeDmLsGi1ta20L8Kz0kXqN/1rWEf1oRrceCm7kW0lx0zPMA5V0+E1
D1CJF6aJVO082RkUF0RiksBSsvrXPnStB9Tuv2dzLyPdcYbN/SbHmjIxLl5YPMoTY18Yj6MfHOVY
YobWtXSUjRzLi8J5Ej4i6PNVvIw3XpP9I4cGM4hfNZ5GfhSOyyjeZU5qvsh52dguooqMqPxs6D0r
yuzuKmhr5ONbGw5TP+5ji1IlQmb56xQ072ru1Wc55kYoFOnREJ/kID/zdJl6VXSQo4oD6tlkRb2T
3bwjT5ANg7oxI+xFIPIcoceED8W/m3GEI9xrJxme2qogQ21Ov6ZF+IUctLZdtYgV1Cs5Byl05kzN
NO0Svbr+6soT5bg8O2ojdSMCE5vUAun4wu7VA8sBck68soH0WIlxMlp3WCoU01dA/jz+VHOwLyuB
JI6c5IaIPKkTycVenx7uzTT4MNYiMzkgPrLX5p4clPF4JP+NeLVXbfvJDBYymGkIbC/uk8ifh+u6
aucFjfKzKxDeoOSLiBAuYSvcrjCqnpvAR7MKx5NZlkW2btvgfjoPpWUG78qZrQJ+z5GHIMjSk8OX
nTswjGNn7JYYOBWH0ozqt7Dk7T54lk8+hm6ll09TrEaPsme2yWoyuvGZ1QtbjfwU+yVg3arMsdyh
QB5OijE/scxrUEK/HcPUB44fBdD6BEgto8vzTWxyzy1Th0q7r1I3u/W1yrsEcPtxs9LNq7yOW/AC
z4zHab5eHoXN2RoFalh8hAyhBTkdxrj5KUO3+JRgpxCY9VL+I2Ssc3MUhzu/XQedlm809ARYNfGM
jCe/vvgTQramMB4astSXam5kXEEdPwBk/yCnmmWP+STf1C12nybP+j1XxlN3LE+azn3fFuH4RQi0
1rVc/RhCeAhD6zWbaOpvcV/Y04dbTQ2c8LLdeGaJWAZETXgvsOGaEnfqGTf+NDppj5P4LnAb8yoj
rFD0HXlOZeFMnkiWUaaq1JSseq/4TvdkAuJ71Nj/30YBBKGLGAbeUp4cpPE/HSpHK/Q64rd2KPdD
lupXo01iNE9tNPV4UGhp6L4GX2UQKkr7XHUOxRdOyAbSFbndHOWYzXr/4ik4ms9jPunaB12vswXu
aPqT21lv/gRdTWD2FJW+/YxbcK00Hga/nfOqeAJo9DxmJ7WzdOO82cmpnWtMW3wUah4WjKZQAk+/
r6OPtbxOFLNe7UNUjWtNvxjzzqgcKuu5yIxnLeqNB9nz1YZcUAORUsnZLHmhqM7zfDmYz/NBrv89
n/xtv5aDwpiqszOaFycNAC0lIlpM7uDiUW3Fi6IvzCdeUuYTSurWIhq9fN9UgfWUabp/GYtwJwfl
tEAbzFXtk46/n2X1zzk6mld5jl4YOKTHo7W8nwQf4skVevQgzxF4ih/c+YPN+TP/+mDZ9aPoFFfh
q2132gXDqnqlxoF4w8nhp1cZ0z+Q9HLFSBCFRhRZc/Xpswn9FrSKAfiI18ymBMZ+jHNBYk1hE5SD
kLyGztgsewRr3kSR7vysQ5l+SJ/ruan8Hjk8BYRMlifpMybA9VkPrZPsyRlOWTsLzzObvTzL69Lo
VI3eNwc78JzL5myZ47IFqeX0ODWZxUKPg/jcuYO+T53uAiJiUBeVbEPh+Q+a+iln3EKowsZn2S+p
Mrl1qR61OSTj9sTmJIsgE6p5213QFWALksTl51Qb1apUtfFQ14Z476sXN9WLzwmKEFyhpl1bYVyS
g0zQ64unmkeooi5Lryie8rkxRaMugiko9jIGz5OEL9ug1vWfUBrNnwRJWNAdOUou85icVaBBj2Zc
+WD1nXEx5sbKrG7ZW00EF4xuDV/ggs69cXEC58rGRT/cQ6XRmudQu+o164KFPL1AxYofPCZpaYza
34/Jjq2TbBTXI9UlD/Ou5DA3/RE/xLpe3ifVQ/trOvVeixXof7qB3+4HKrN7yEzfeW78M+AjQt4T
hgWU8pBfcN49o0XsUM5XxdfMxoBNN5SfVuehDaSW30bbNhZpk1rPYxB760lx7FNk1NohxOplVnzy
r6jBHyLLB6cFqXdWzwmS1N1okTVstbmrULzDwMV6dw3h7KMOgmceU2TPA9TykwkEvpUoxrvnZ6+o
n1qP+pBBe6e6KsN1HERHJciGpez6BhD/tEvN//cko4izpTVVoLdIThda8M0OLH1VNI3Br2H0L37m
L+gUH+wrP00VVE1nWtZTWYqTDFfw3na4F2JBGCblR4aSxqIYepsC8xC+UYm5nT1A1d7wTG8fE6wE
B4oxn6RiMBcAJ7RJitH/NMbgUfRg8hQeoxfS+CVuH8Qx4tBW/DDm5KYPQW/a9JGFA2am2Sw0pmgV
5INg62Jqa/CWJ1WQQOnYMT50mg7PYa5uVz0poLEzIpyqUafg9XKUZe4qDLrN5DbWVhbHkd5c9lR5
3hoEuY5jUfkrOc1AmBBJzipDgaLTruNofcjLlnmcrnFnAco0f0q7dmcAe51glePYTbSWlfVuEp9U
tntyn3XNE3XCm3UusU8FRpQW6IB9PX6zpEe2ZozPWNkZu4LaZL4NdDfYZaj7nCaLOkLcNt5WbQIT
xbWmg7vfoa42RP2R5Cq8m1+xPHxoMGnP5xmW2XUb1sPxXrFH5VgVORY/feq9hOWoXCwvOclejPTP
y2zHMA+5Xd8e8zxt5rSFu+9QDz3lFXX6sEVaVWjoaFlJHnxA3/hedJbyQ4h6SbEiDBYNCx23r8bv
WCAkKOX31puuwawGYFQCzR2g4YRD9Twpw4jLT4ka/tztEE1+9PAzHjWtIb1tgNbM0FJbB4YQ50J3
u2cfaBUP8qdw6On0abmKDfTX5ZgSFMNDYJboxzIY1DEzYu1HjJ8yIixKtOFzKWpB0l4WHfuLqUzN
S9GqKMfMIDB9KH9m6pg+9SlFNYcF7krGtW7YZGz637WqLnaGaYF5Gwz7s8pJudb1V37FwzoJULrm
0fpTF8G47dwyQc4FQYdVbWDZGcEPQYPKOcgGZTkAmfKQiRzmo+0cyrn5e/yPqffzjabtfp0vg/L0
23DVkC8oM/3qtuSNBujuXx0VWIij5rNmulsiew9QO7iEnhJ81WFnLsrO9F6qEkECkDDqhfS4tvUQ
88UcqqqPSlSjhqLayaFKLXF1SwuHSi9gxTw04ipjPWyIJfeysemgty9gMHAfJliDZMVUblsgzx9j
ZX91MX95rKAwPGepsQ14QLBbbadlPNkgkXnuQagaSBKBYmhPWKP27gO24uHOC5B9Q9OLJG0pnhpA
Ejs10PMduBvlKej5DRWsm16NWHMXmlGn1NYEEgkF7CPdhpNnzV3FU3B2z8PXoFeAmHbOkww32eDt
4wIWq2Ct8M47HqEBgeyHHHU96yeKwd5ZDsqQ7DZ5fzQRI38dBijo0JDcNVJBGkby2kPbCetZzzT/
wQnql3hwnQUSAdEMcuDDdS3atPkAeXbugrGrdpXIoD3NXYgJykERVMLx3glfjbDwz6hwfDaK9Qnz
+V21RuulrjN9A1YsX9d8AS9w+0DSOlWw7GrFenEpTpzNInpN+tpb6E0/bJTKOLWW0z53M8IzwzsD
gG8UH8cZJIrRjb+fEjUGPcConBc14bJiAXiVPdhySNWnQC7d0rsCEi4O4OzsxwB4APdtPXzX2pLt
RZZ+EWYUrFnbs7zRXfXcFpa+lDMKDK+UPPrekLVa1kiUnMUEqsOpHH01eTjK1Kj09Mp0tsvwJKo6
+3AiLQAtFrcHyxDpR2+6y57X0Gvr2HhgFgE1BL6Ijy6xxJqVqL41qhHdCp/8CH5E/mLSgLjkHU6d
Jbd5qKPA6ZiGco5Adh4wkVQ3/P6tF93X/IVRFpDkkiDapYaiPHizIo9sIGk9WdgF7O/xBuRlYkL4
Rm9Ih4EwDJ/KlF9aMM4/RRqvKltNvmchGT27AuyEIGy86Vr2ieqg9kd74oNVPbWfmkIXCx1PiW9O
oWPlbI0/DV8cRrIxX2o9r5bq6HsnC6mihTKrwKgoP7+FRhYdcA0Zl7JbBba9BbNClW4e1WPMAoJU
WBvwadUbhdt85WiOuxvnURv30IVtliR35lEWQ0gqN/wlFJITb5OuYc1UxFd5paJFdC+vEUK0yvEF
OZEZ8cYHIAS4E0VuX9ph+Aqgq/0p3L2pNvU/FIPTxRBrxasNnWZdj2b2kGok960A0a+RPO9VBS65
HAMr/xq71Q750OZnWlp7fJftL1HgV8ssrKZrrIfoTStpc8iKAHk2Nc6ROGr1V2Mu1bro6P5jo/Yx
n80j4Edqx+pbkyQOYAIv545DrjtBF3g7VKyILA8EsB45G6vmewTGjw5g9gJoVAv3pdNUR4w0anJa
I4oIy8iMq6Ns5NC9a+shoCoXS6U/zskSWBVa6Sk7Xh/5uZobyKXJSqv6boUpXn4mvwSETQ5rtRv/
MRKyp2PFzhw5Cqvl1WMn0Qxo0vEuvjVW7rM66ptN2SfgVeeBvhQAM7Ja/8TLR+xb2YVq6mKQBmB1
nqJak4lzn+govmjhkYp4lS/k4ehr8+GU1dtcdOfbCL674bHrYIlv5OEf8wP3MpJFuWI/vrkZWKtG
9kBN8Zf5dYig1s4weDhoovPf1VY3ViRNJpx68cLmTV0iSdX2D3KUojqmQor6bI1l+Txfcmg05W2a
Lxm2U4NEF115yZ7q182T22d5c7ukHEW4fmuZpbPjN6ge6oZslQ8dC/8kFWvw3zF51DtiOlh9NaS3
ERn8a85/i7Fg2dVe80CFx0Tn/LUpUrSqjc59bH3HfXThciV2Pp3ucXMY9EWagJmQM9jfuo/JjEps
yMRSofrPqTqaUzvd7tD8nKcMB9OgKMvzOd72Qes+VPOR5ka/jmSMrdKv0b/m/bdRQAnu7Xp54j8I
jCYRJ3MOzQCfcGbPOgfXg/26lIcQMVl1yMPbBDmXYp6+CNyuvp0qY5U8Xx7+cRLlEudQaFazGgMn
hSigVLuwA6ibJpX/OKW+D2dDY1lZAdMpMyie9wEYxP4ZZe+lnHaPezH2lzwvgNuTqnYXcrgx9QdQ
xf3xPk9BxO1Qh+PHYFnOvhGeunFqdTjosTccOsvMcHGa+5ObjIdQzYW5vo+bBRp97K+ZKoO3+be+
jjwiuEBAoGg8LSL1krnZ9NXP7WqtJllzQAGlf9a15kPGRVUsrHEcah3VcJZ5ie77V4Q7lcfMxdyJ
m71ZVbWtsOwIjHpH6RHarj/ghzmVjX0EZXmbLU9hceld4uJFdqj9cRY6ERuPEteDjMnGSMAWA+Hl
qaIGqD259Zw8nQV8F32dmSR5Yo9fVqYcuj6GmuqPr8JIm2uh6uU1KeL/4ew8ltzWoTT8RKxiDlvl
2JI6ur1hObSZM8H09PMR8nXf8YSamg2KCIQiSeCcP7xKIUvk3DFO21Rhqb60L7XvdC+N3xkc60nX
vUis8+9j28ATLwumCwrS7jK2C33TG6XO/goPGyBLH7UhnJMepcNzhPgDD2x2T1HsD88sdYOdYAW+
kr1KU6TnZvK+y860MjSWSEdwCalYRlO90YzgYowdiEaz8s6yyARJ7oXlj+22U7wYna+5/tkvj5xK
7FQTwUIhElVsWyXyV2VOdNWLS2jyHbGKhe8r4ijraIB196O/2txUR82CyCQLMQN3A90E7+Ma0QmB
zOAi3P53YTk4mQ7xVG3+6oAwgAVP5aoo5vxzBvG94JKZeXzm/7L8q13O6YfF04iNwF7WBlvvT7VP
IHnmBkn2z6T1xd4yC7ha/9B+ZLsl9VnvBCFJJGLM3mDcZ9P9yIU99DmdbJNz/hkrm/6aXQ+Do2ZX
zc4cpkSBzYyPgOWLnZdkcQkTQYyk6fqi2HeocXFIXR7lmDgujDRCXQ2xN9y/DUSUS/PBlAIS6J1r
nVI+2KNvOSsEqrRVrMQ5oPtZXsJk/YDqw6KZ+KOAVYZoV4/R26jzN8pnRTVZzX2rWOErUe3BDcdv
hhZ/6DO0SXYm1iNXifPCGP9KgvFaaUr0BpbRO9gdTmtyUDBUNberSgfdwPxc1ukSPGRzlIOH0D/X
pKNvLvIxL7BFQbQxR5MhKuWOdnR/U7rJXk75eoc+lPk7eqHJVUIaWKM0N1pg8KTXT6QDGPS/Wgrt
PU665ApYuLnJgf/zPPfXaawvn3P0g1j40JUPIh/BFBBoDo+16o/2EgA90LC5gNnYrvIp5T6Rlyhl
d4qITxmE1ZM8amXjNNlszpE6Yuc2D5L9UaOj1fGvUfIwycio48IENPevSWT3/aTYCZOTOKBg4R4T
TzTbTnjPBHiVY2gOVn2WhxECCDCsaBy5ILlpQGoA7ecgfqVAdOR/EPlEQ2JfOeJlLhZF/jB4P1vX
j1dzGLFcyKSjzET+90lJ2QUgoIJ3Q6Gg4dL2dX4wvWEW0kyOlT6jSWv253dzqHv9T3ej9kr/8Kc6
RFjoLqRtlIY1S7NKk2HZV1ZyHLS4DbafJlOtMd5fILbIsjz8qd5nwFxlwMkj6yF1Tv1Ne7cty7jJ
orZ1cY7NELh9yN2rCxtlHzl1xm8njFvepOYtQahjmyq+uvxs87gHr5rEIfE6TyU7Cqf2F6NOhvGz
TVXtL14ytUc5k2znvrpqwI9DI+JMQyviq+LU99eTTbVr5qRnxaM8B8m3A1EkfY++6AB5vxxORsv9
qvO9jhVqFS9yL04EL9zHlGptkeyaB4x+sFLKeDgE84mlHCQP/YDEoxa7zfpzIVbPq7jP6v9hwfa/
D2kSJOEAdInN0LHxmcA3BCKoLz5wZoxQ58Lur8GIVongMW8BTKMNsd1XIrDmXtacpK4vuaFVF8er
fg7opew/m+SIUTdSkCRTuUMwBGOArlTOiQHj2w+7EQUY6JTInrePQ5/Z67RU/LPXdtrO1Jr0oOMt
e2rcKdgaRVtfFdPqV3EWZS/TVLFp7iz3NRVDd1SECj6KBIkLTJMCHcLsVFZHLY+8k+6jEU3ezPzd
KUfo+hifTD1cqGyM1dSKr8WcWIyj2Hlw7W4ta7JQuAscUqP92Y1BEgNDjfpt6VUNjAXfXjV2ah6a
ALI5CmPK1hwn97lTajatuX5sLTCFpLSvXvTgWFZyk0XC0/jW4iqaIel6kbV7e+Ad2AsqJxIQ08y1
a776dmQd5AiEu9Kbiy/sgtS1tTOdQA2WEDSAJDR1uP2cXc3wKOxzEuefbUWTIoVrpNlKTiMnFJUY
t6TV+UTzO7PmYsiTdl+GIWpC8i1gRcDawNaezWYag6WNMsU5bLvt53sWtpFfC8Kn//nT9cO40JsM
0Pz8tuVwpFzvn+6z6c8n/HwHsemSEokDe3d/yZztBkAVlg+frxk7DuYgORm4z1ftIsVfQ4X7/Qnl
hDX63/dPeP+2otDFhXT+dPe5dStgvcOnk6Pl/PITNng6fb7Jfv6EWXv//e5fS48qZZ0Mvz+dPFt1
rIMSuKCi5i9Cnl1k+ddYr63D5/QOacfFUCvxChhe9QTuaOa7quW5tIX7SKrsqdEd7x3yDfZfuQ/A
UvOrt0LLl6WtZA8FCjJrb8LlvHWKCzcm6ynXiciFk89dJkrIeqamfkI99pvslEUFGMOwvPE+vu4g
zbcEQDcyH9rHoTi5ZfLzc7ynET/kmc+C01VXwlBY61Wi2aCkhV597GqPYVDoj7j1nNyhVc7xXBsr
pz+EMV+t7JTDbB83bVbbIRZ9DPERGrpoLm6s8xyy0NtyWGedU/6rzU+ajWc7CPTJVxnjhpi/ry/k
y8izWjNqyFyV2UFWB21sHgA332vyrKHFaaWyK5wS/7zfUO9BH2juVTbFCD7scE8olp/vFzvjX4Wa
wkadT0rbODw7enN/p7IJ22nioEMSku3jA8k24z0JOnH/SgD7l1s1zoDxG18H72z4ef7QKBoE1jGI
LvLISjOoU32N2NTc4VgpwkMVKtkQV9t49ddoL1GHfQ3b8XMCOUIWvIKfj79f4bPZTsoYMv4/r/DZ
kVbi96sUkFCwtmY9pHbYt6phtgbKTGibRcdGtxQDSn2Q7FnO47OL0PSRrLNLur2uHhD49NeDGrY3
A3TBinyO/ayEbrDsjBy1/6YPESo1xu9x0Z5rt/N/edO40PJwYE3YkVVmaRYsUlcHPqWGP5Ap/Gid
QPkSZrP+tiHyFx1ezyrD+vEGdYmtKSqGD7xdbWuHnXN0UPHbe7lb7weFf65ROLgpWS0rL83/wcU1
noBqlWLRyFJjyd8aXbaXPYPhzYyjnFzyQu+y8XRvxVVkMfAgWIOoyPkJWn7lfBkhkLdC1zrdCI3l
ybJCHA1+3i1PGvOxQn9oGzXlPqq1iJiph2CVBx4EfDH6cXaXLhM9a89TY6uPsdq8yHY3QOstnur2
wK1Vg1NprPLSUd7Bs2obT/fRx5xPH/pzoQv8QHsz3HNpaGvZzA7x2FeD+hzfrCl0oYHZaYsvJcJR
0YZlIkFIMr7psR/M9Ng0ZQtHeT6cdFQrXEs79FpQEF8MV5HblXd9aM8mfSYGfNtRjUxfSgXHd7sA
3yGrnYByFRfqL1mblNbFvNk7S2VpNF+sRxcbEGxbeRbPhZvvQJa0z7KCucMWU+n2Js/N4unFDCL1
Qdb4JJik+mF8kkPTHhCgIFS/J3ygPGfsRPdcCqW6MMsmIlZPgch6tFSd3FhPUfS7bcrgc2G+2wAU
tgj7yYHxoP/TPQ+0xVQe0MYDb/ynvbTmQAMqetxIp9ekCAZg1VX61qG4ijM5T35ZNUpinkZsBocA
kNYba4BX1ariK3T16VVYKzlIy730YpQd/2NmcPUYPpOtsRKYT0ldi3Q+CpM72Ttq3Bx7Z3LPsnci
/w0OKXgZQVfdLKN9qNs0ezM1NzpObVQTjmfKopuKjQ3GYiNPskoVJX8RsXnIcjKPnY9LSwINUxYx
ZozFwouy7JjiN3dvNMASEh2d/VuCun6KCWuNidBvIjFqjGCjZF3wDW9kZz+6/oU8470mm2rRB8s8
HbmE5tM9UtpHrbXIeA0lCUhddV8UEcRsE5iJQLC3jyEXgGD+pVnNd5QdgP1EM03cdMprYlYW+vrT
zJkb3BPJBH/tCbuZmdXeAtfh8lvjQJ/S5jS6JqylALr0w/YrlDSzQn0pQ5tUi6nrBLJNb9ejELX3
FOTodJTe1yNb7pcmZWvGn7L/QXxtdZ+pypM9goXmN6wMbKjrqvkkWqJebRplZ0MtyNwlQ7CLVMe/
hI5RrFwtyd4iW/mZOY71kQ63+zw1m1elbdR3YfUt4KtOuXmoPqz8aRqO+ZC+TMFYPkdY1T93jb3I
Eyd/lE0xunwLWBsgq+fOSiDCXxBOX8te7o3JqTN7IKJzb4nV63N7/JyLfNwc1Urak+x3vCxbC4c/
mfKee6J7HrtsVeEt+yYsVwN+ERkLWTVKy9nYoahwFW6bN3Zi4TJLBugT82Aj8zckPronDU+hR6hV
9+bBzsJjjhcNCB5GpQXXHPSRYTuqwjr2SpsuTEvpz7M+xUptwn5p2tNwlm2yAIownNHRh8MRt/Yq
qbHnkx09rqLjrLD/e7Su4h752S3HyF7k4EBP5fZRbdJ4KfrJf2jswDm3hTMsR2NyvxGCOwSDP72W
E97yhd9UWziZ0ZcA+UM0Mt1vCoTmVa5P5inqNBxrSN9A69Wdb3k8vmmmdQ7IbCxCjDfANfbR9bNw
Wv/csNA5Qmas3EXieske8XcMleZxaeT8HhxEGMKaan6+6/vbhOoWldU2XP+z3r/N7mJTZXw9kZWP
1wZBs8PUA+WR7IBuTH/UE8pKkjnQUgPSE6LmBKtg9KIfqi2iB8kOmPvaeeT/4zw5i2kNe1ero4s6
QRVQGhLxvpV4jyEK0o9uA3zEtW+yZVQJ+iCT065kn2yz3XYzeO10kbXUSpJd06NcFtohS1Lbb644
iA7neJ6s8HXcd9rZ/MayH8NxgMAaZWxMjNZ+1IvJvaUOMBf6ZEtjWwpS7rm/SosGrcc4idcGBJCz
Birbret4GcdJ/aoV+e8j2QbNSjyNQ7mc5ba/ev0vA0HQL05p53sHgttaNvtBdPQcYZLs5W7VDAlS
BlkffY0n9QeU/e4WJqJ4GI3RWcjxTY7GOSuJ/sEz1Ozm6+aHbLe80mcdUNnI1nCdeW51ku3cW1ts
/TKxx9Ui+IK+/n0epVfSbYoEmxQDn9+d9efd9b07rIv5XaAwc6yE8/vddSyllr3ubxqkVOKqLz4q
R7sQkS2+THGBU0yCS4XfetWxKvCh6/soeZk6IArEaYoP2ODLBNeNizCwmhCm4ePCFygHefRZYAEx
bu0OGwhb+P/qlGNN1XwNTDd86TrziHK//sUfKnTI8iQ8V5qAHo/JwlrPfOdt0NOLH7naz9hAq5e8
85sR8LH6ulCOsTH1Z9QpYI6aYfMOVn4fsIz+qfnl1zzVzBe1VvINUrTKwYha9aEPpmj28/O/Jkqw
lkORQ4oA0JfNcwH7e9OZIjioUNkvqEcNKCiPXMSj2eGLPPqg2iYEjI3Y27HBSJazWNDblNftop/G
9KtVRt/LrPG/E0l4KBDo+Kj0aa1y2w8XXndG9KRAMt9G/gbGyALqx8acvWy8UL02eSy+G130MXWh
tVNsr9+ozpQ9+YD3ivIJuYjiqasrNqCjr21kWzeZ9QXi2C4v+uI+ArnCYInALWGMbtbCjx7DPPYu
ZWSBYp6PYOI3K5EW0Rrx2CJbhyiO8Qt4x1onKc3jlX2jVSWP997Wh5cUu220ThzEi0h3C+b555R7
G9/q/RQ5f6gV2joeonaTup2C11+qXHy314/pCFAuCYr6Wxe/gj92vqe18Jf4IGtnfjD7PBs4Leu5
Q4w/MnjI32K7j9dBzT7AHoGolGqPvFoSO98ns4SRIcIvZZ90m8hF91UpLfXRjcP0PmLo7GcDDuZL
lJvBDn1QF/CeXb+ITHuSUyBJlC1wsQNy1jT1Vlcina+AfJG0eLKbLw6Y7J2SZuWmdsydI5LwFTNy
fZ+aXr92B9X6ao9iFTn5+ObXg7lz9RRk1dxeq9/bIUrfRVu5WwH8aKt5kf01zTLrq+ESURhS1dlW
ok/fx/S77EvgOG/YVhu7yoimt9FoVrJds9ioxk2mE/MawlcCyjv5EsR3nFWkRFvDTpVlbYXGMWAv
cZRH5Vz9bJMdZlj/lyG96ZnwKYS5+uvcAaT9AYvtZdMj8SeLOganXEWl8a+2POuLC28i3pIp0EGm
/TM4nTuwTnexALZ+/tWut1Buw6A9/9Xu43xyFiD+u8Qelw2s5WXf92+51dQ3PA7rm4uGz/FPE6z3
5ma4072JLFtNEAlWrMK2NjRHbVXqRXYLCgvXA3NA8KTzvE1pmOXZY6e3gxU7HNWW35O0uL8PbK88
YhDU7RpUPs+Wj6JOm5RkMBQUgxNLd69h3KAJ4NfBU6Z1KMTGLEZjXX0ABlBcamR2N7bW+Ys8t3w2
1vfvQh13aCSwM7Xt/CLb5JGfetYBZtCDrBleHCBllIXVuSEhFeEvcbm3xXXmrYdMRZF+HNUnyODB
oZ1qAKy+iYlcoodLAND9TfZaaVutnMjItrJqJG5/Ksfie1Fn6lNj1uIBscVTGvgYiupxREbXwhNy
rpqm1i/yMvbvvVE/bU0v8R/JngbPrS5WcpQ7sX6pTdbxKmxFgF9ozYzWRJ6w9+NTWJvta2TWy2Q0
gvfUIVI4mZ1Yy6pok59w40eMM7vklrP3tNoUkKhn4giDojy6l5yUxVx8ZEx2aoEthWNbzWPtEgU2
0+gs1LR9TForOnc8/GWfLIIelxGhh/XatrUpBQgtrqZlq9sABAlGoH52kYVmVslKrWxlBWomv7dF
7ZTBVgrCDS5JwBnnwbJNHsHgxP9KkOD8bPOV0F+h9qItQB6W07pLZ2OQWYMn80R2iCE1bVPqV85D
zq4TghuU9+Lphv8rSg88MNyPuPJ/6WJQX7NamYAl4Y/UFo27w6w6QmvRNh96Df5uaZTVqxaXqFdD
oP4Ay2sZhvfLqOPn+DmvVZMn1GjfizZzUKjrsluVFO7mr/Zu7vyrjdiGBTNpkVrhr8oKGv3BA88M
JUOd1ibAgnMxGRrYyPgD7+URVZdxPMqjz8KxtGyrJQIWtemjvECB+asC63E+jI36udPJEEttcdkk
C12Bpy/b7oP/jJO9n4OHWkPKHlOFnQIbbatpLLEmQtJvuqYoaAeq1j5ugugNC8Jvke01Fx7c0Zs5
Z8HT5jXwnYHQcPYkT5mqRj+QMuyXclDKDhbkF2wPorA8U0YeG1MPs8gaHOPFjk1tlSVjc0k1Pd1p
apWBXzDsUxWn6SasB+3RgSS27KGTvPeT80iQfQbys/wiabXwYbJHPssQbP/qJXTH9tFseIJklYYd
G1q1h9xVgt1UqdOlDPNxNfpV8Nr37JLLL9xzspNplaQA4qZfEOBSkxXw1vQUzDQpT0CFXMi6LIDk
xSAcsHYZh+SfHjmHHC7H3M+RdV1xb2PfvY+Nmd3CWfpaw470NOTVRTbFcxMIBOsc9+1WNsmiN3Vx
IVawkOd8tssjfdbEvrcx4j70z/xIg23vE6oZcbosaS5umBc4tfEO1ClSNr41NQCxDG9rEdg6TlVc
HVqcEgjBi/DsNgjBg29Lrlh2uys2LuNTMVotCWOjmp+55cJ1jWDlYmaAPL2pHVFsQcQgm9VCsOtI
NrIx1nK3uh+6AQrNPtG08aiOOhA0jf10EYjmqetTkOCmT7A6U7OtKnqEEYfS3I9ZXe3zOTIZo8i4
mbw6vZaKDGXrwbOpFtnSVpvqSwxxfOG7hBY7hElhc+YslUc8CNhEYeVir7u+QmrML5yt444Lq8S5
tKuU6MAGvFnJqhMKfwFfQjnFada9/hkmHNCF7gBjpgjxOZbD/Mb2T+E8zGM22S5ns+dh4Fr+PYxV
iA1OYEpPSdvWWyV1Se5j1/UU2XZ9C7mD222Ih4KvQwroUCQ41F6qPzl2jm1cYMHknwe7ow5IFWrP
PNQss2KpgXXbyaGa2qYHoQDXllXTaY3N6OE61zukhJANUp8y5PuXlmclr2XArkdMuv2ljVkM8/Nr
35LJeorDVvup5Bj7IZ6FDTEKoC5hrhgTvS3bjByNnihfN0lW3RSlMZeNgGpexx0aTSIjdEgS4Bsk
8nMhLYhidxfUhfuL/NyLP8TVe5lZ5dJRKvPRAAe3adFRPdtxYuzFmBk73OG7BzkjUj85olxYelrd
EH6rC1anPLvm2PF9xioDvTPPaHbYMoyzSKEJLGov9zj/3S7orzYyYtUhzAhtT1grQVKMC3PIvaU2
ZusM/SFUuhWjzG5RWxYvlaheit7QMVrt8hfeZQG40SIiM3dOCn4NsWvUB9nriCZGv9PqdrKXrEeF
upNvb2QvYVhr0xDrHhrxAIamAv9upO9upJ6sqhYftsP2BJPPL7lpz3KjkXjw4gZgZqf5bM9bCGFJ
1S0aA7OlaeMHSvmBAeEAQARJLLXs36F2eCdfqX8XrWjGdVqkOET8546/qnbdsNuCHCnbp6hAO8Qz
8kU2md4pbAlDI77OpjW22OFX0fCTFRmCzEP/C+XD17RnE+Bl6ATDK+ovcTpYuwZeDlwXt7xkJIRX
yGzbW9scvSWPN772uRAQDI44qKEjNxhWsZCN2DF5a78a8czEDJ7n1xQtIjMwT33T+M9+0M8Xit7u
ZTXrvHpdC0vdyMG4BNi4K5vIbcznhsJDx3lMzPtUTumJh1ARL/LUiV3xI4JHS1yG/Ge7Ff2SpU+0
wZUHa0wnmJJVmbLxLAxlMN5Exu2nWbFvGMIFkOShaHHnqWJrVSZj/6GW2lNOlvGb39nNQnewEMkR
dlmWU5A9qUKN1ghPH73MQScwHNFsjadiP4DEQflEU4plW3cHlhoueHZ6NcdMt4rlpqsi8fOnbC5m
ZxoyDTfZovrByXOmvUrXOQxt76xruMwtcgF9WrX9bAVEqFdXsr8eiQgXHXrFjfDPMXH5ZWUO7iIP
1efEgX1lN/zuI+mnje3n+IHPHFcpHBTPBNi2KBd5VQJrxU8aw7pUf3VMPp6LB7WsqYTQQV4/4+XT
XDU0hw91kderIHes97ErfjoYZN1Kr1EekIcm6W31XEf4PMzRyBvZ5OZ7FoqfFt/ZOw8XHD0TYAGx
IaIlis3XZAz6hwIS0zpyXZDEnuPvYg375TqAbu2jNzmKqnsasDc9cbV81SZukCMJzmWMpdrG9kBY
ovcW/fT4YYxa0XaJFis7AoDfxxph88xEgLxCD/03lwWFyFwvnTdzNP2tY9r5FpcfcQvt8pz6o/6e
krcxxjr7obYouxB0Dq9OXN16JYz3wxDZR0S8UYScCyu9BOW3ogrbAJMo+KJF1P3q9Y1qqFsMPrwv
ePf269ZQ66PLBuIS8BYxAmaRZaDgsKkT37zUkwiWPbFI2EJVjFK0FyaLViQOtE/1YmAp900LGuTK
yiJf+E5Z8o8aN4XqvoVo7X533QhllR7CGQ+UeGvXKKP4qtW/eTZwrdoMux+BNW7rAP/chTCeO0xy
YOkpt8DOd62J2MLoIDoyJvqybTWiK1nobhM0yY/F0Aw721UO/lTka230jlPa4Ak7u/pMOdaeXWTY
m8IXX0Inby86Jn+LJh+j7+gyXV2rcj5KLh6knL1lgAz6xlPa9oD068GD3/zAgExdQO0NH/IRXHoC
DGQIwvgmCwTKNEyuUaWfmxL8lpdR5lprcjvauXdG7az25ZfBLa+VnRONL+pn6OPpxXQ19aVQMHAN
NOdBj8vmPFr1tY+B8pRZHB8j7yNWRX5SEZ3w4mHcBw4KKMD7C/OkYNoNUzG0s/ceVMYWbDrSTHNV
Ge3LHNl6tPWufxBY6C4CBVCbqcTRqlZFeNQ9cdZa4aJZPyMOZ7Ri6HHEEuFnUoZgpEbkC2S7LCBj
gaeXQ2TdC5uvLPpzVLTHl6FL2cWm8UurFc0DgVaupKknw9c33avq5vECkkW2raPup0sm5JYByz4P
gwO10QyjJauN4sTRTXYiGt/f8EUArjwl3wnrM6LXrHHvRUmJmdtcj3RnWIyNngKqyzvMQ93qtTJi
scZ1r9zKqm3YPH48DX3ZYIL/5pXjsm+hgRJlM/Lj/dBh13r0TZh+yxlUcUwC85FUsLIM+4eyD71D
3ozXaoyti5uBau3btekZP9nXVRjott970+quU5uRdiqQ+ayj96nmOowVfTmKuPnVm0+966Dyk4Te
qSLNtECFqlsNCeQZEaeYpcw+1GofEXDicr5mKHle8/mINPQ109MKEidNsrMrIEr1PfdKWVV1DMUU
rf6OU9KxaBzruU7UjmcQslCy6kTBdB5dgmU8557BfPaPmSiW0CDs57JQs0UETIDE+aCcprkonPz3
UZoYPHVD+9tn0+ewz7Eej4e9MfLqf850UMoeo/RX5ZfuYajQfnQF/jawbrJdZMKwgp8JM7lGm4wt
97gxSqO6YILuQLZUBTGc4Oq1VbErWKofc5e8XMjlv+MZQnKuQEoBwcPpgihzsfajSH0UU+IsU7NX
n8v0VtcsQFN3ym4d/qO7zqzrfRx47WWM5uSLl9bvup+f1YorPUmHPWZGzVeiXMbSdozsagjL3Al/
UndgpZNlVejpWrOcaq9hM74D3D0/MvqKzDTrUljLa12t7Q+3zJ60EZugplBVbGuUdW/F5S92eQ8h
98L3oOMd9mFSINEUiV2Na7PLpbRNdLffDpY7XtG3DFZoQOtvKglK3c7iX7l9JpMFdJyL+WoPrfPu
hOic4lbdPJJgEpsqbQuwLjXYaMJYrLmaa9GYYpk3TvK9KoZlWNTphxrWmCDkUfpiAw3cdEifHKfJ
QKXFAsuLWZpGTn88663pPruep3HL3hDlqr5FoQW901Wrg2/2OOA2/YcWJNwoXQcovtXYAOFFfESK
OF4TucEz0LPLRWdZ32OtDJ6hIo47DeHULaKn3gt7dKQi8+AHMhYACPNsfBwzs4f2U6ubOu/EG7qo
BzkislsQ4xXxOb1viq0Ymp3qBOkeTQh7r5F/OPFbJqT+WvuC9IS3ihDyX4uBoPuoR+MpJ+y7GCLP
f7ZMk3BQPRxm7ElvoBBc4SMRDPjCRQD1YNTU7bq2hPIa8F2u7D6q9jxclFcRT+HC7VzS33NvI1wc
ZyzzWVW72T+wYFHU8iCtgVQYZtfvhSB6Pbla/u6lzkcP0vRaebF5LYzwZzTfc0luLUpw1Ny0sBEb
PdXeYyI1bocuyR8DfY5cF6L5YSOelUVC+2CX81GpkfNSIf201rTk3R3rckXe07tmcwFmGSVVckc7
31Z0BX2PRltNNZil0K+9qxzoeTbQ/Jgk9mdbqWCWXlvcWOZZ5LCUuNLVvc99nyy1MdcRlwGn3rdR
CcK1W5T5WQkaDS5civBTZ6QnUBdfHQCT58iw1vjXPSFBHS31ST9NjXc0M+K4joeVaFkmKKWPobay
2nbYeWmj7/EhGS/lXES7fCTkAsog2pWBF61MW+hv9oiefj0MvyDDTWHPjh1Zq5eaePuiab1i3SOQ
xO0yDaYDGYRlaCoWRlGlsVNHQGxpZWvEagJcmBMlX/KX53rV0i+hpyMD42ICY6jleJogqy4zg3R0
bBvDqrcSIvTq6ECpE5gLJq14Qiwo28m2zwJW2D9D8DXu173TGwtWI2eTVMGb2/SEYRws12c1ylWX
WcY18UJvE0LO9jNrS0ZqOkEwyneBheNNr1co/kTtua+N7AlFBdbVrorWkm4Oe9mmZUBfUJcFDqq4
V7YCzoemE4aaZjsy9xGvzG6L28Q3VVHGQ2gW0wE8Nt+OTwYjgtR/EmCPWAgmX5SGtEMPCXfdIcC8
y6rBvaleeFAdfETFZGC4N7jESiP2OGEklmmQRScww/k+mghYuMA8VpUz6Ssj9HzEXfrHgGi4Z80u
kFOs2OcWhKIPX+2mFEFxYy09s52xjZhwnyViFdQvNkYA52EKWeSlbf2CyxdB9MR85v9jg9FZovCe
X10RJBdHvDiQka9EPrN7UZGXXlUohK3HeZTsiKvGf2jLH7Jih6G6JmGarBynnq4oTHkLQ2sHsizG
dL23qZa91VO8pGVVdrBbMC8WEMn5pLKPk6Vq5SyAFVGfBs+pTkKkv49SpBZQ6EaGEdFrQMpyzP2Q
OxH/q1TtNilPwnNteelCUa1ym2meD6uSgr+BtxetQ/w+n85WbfMAyOJbWykJlz+3RVawzk2bUOjG
2AQKSW05N9nWugWBxgbZ0tjV2SY1Pkk6orqg/rDxyvNVUY0PAjmgq4qywdLww+AW8q63hOZSsoU9
qvnBdHUBE5246JpeW6EraPKY9s2jV+rZto3N9y7sknPY/SQIXj+kYiw3nov7dxnhQNT4iG7KIzSV
kcmRh59F6zwM1TASOsV+ZLBVG6MJB71qJX33UUX5amFvsbBMpX3lfq8t29gPniq3xqktrv2LrfKn
iBJEe6LkaONteNSFxaNlrsqiR9QDFqRXDMVCdukDceu8Xyl9ql+N5jGS4kyqnWLPwxd8125SCcft
YYWRvpgghLDrxbzaTDBwkwJLsqhCjWVBaOOOGajGXcCpboVY1IOOvtAs4STH9fhaoRdtn5ICHYEy
DtKVcDTz0Ebw9T3AXM9a+B+snVdz3LoSrX8Rq5jD6+QkjZLjC8v28WbOmb/+fsDYorbu9gl1rx9Q
QHcDHEsjkkCvXstunthOr9QxK15gftwCk1QexYu63zXaJyP1qkudRf5taJVZto6nId5B4ILGSt6P
yrYswGqnwHSfGrP4QekEGLF8GE78rUWrgUzVo1Uk4OW8dN5bHtLESa18DNG2ehqmbG12dfMSTFP9
UmTuQwmZ8H0ZKPWLZwzWup+mjjssQ9fV/D0pinjjt/69VZTDXV9OPpqp9r/g54w/BVlcHyM1LCnc
CJJPdsLZJOeQEZLIeBPqqMHIkyqTXl9BuCpPlGfVNdUnnh8HaR6dPr+kYQGyiY0mAMk5hLyBDKZl
NOmGegj7g5UimIokSrOhosr+kDWcfQM0UzeuGFqTqu3Lgse7kjjWh4wqJSChWrqVc3WvD/YwfHfb
29wO5DBPewOGX4J5w2t2xewH8KSxVNKPEaTt1H/Joa7EPLAm2NtkcD6ASTehHb151SDJOboJy/1t
7jj6Gwh/1L0MNiim2NSh69+8qd10G4cy+4MMVqMB0FMv0rDyunOorM22TfbgRg+W4/XXPpicXRbN
5cVNzkgNRy+offWaOryISpqXrB4/kp/z7gqYBQ4wPMCub4zDtWvTIyXt3tkxFNhYpK3VvlUzlVk3
U28Myb0JUsFXSz2CujQ3z2RHTu7gDlcZn9dRumH/HO1d6GUyJx94xYvIEyNgfQ4CcheZNv7IS6v/
VpahvtILw7pSlx4fInijWtJhD52VfOhUpMJsL9dPnKn369gbg081R8c7A56DnfRqDbIfsP2hLiK8
hQmkryn6hyByjY/dt6bKgoMeFpCWDxzbxZldbxqlqvcgl3luucE8nTxkKqxtbDm/u6nomlpW6es3
AW+6ZqaVu0RUewXWkz8NwUeb/x5Fy9NGgQboo8G37dFPESISI8UazGscTE9yFM95cY96/A85AmNl
XQwUelaRoFefa0ie3HGE71ysikCnsRPsWpvYVozr5Ku/GlM5OsoQXBczL/zlKfUBU4qgxZ6acC6G
U2Sv3zmKIFZXlZ9N+yVYhnAewV7Hhmv+9XJ+z4bRqjXtA8IEO+q7py/ubPubufWGy6Tl6p2qc9zV
6QAHY/bI4QTZRCQUhWRTCVkh2UsNS/Bg5IL1H0UhadNee2khksx9/Gvu4pDB0gtrL6IfYmXpTUs/
gEcBIovtDIj6tmrD2TKwJ5JS3Qok8yaZZqSvm+hXQ21gfuLkOz/J3uJY4hbHu7j/ImRZHrgZhPdy
/WWeHC4xy5X+i5B3Sy1z//gp/3i15RMsIe+WbwLl98f/45WWZZaQd8ssIf/bz+OPy/z7K8lp8ueh
9RP6jmH0JE3Lx1iGf7zEH0MWx7sf+f++1PLfeLfUP33SdyH/dLV3tv+Pn/SPS/37T+oGYc3boVEg
2jvxaheJP0PZ/JvxG1fShMzKyRHeZt3GnZkUb8e3CW+m/eMVpFEudVvlP8UvV10+tTqgQrNdPG9X
+k/r/afrs5lh6z2YMW/nyxVvq77/Oby1/r9e93bFt/8TefV2mh+sauh3y/92+VTvbMvw/Qf94xTp
ePPRlyWkJxW/8nc26fgvbP9FyP++lOvVUOfWxrdJsaJzp/SCIRGw2Tl9baQnmabqpBsP0iwtstfI
CUus7dfxWbprEkhHL0WWzRiCp8LozHXQWNRWtZbyWEQpBGrt+MIuGCJbMUpLKgl78C3CL+fMEWL1
ZN//kn5p9+GJ2s01jFjSJptmhC3DNgGBtZDtX6CLvkLqkV4rV0mPg+sh+DxQ5+vaya2BoTK9K3MY
SEWUkSQoyUlv5CjA2QL1crNJt56YP3sAVJycdVDLyKXKcKTOudTV7S3Qh1Vy01iRC0+yRX1JMSOx
w84eHCZiqrswQcvVhe/Gon5+qK4mhwbk7WOqe8RwipzqWmlpddW0ztgHZgV0Xc7ujWY6+BXIhjez
ndEDmJx3XyAXZEU5sbFLZIms9nFZSy4dDkbDoWZwvq0XZVV3ifMUWt7fl5Rh+TiMdzovFrcwc2aL
5ugHT61HipjRCwrsKLh0SR+Q+pxLStRv/ZtZpf5qnoa9xe/tDCg3uIQNfCgr32KSNMq4xV2BE/EU
zzxlQweqwi0rik5zmD4K51hWTngbeFrkgYYR9hI4LgRXHF7dZkjjMk1x5mRN0qPdvplzi2ymejuk
WX5+P3HWpvDYxcrju7Xk0CrsO066raPWWGjVpwitzeoQ3EddFtzLHmCvAN3WOtj7QGbJa+NdHDJu
8ObkbqayVIQuM28LGf2T6yYp56aReZLNzNHZCWVk8yR7CKZNx0zJVtKZvYbJoW+aQU7BCTMKiqMR
m1VWvacCL0NtLIR4rKv0+15RtHtp7RGT24KpNdbScfOKcNkbZpUjbz24yNglgoyTvVNKKD3Aa/yK
XbyJFj4jMqRzYPs3pzEX5sHU3W+L3QZPqMOnlRdkeXx1Lz3LxTw0DEHVDVCYiE/9+rluw5xSPUoN
3a38EJYT6PxE6gyGLdc/ycYqChTrb+1iHRIba0FNCKeFIjYD2YLw9YTy3ZwOypsFzKrkwCAdUuW2
4G3SmwXrEa5XBYaGjQ4z+tkUTRyX3VkOZW9p3tmo04M2lo3YenH8Twss027X0EdvV0Btl7PxqcdL
xhYRBWQ9ewjVMH+IrZzdVYyghHRw3pagQY1IbQFHOry07olSgDlfyTHY019GxwpfEFpQd9IOesw7
LTOW2FoKW8pl5Nwl5t2wDEaqMbz2OKvJF6XLyWSUFkxuZpw8RwDUjq7DoYHKN+xT1RsHGUEBl8ee
2wsfHAFjzwuq60o7rYFUOVD4CzhJL+Ak3QSop5xLSuFkVxpb4ZG9JUZOacadMyLftIRK8z8NIwlR
WVZK1fne79vpcfasB7PNhpeKDfepNPV6O9Vp/i0wLVJKAKw4OpsgeRMpKDXxP1cWwNWkgn4tblt/
pbTTUYKNJQpZNm3j+mvL8rLtYpOw5Zyqum0GfmstHTd4su/58d5w+eq/AT0HbZ8cYV78fgvsqOJu
IhhzEbjyT17leSd2rma+kl3ZwMVuASFo0LS/WWuqoMdKt3bGEgnZqY8Mp4ghb4RMrGjkdLdqIwCW
HAuUdjPCGJpDqK7OQYtsTtTc1yW8z7Inm3LKqLbNTVAdfvPLkbz20gCQA0zO5l4Gq4aBHHQSwona
Os11zNOPse85kA+nQE6VdEI35LctJpV1lY5Q9P5kz8b8Y/q6RtK/cGxZXlqvTO7g/k/uutrZNB5H
n5B6/TJJ51wNM3iSRiuPajxdIPafhpWMaQYQ1OQ9UYbPvYT6QLFW1rdNtJfdtLN+upFe7N/Y5KXi
v0p4wS+yr3BkOo5GBtGd6Z0y0Yy2BiPlMpY9dILRJbGbw3u70nunf7KNVuifFESf0HQXMbdVpVWO
5RzZ9BOlJ2vpqapJPZBV7i1bezDNsPzYct4cqgDZ7TQ0P3Dq0dpd+TEIchUF9QFcv1p81JCQv1qD
/SxnxKWb3tUlL42lyWmt3XGjMSm5Pod56J9lLxvKr1Pg2js5GqbKPwcNkGQe7r9D4tfeYhuAmaKG
46M+IbyL4zZZriNXfHe5lmqdTd5mghP/b/OW4F9zIxUVCifaqWFU7KvZDB4VtYaFvvLSz5zefbFG
U/sLcW3PMkn9ukH8nDpJ+8XrE1I6cR8+hbHLPdOKlbPd2un53TodpF/ncKjhu+FLfNHUxjkOSsn5
E7QDq9YoskuEvMR018EKuOtjoJdgEez6U5wo3jaFrWvlcFBOwjRLtvCOdZdONCTr3jaLTYZoqrZN
alc5LnY5YRnKMGnLS8M+zImHVtvflrTK+e0VlvlGTDqizbIH37IohEoRd3BgJd/LYaqW2b2Xpfcg
Z5Ny3eWoWQQhaluh0cLzNaLApRnRuIJUayBx/remQK8XvVcLbu+VdMWDBo+17JZBhgpsxbHaG6Nf
FfbWGGJQbl7T7SIt0UTJQfgsm86EQAKt+0c5CioIcJaIQYQNRETO/DuCtybwjxry3lqVNxvSjsFd
LUmSqjbltd0vxq00Qp0Z3k2SECkVQdL455hlzhLTCNol6YhjIzioYPVgECqND3CFJL5WfugblOh+
D357KqVSdjnVURTDiPueERTbGCqHtbwNLnfFYoIZNxSOxXa7jwqHOfkcpIvbqmyWpRbHMm1Zagku
EGzivDbLua+38zO1/uPKJeN+mhP0YvTMCci1UlKUOn5XrRu4SsJOfxqFE2IMd91pILNl7KjY1jlq
hN5tYfQVaZXo7NZ6dJXeqOQ3kmfQmMuhQ2b+3gzGM8JB6nM9bXvqYxqQdEAWhNy5Wxgbv7PDY47Q
xSVzYOFiT1QmG9mFWHxqVm4BspMy1HrXTvnYrCpD/RV68y9TZW+IBAfDxF5FDjllp5ppBISXKMWT
S7Xxvd8a2stE0nNtJI55BDWlvYS148J2H/goTpdQhanmsLZF9tVC8vVoGdWPalZdtqvCBqYxAATW
1cdZ5GFlYwaaeYza9occdSJnK2MjSnf+MVasuUyXPbmuVij1EZau9DwmQ0X9Ou9TGj+Hq1kDmJG2
XqNas/V8bz9XhXJfUqe7ndoetbkxKNdjk2mnWTZpA8CpEHKCK2l44xL+Aq6PU5D1v3oy5E20kUSf
80KtD6B36pOuQiz5qjYoJQflsIiKM2mR8CxNrVQlbDJSZ7aaCwr+3/qEMri2qZxTRh3oMZKFb2aM
Wnm2bCc43xaQnmWVOYfuevP6Maa+IVE+B+naisqfpFLLZzJQ1bOipF/J9fcXU4w01RoPQCaRshIR
ZaVXiAp2G6jP5wcZr1UzQsQjJVLSqVh286i3HN2L6XKS76cagCO0vm8XcNPsLsstavuNslwPHJWs
7MQrzjIYFMF81CcqheT1UYhQj5NLWhLiaqc3PnVNbdw5CvBYOXQCSJXnlqocOaw8p1mpZuLc5YGi
fvo1p+81407J4Bn3K8/4tMzhJTZ+0HXU/kI4LSMn/Z6BwbkWoiFJqV1DPbO2o1AvXWzSkZkFOgkJ
Kj9yKBsZEprR8wg68bSYZI+a0dHmcGZZh9yhe/JzKH9fL3eL1Kk190cPrKv4CLIZHRMG9TzcD77S
ni32niVsA3p71sf6YA/BdHC1toWeFlOq2wZVK3Isu9J6myOn2w1JRKC4VbMNZ/DPXVv8w4RCpeYz
iZSD1rGFkE3aBz6oKzFuVEW/GSl3+eVeAt/ZZjGjszvv12TpNo1U32vg8t8vbaWem6Ht+bdlS0pf
DsYEfyO8IOkmQXHms9Z5A09aE5FOOyg+a+4HSJGdjxCd1XdNjGSgM6b559yfyq0bUF7OFhui51pd
OYWqbTyBzEcKOj9bArkpe9I2A0QHViw8silee3IITRpuz0qh5RnEg7cYjirvzBd4qbsHLcz6B12z
/M0woHiz2Gy1Cu6a0t9L00DRJSyzgtLVmNzxKI2yiSGG2NsAOgTPdfewNPZz3PrFA+hMh62iRRFn
0dQegHsuWMW2epdZoNkoMd3E0GseSrLVH7uGn1ATW0gOCyVm6n+prva79myK4dCCYKVC2L9Ir+2G
34bJm+7lVBCw16zWqwfpc81y35l2+iR9kdKuQOCkL5qneR8G5IdhePFs5SWCKe8BwGZzLnwQqWKU
QW1w63VeigiB1jdH6RitoH7warc7wKTF+4gIXhxdqBxVzewQvCBMxoJjC3ZdADBliZWrIyJXJWF4
m33zhTVwDMXQtkoQ+DtvCOEhSIPiKhvVQhpqbhHQlUMEjX85mrKBmkZVg90SnAsvkhPDJkxKqOde
V0lGrbgGoe5th65EIOjVIWdYA6d2seJAxmQqOxum7SPXsY+5hmqM4KVUhdQeslxoBUtay2W8uBEu
hPBSjqe2rQ6NSfFymMz7gvw/LE9B/+AbOt830TOSuxgNwCs55V+W2C8GcerDL0gGCEdftjUVDIBJ
OS3e+kpKnX7swRMIAe1x8FrnYRINVbmoANecjqVa5DyEmeU8WJrv7NsxcVaLzdQU7UKF01ma5FQZ
C43Nqs31EIwiq0mnFgTR7TKLbbmM11Nx3MNNc/ZCpz9SmE1xelrOn2xeuTeZ2XEeKYYubFSU7ZuP
Y680z4np7ANVn8Ga9ME5BWG6juTQdJJt2gXNQXqjavwW+yJVDzrnQ8W3V0bBrQLxPRtCRCtYumq0
fActR7SXwzmuQFFqoXcnh1oN4lPJP+VG2N3zpEpvk9BngXkYpoatjCoNS1nVNXh+OcwdCDt1BLfN
iq+tXRYoLUAHdGxKJ99z0zWeSTZwJ4dI4F+RDf02hPjf4Qgc1w5S39d3sSY8AWixEJunqLzz+rih
eNfbtOpsnHvRyJ5sIqSozk4V+hUc6HgU4Far3khaCDcZJnXzZHht/GlIWi9+KfOu/VSq3U+ti3au
U1WP5aDqL5SlA4+sG94Uo9B4GUF7bAJr8PfSG5ns91EtMQBgEDyh/H1OfGBSiQiuOUN8oAT8JJ1y
flz9SF12Q9ISlvGXoFZguBbRSgmx/wx1vGpZ6iblT+1JNhRfqVb4NFh9+UQx58xZkgrZ5ewn6dpN
2a7mpgkx6mt82xd7I7Sse93Rf/oZgmTjoKXXoeBOyesk7PigEa+daKRjzHP7GIzZh9aufpvEhDx3
y7vajte3+M4OTnE433WSolSQz8ve0rT/YJsy6z/FLdPimO9/obTjxkyDBKy0D+POZFIxLGpO9SbU
YQyikb2+JE+ykuN3brCg0SGM/Iu031aQU97FLbY3MSVcHTv+Hn5qaqXzksGF31xpmSJ77z9NbnI2
NPJat/pjoFxxWVvGGaFibSvuKjB1oxGwHlxYpfnWJuXOEtzScgy1SQR4GEDjYhtGAw2jN2MxsZNG
OWdpateJT2U5KI8AB63nvsl/KIU1XOSII1d9x97M2vR8b54RDjlESTFe8s7VUMmhUmOyYx1901y/
Spts+tyC5NLVi60clsoMdrfq5yNntnz/uzr8CBo6okJN69AKLPKd6U3dXZI0HnUqUXBSBPMri3Jw
DUAonOsADHoQXmXP0nnaFFoHO/LfHaiMcXrsW5+k3Z6zGBoKEaKlfzUDiSS5Rla4IeQQo85tTrFR
kKU29LawjK0nEgb+jxRhknPWpsXZGePHyLSyffxqkvbKrsNy9b47UtGOlR/0bbb0vwl6XU3a/rxk
6Xu/V2/LYA/Iyd1qg5ffNWnUQ7RApUFJjckqsvvwZw7MkyKiv/jNfDbgxvo0a0W78TU3vRYFTIKQ
++mHya60q8072sbuu3JN6b5H8qGdL6EJPHtXh5QSOY0zbt4YZVc2RgBAvW8NH7gWmG2w3fp8WdwT
FPfdqvP5MaGb/G1xRNDDosSG5qWaFU88bbkdQ0cqR1RKmOemmL/IkWyG0hRfmqHe6s1UPEmbGkEE
U88uf9yYfESzSdVGW+kzhQn6E30/K0a3XmxZ1rqrqQesviw0Jt99De3y26qUg50ok4tXcg1pyz24
Zf10jHfSxstRtK70qD3AM3ItygmJD2SWnnrPHu/gzbyLxYgy+eppgoV/B2navJFD2XCG/xOgfMzp
JGFpY3lXn4y3nCRNLdXWe5gN+nUNMTR1wuMEksxHmnEs9WsKOt4s5+i+FSNp10PbPPPucJIjV51N
UIr6VO0dJLdW0nhrGlW/+jpSYUYH05y0hYNq3JtTvGqyOt7anlLdR6VFdhZq3kPqaMY9/28XwLOj
fehtEihqb4b/mkptnUGGgnphb55yMyq+hRWFqy6sVJAdKco2mSvnYsJQcvIa1dw7HIo89NRDbqBg
UT9ZRfSdDFf9lxPvUdQIdtxn6r1D9dxD5+n2uqgCbHbXeauCd/NL13on6bWVBMb7dOIrjtaofVDB
Qh5TJG42hl7bF8rmf0KpEFJAoSHpLUxLs9hsmNwPhdpRb06EtCvjVPZwWf+eRu3m/8ty/3RVaROf
kH2Xvg1AytcifdmKphOZV9lQbLSJAfxeFpOMCPRJ23W6yi9UxEqbnC+HFII+gXe3jnK0rEuVTA4X
yL6gXOrUASsXMsvZS9WnFIs6X6Gy964NGbapyatDoavRfT60VP9ahv3IaRDKU54PuRI6pCtkMayv
o9U9DwnfYGVs1tZAjpNd/vnGr/qGalV2Jy/Tt3VlUiojmFV1w6KRPdHIkFmws3bi1Dqas79mvZyu
3NGguR7D/jvFKqeKsspPAeRGe+rL+0MV+TEyNup3i+/YIXcd6HcKp/g4UoC099x52sphM7b9FqGm
fC+H/jzEG9Uy4qMcerogv0Lo4jxxq0R9FppFt4d6q1JV5Q79Z3DNOfRrlerqH0Yt/zWsxXmrHHqJ
50NF1v/yymH2UJrbKVB/9vPswfxqq6gOpSZY3zZPQEcP7GBsDcUS/jObTOnVOzmSTRZmgshC/xkP
Rp5tR+eo2xz0c2xgUA6jGreeeFmnMKYaSAJRaCYdpp6bNy9/aiYlSiI6rS19W+oD3LOvbq+yjHIj
V7wtS2Xtasp9ZdsiFbPu0744WUmGTiBysZsZ/Pl31YKEQfe+KvNgbWctjE5d7ebPRmJ8R8Qz25dB
AE6nC4o72bj+2F4G9yoHU1NV3WZxGkqgra0aiaWxq4YDhIYf/byimNCr9ZWnO8p9KwRDyAYE1zyF
bcnSjDf2ssoDczW4kE9Gbce5AWFyFgy0/XHuUbokfRF/6XQ4Km3L/dYOAQ+6pIQnvqcuoxvaHs6I
wvsGTdA3rezrZ9OYkhOvStoWiufhW8LrcWp430xO6sjUlipYWF17Mmf3p5zHPoDHN2UnjyMVj+Qj
OpPnbmTdKMnU8dnUbO0rFaVodwIROcqto2wytkKhU/KYErtJ2UQVZZ9qWyEQnjsuTMPl7NyVnr2R
m1A3FnJtebDW/Fa9NkmsXovG/1JHgXaUI9lIZ5z4q4HauLvFbui6eelKY66QqlQb76M9G/Od7UfT
qlcRFZwhmdt6+uju5TBTrA+9XqxRY0UTQ9DWmFoc8lPTw4vsJXOYNSvZDQI3aVaLS3VbNi21BjKc
KW8Cf3WR/VuZre3B5jiPl1g0Aacw+aY2hs9OYXd76UB9y0f6JCo+2WZOxWFZhw2/6wH0kOyGgnYn
FqIW4oFzuTWCyec2vgV1pNw0tL4gxBKYaYmKbuBz09h+hg4ao/BSKxwVo+c664dWaPc0wOV5qsfG
oc10/YPa+7+8UN/Fp2lAGY73BHdFLV3wfXaSfR2b5l8w7B+buOOQD5IGto/+0W6c4kEe5Kd6Na/U
IA/PchhoYbitVKjJ3MT50Iwz+kjJ/NX23XKXtiOHj55Tfxb2otKnr5TMQsvKV5j0zroCIXUq1DH6
bLoJZMZe89JNsEBmUf9Tmt1sCPelMa6s7GCzRzvB3A1Ts+iZfx9OyjgI+ULct+4tPARuhXQ45Lmv
c96tc4vWkBfIV8uagec8OtRB7OvcGS5KUAwI3iNlZQ3atUPL3ETMF5v0Juo4XGRT1PmLMgbOPmli
27+TNqhBwNDoZb2SMwCZRBxPi1WrfE4OGvmfEvFXtL6pSSrTYZe8FnPxC3TmlfRaUfylaNTuMLea
TlWDmBGFLZmg0o6o0nsNlFVgUPrYAMy+sY1NEqgte15oSl5C6pYkxl6pE3tXwmcG27WuqZsgaP8q
S47ylbRCJ5C6FyorIMKQYu/8X+l1wy/HG5tgyHjncHOH4tdlGRktVeJlb3HI9W9L/32ZxSZDlhm5
BbMKf7t8mkh8mkjIQ8vo5bNaof4UmLmx0pSm2nDGUDygMJY/OKIHvoACJvsqLbKZQ1Tk6sF23oR6
aTuxHzrcpryuMFZTxm3M77ZyplzadNX+fuIsS5rMrA9RvLBMjpGjMN7NsRV4K43n6l3pDltNDuW8
rEwL0pmquVMDysYp8+u7SwQidPlk8urU+zrc8Od+vzi8tuvPDYeOt49hqkIETNkg5Ow8Zhw7dR4H
pbpVuY9p45l34F5O0qcKUzE4EHUYE29HYigdbdkN21rzvI0e8x6+Zgfnrxr8Qg3aucXwS73akPdc
5CrcFbpH1GwWP9i/9giry53jJgc36qz71ipSnq8ZKVCtUYHowGxwH8+mdS97blAbx6Btn29xckow
pP/K/Xw+ZPwzOPhmhsOfxKFtjGhli1Vl3LKUwIVOTlmcbpfU4MqIqMraDCLbOPRdQAleWR7kEK1z
hIAtSpHk0M2g+qi7ZwQD3DP6Es6teTeUDmnrvTjalVMYwzwI9s+Ih3SFvk39iMZc/RjF5LzMUqfi
a5hqfsw01Jm8tclgnoLtJh1g65BDGSfntjHvHiYHzLe579ZrmrDdlw212Bqq52ez6H81XuecB14a
KIGHaYliqt8OIVleIYQAHacVN0W9g7sczgloBiutCjZyhTdduayMlh4fBhH+0JBGmlXEoxDfRBKz
zNCEb2PvQsk0h2yDhVp6OWTq5jamCtW93KImL4DBwg6/v/FYclIh5sN6zvabOkFew1PeV8zaV84z
VYW8X9FYSakgw0zWD0IfXTslYxldIupcYZ83TnGW7gLOOA+xQ1nVXFbWiZytfQjM4UkxBqqsYUVe
GXPf7thATV8TThGoP50+6wGcCHxD2l2d9jd7btfzzT5k+hu7jJ+Bk9zizbRT7lBVhJJlhD5pqKr7
Wqjrpgnb47acotMstHcHB2kBDQG9XSPEdg02Lgf+osKN9AZQs158O+EBJeZW+WQ/qEp06EQs0gfu
yQ38j1CYzo+N3Rurpoa1By64FYzdxjdD65DHCPoIOnOTEle90Vdp7CX3fVSmzyguXSvYxL8As8p3
dtAoEKx55RePSmbOj0qK/dBoJ+GPamJ2R4lmfQd1NQJCFSJAg1vfTIEdQlBEJr++02qFs7QMeLYM
ljHSIYeyKR3q2P0ARZ4gFJwvS6DsKYLSuRh+LMtLs1xksQ1h9LVzvqRjMe9qowm0XTXbFC0qbNc2
CJFWa+6jDa9RwmXFSXUZO4O7eObF6Y4DpGz1f80CSxWfDM/Y3BaR692CzKT/pClGfYiNOLpfGrsA
RT1M68UCPVJ0D48lWglzZL1wJBkcpW0Jkb2mdOe1r2nKZnFok8s0Tk2DvdVn1B2Ki92MslvUIDtg
b9oYqfn2UxgOR3Fd2X1z62Q4Bf7UnzzV+dVImxxKxzJ8ExJXSrp6M35dRpl9c+0jq7WW3mXyH9dy
xIWVtgwPaDYfofaY99HohKtaUGi1MPtDBeCWm1LxjHMeelBvSaqtBNKou4T8znqyIg57/XpSUblk
jlrwS5lm/SxDoB+IYFZCgCkISuswpo7D22OtfBkG7UjlHGzcajiS/BLc5cJezdVPI4GpI4pD/b5s
zVMTdrtB6U9xYxXfw8xteEoayocoNqvN2CjDg61a0d6BW+PsIj2x7tKpRNpOh/y+bb9ljRN/MErF
eSgoJM6he/vgk495KYKTdMkG6gcgzWqDbiDRvFc8No25QnP3R4VW8Eti6Dw/DWUtRxZiRi/OyB+Z
m3SbiXftjWOsbCVKnoOw65+TMYs3bua3+zSz+2e1KOI77oAfpVM2Y+B/dXlbvMgRdBzOvjGp3YxV
joXWLOaKxTwn/LXY3KTdnoPgu6lrSfjNBe8wgsSnhyEbzIkYwnyydVp9X6WwAUWRMvAQ/q3EI4Vx
tLSB2NkCX7o4qqb8hsyLA8UypwBKFpJlGpMHibQCZXit2ix5kCAs4WvESPqCOL42aqquppa3Dsdq
S9KFiboCq18+OYVZPPEuTbFEPud7OZQOo6BOOI6de2lqrL6+6K3zcosXkwJFyKUGbHrSqY/T9WC2
32Mv6M4yhEyGe21ne71M0NR2rXKTvDSauUocXoKTMuotqIJT/+hlyjWuA4XNEsDPeyTL+vtsaMj/
qylFKz5UnnvDoWYBjaJ67/uawQ/Rb9aVFZIiEw/TVE/gNo6R/REj2UhnISKWsH9vm3pU+MaG4t5E
2Ra2Czshe2oXupHtFGfueRzD6opGSbVGpTX78Z8jMtYY/75Gp1VokhhFcKiStH1uJuWzz2e8FGJU
5114mIdRWyuK2Twbxdg+J+ln3UyTJ2mx0BhBydAadtIXTZ5zb47wJAVN+5jGOrDmyrxnb4oyd9b3
3wce2aGlxJ9bxzN2jWdExyJR7fuOm4E9uP655jFXU65Ld5w9ZeuWACBRfXehw5wRW5pb/cME9dJt
qPe2/qHrfefNcPHK4H+am3P2d4DzNpv19iIbT4X5gIduAZXjb5vsqR2MFxwF+2RBcgHwnDJkdVWY
JTc3YyfQpHHnHDLbmE9zCTu2JGXvUEDimeS89NqsHKa+A6qf69EXtTLWkH6G3wFOAgeL3A+6EyOR
WILBSXqIXY3o3hoU/T6BQYbiJv5MLllQbm9OO26dox2on0JKGkj1+B+LhluEZ8/dvkfAZlN4s/FS
hWZzJv3Rr+RQhxz8IWoSRHpqpVsbxidNL7tn6asFhYJShfdypJVTuXbv54hb+QMcOO55SpRkDQAA
eZHJnu76ajbWyC2F3x3D2fGmZH3q2xJWER2GLHtSwo+lEAQTAXJmIoRJ6hFGJzmTV+vo+1xZu3xy
rE/DMJT7PtmGAdTfM4jh+l9Rhc7h1GrKR7sfvtdWnVzlSNU/Nl2rfgBS1z2SXLtL0wLl784nk6mn
wVoO9XzI9kCB7S04vc8Z9fHHqrbzGZS9Mh9KUNd6ytGQKhorHOGceu2NGUwZbAaGnXTIRitT+xbn
QPhxhjRsvcxPG5IoyB91DQwQfrhzclS0RrdjZ1xPyb3XqTp3zFR7gql5WCdl4/JDn4NV49QmdFzG
uC7doDjbXVW5t27ml8VZcy2OoJ0SRkblR2fAzs2BW4HU0AgMfOIpVRgDsjhdOzzrvtAMz8z4R+r7
a44eu7+y/0PYeSw5jmRr+lXaen1hFxqOselZUJPBIBlabGApobXG088HZ1VGZlZZ9QYJP+4ORlIA
7uf8IuouJmJUb9PID8Y0yuLSuHGx63qbHKGW6icjKtVVoFGwR7P7k5w0in2BCtE3x+rTRaBm1VPW
YbReOV63qHwcwKkPdiiK8purR7PaNbHdPpKTmL3GwLbL3ioPfIo85hfZ6eS++8AbI7vkAbvzZ/y7
3VvZMuxaLA3RgzibL4108d9eS3aWyiR+vVaI4YlpaO6tOU+W14r0Rz9JzZVMu3VWm+BuFDZ/5Ot+
aneDIpZpi+JQPa+tGx3tjwk9mB1aEdZjokXOpuyyeN3Ma+0uqpC+VbgDd3NTHYzpRNaaui8tRSv0
hyG+kxPlxRyr2OPg0fPMox+DoBK2VureyGupxvD3r+Q/FX7Io8fwvevB1xsL6GgQh5u2q9uF7HG7
8o9u2byOUdNa24Pz2H9Mjgp2Fj76QQttNLiNVmDcbnQbbzNgrNQCE+6vc8ibZc/VQBtDbJk4vY5O
Q8C1ihYdJiTyVKG9WWoAzLhpvU3v5+O7MaE99We4LVHalWHV+dvwL6PlRbI5p/fLaBkOouirm6Nt
PKii27FzsrYxavSP5uh/6exq/IJIyL2CANGzqUcW5CpLhblZsf1pp2khRyCzuOk7FzanFxQA2tsX
I9KGpUEF/pbVJMqrqtLkt7LdghvvZ10ot//C0hrbrtz8nvnFCV8Z8dbrFW5HJVlth3zqtkJn5+DU
rXLsOldfT3lfPyJs3qMrVw9f8sqYbzzmdxJDW1SHF23mTo8dwBb0SVQwXvO7ZlXAPf4mjofabWMW
6qMv0ILtLeuP8SFGUR/jP+Lz+G4e7zmMl9eXb+iv4z9e1+c6v42Xf8+v4//m+vLvr+a/3xnz9UAB
5dFwrW+B0fZfWlSgpzjBH0YsYNKFCP5b2Y6Ugf4F//SvQ2Q6B0RuOxaclrVDPSjaeMIb39FrQ4qt
Ul4cHc3jco5jXjy+o8izNH/EM4h21/g8fhJmtyN70ixSDFduajOuqkWSKvZN2RsOBh6dvpI98iA7
PpryrKoNpvzWnUftoQ0G9Mbmq8ppo9ZbZMoC9QFbZ3SZ0lh/K7r6SVBV/Y7ebqo46I21U78b8KhZ
DsiwbJLCrZD244CfVnWUTXkmD0pPudw3mxolFB5JChStYmpu5SEu3OY2nA+y6VmDtUTipVl9xCqz
JY8t274yRRvD9KeFnCenyI6xQFUWTmeFvL+jvnWTgdVb5T/lwgqPXe9o1/gYIXEyJDZ2miqOJOwN
zFPXI/8SJ+mhdFpc1BPQXFs3w7gb7XblSKIX3pwDFXkyZv27bHoYQrY3bs52yxkfcAeZHgTeBVBK
O8wX5xi0mxFjVxYcoQ3Nz9YvkNvGh2ZwkcAFloHysVuVS38QMAoS/SR77XDmWYESW2tGMD20CHHN
u2EWk83SUA33NQrGFw1dwu9JfHFQMvQXtg0+Ypp5gsjqr9uEdYueAzvo1PZdh+HWb3GeC05IQM1b
TKPHyhclrmGnOgHIAA1hN7UsDrI1kBo5y7PyXHflcD1XeMauLD3hPRsAAsHhhzWU+lDPS5iJt1VW
DPm26kaWzAjqLSlODrcWtK0MLSiUfozus1fny6EYTfRuC2Xtq2l4iLV+uq+tCMlZhOV2g2q5a9EE
9UYMOMZqij88N/Es+NhkwV6P2uF5FJG2YAOY4cNA71TGPFEwwDPTcMClpOSJ8eOACeQfTfZH0UFx
S/To0QI6QYPqnmqnXbIWoWoSadw2Yh9PnLkJzx7Ruy5bRYPBf8lwZnXNHCwxKfi1XdT6a6HMHuJ1
7J4puFU3JugSvKGUDr5kEGy4eLMoG9gRmRD6nTywuD8bqoaUoY922TWO7ICpFJca5PZdnkBMCfUJ
2e0/p5hh2ZM3DF4/QhMinTvVIKH9cRnqpBjb8GS8Tq0RplwmU5utNA8j5Aowzm086cYLUvylrzYv
uaX7J4GY50KG1VjHQcO0XzVULan3iw0W7OCmYhKKK0Wf4cpqtq/iylVWbVSxR8ozczN1WnoWsZ9d
DylWJxhDI4FtA0U55SArt6qBD5tVt+M59Tsb9o3mvCPRvClMP/+W981rXmnDs+mo/VrRo/qIw1t/
zJu8XPV62zx2ZeqtKJGHu1oLp2fyC8Bo/AryRa+Nz4Fo3xWwJtAEaam+xfom7R/MrDEfVbBTfLzT
c4YzzyWY3Hs5qJy/MnAetIUTorSsZ+1WUYd4U5ro98F9GZ6Mzj0qPHc/2QIdTGMAnBOGuE5CyUSX
buibT+UIhS53EnE3oCx202vgAEaQ2p9Kkm+G6xQvKO8nO9/xw23dWM3bXDKSA3DpRQN3zLpD1en6
gx6Wzy15161PLmBXzcKvjatpjzPiaBNXTnjA2xcSJGJWS8y+9M+D8r3UlfErgFLufvDF7wPXCXdG
ERo7UXvqXeOj7Y3w2PQV/BACWsqXyhcJuJtav/gOttV152A5C9Qhy+voxp0VpOXBGyf1CPYn3Ywz
tOIjdj0TiEyLhi/UtceaBwYab7FjmASdH9fhvbExQsVerSyy4eBPDqnF309lWx500xwOKjSSvw5S
G0Wl7Oz3w8GKSq4CgDEAI4RUggrIzAi17uRXoXVXVEN3idxPkWlgq56kQXb0R+9e9jluY90FRafu
qgxMag+lIFrGVmCuu9zWqGHNbR+V2SW35hzZN4a7JhqPhdimJSp/Y6Fru6miJA2Z3WEdrFHxqSfw
3xhYdu2lrkNg/2p/ki0Eb9tLYQsyzFmsr2VMHmY9BbwKtBNGJlxKxhpPf001pTlcR1iveuofyFBM
aIl2cLdysBZ4x8z4x1J37qjeR+dEdTGZCcRdapTOXZZazQFP7XAhm74z6GfcFEnhdWL6VGv9YdBB
uihuPO0axTQ3LDrUNwCIyJ8q+3pQ7sg8dXeDU8YHYenuwvf872YRz0u+2cPaerBL1iYNdbPFgILy
kx5Hyar2yprXTzACACV469QsWBwHyrqaVuKmDdSaim3enb3ZrgCJ2PGhbUEJjqaSvvo+ts2Og1Cd
baMuAM/7rvDq+DMufv6iS02MPXok1WJR65hBREAznC59RC4WL6w2cu5aEn/rcQB+CG1c2zRlDRsD
4MHOznTjpmPRu/c73kahzvcI1W525tTHt9C/uRXZQ3zGapHHIruAu3E2Myn9YnrA3kwlPYIh2+AI
C+2VQXvFPyGGcciP2kHItgmc8qupjvsim0X4PQvGcDthcZAG48LuNOdpsrHHDduKTbVfwZDW45Vb
+9UrCCScIYwc8WHDqV6LZMFeyH8dVTs/IiWSLOWoxIHzbSQC25F5EpIvK5FkyKLqdXeyaq/iN21X
WKGWyrMIXEiRLtmJXO8eLF9ZquMxsE5dUoR41gzZQcdC6YtRZF8t1YreVA34YhgJfGU1m7prkkwA
ZW2kLlK/Okm7Hh3RfscWZWEs1L7uzmKmkUkmrWTcgsXskMPv7sVMx5WhPvZRZ0k6/eCKpHiY4C4e
MJnuFmUVd7sBTNwGeyT1HDdhiH6FdpItkLIAU+YDyoXNNkafmCekb0br0uj1hVKk9j1yLPpiHGzv
vWvLMy4Qwl/wqLVnQVte9TbMYpgjZRZuMiPnSdkbsQI4KsHTVY8ciBmNc0uayphWPoQr1ont8dos
O0/fNBaCTIKyNB9DFG1ErKnqQY1rfLaQGV0kulfeykM6F28q3vnhGoyzHeo15lF2qqmJ+gg5snVp
YeaRCFAhjelHp8RIN7aC1P0IDoyfcW5eos41LkHelScIhqi6/hmq57MGhUlvGJ2bj/gQK+bSrrti
o4Wxj040hp276+W4I4LdGa3rpeSFsRxtj3XVf9fqCW39Ici/pae6F803JbbahSnK8UFUk8v/1OwP
7GzdVd/kn1kB2LhoUELu1CygEgbFTjY/Oq5NilexW2e3v8UHs1VXEbraKzns45DnpDDM7CIjpkgL
sRpGrV3qpputB++g6n53Lw+B4K319E7dyyZK5RqKvyjxDHV3r/AtvEfmMtv6QuAuP8+SMdQ0Ya9r
kXuQ4/oG4ks8eZvrhHlYrgfZpp68cSVn9ZXZ3VeV+owlaX6UoUHgNdvV0UlOAruX4zYS7AoqFCet
JxE3ajhXGlVPMhZZfu6e+pvip/7GtA3/QFpZu9cm5F3liMGpP5PdUh9qVVT7yqr7jdfgFazm0b7O
C8vA5EX3TmUD3791rSOqJEi44iWwssxZpAprwhUysNWevKV4tXm4hIVjPgehFh17MGjLwrPFqxHU
3ArVKmKXnVvPlof9SSqCZZODmNc0Ee/r1NCO4NPCbRRF/TlvmmKN2qh6T7beXpp1HT2XZaihL5Oi
S2+P7wqGEF/qLtoXsWHwbBPjNvQmD14Jhzbg5uxmo87uhmy87SGsn4xvnpWIZTO5000Zd85TmNjr
oJiIo7+y1SZ0U63MGN4ynax0h6yrRyYCF3KDEsg8fcyBhQXFUJzbYqruvKD/JKcXQrdXqYUsu071
Og7TW5LNxt51gZq3xdCdDMfJ1gFuu49WqVlQWLPwU23jHi23PFW/D7ve/o7IwZNlx/lbmOflUq01
/T4bRn8jr9iz9bhe0UG39aSkPeZTg50/lsNgAe3Xwk9W0N3qsc4miitmoCq+alS8xi+z94yhB+LN
Dg0+j942jkYamA9BDwyjT5y33gDKoqA+sDdRkX5Q/YRdJAIFU6FmGHplVxSdn5ntDXeOdilRdKBa
2+WYffZEGWJA5YllpVX6zndp9l2CWFLf45pMvgYMdWNuQwWLcNk7xOzQAiDZS9lrlJDaHaiFePtZ
N4qrixWaxf7nJFjz8Nc+l63WYNqVqkcrrJPzqJjZTFUbHmeEWZHr+6q2xyf2+sXB16NgLYFlv8bD
OS6BaL/GC9YLfxeX45WhqKhIptZOTSJ/k7pagAW9ET0FnaFs2xj9A8eL4qdeV4qDrWN+KXtzLVHY
d4w8keZe19VxUx+S20mbizhN/VnCPUylSw59j0zBB/pDxqh3Uo7/gf5QBjM5yJgEiMiO2qIuUAMO
dQyEjl0c2m7FZFBGViL9rRTc2WvdxvKkeGtwvH6uZgF9koAonM1Dk29WvGlzUI0yU2COrXmSZ/p8
hqD/eVCm5CBDH/E8s5tt/2OW7KAg/sdUr7F+mqUH09dqqs2drmnRuU1jZ5VD91lZBSrrMiYPPtSG
nV64uFpB4jnXVdeywIX7B8/LXHZT3PE//DEFd7CtW7bi5jpOXsvzIE02M3Hlp6CievbKmcA7tFYd
KqvOzKtdhdDtInHrAMPN+RViXkFeW17nOnt+BbPonFXqaeSdjNa9sycNpp02VF9d41uRR8Nnq8iM
JW9Deqa0bB0CDMI2Ona750CLLTzSametpC47S63Lnm21g51T6u1umJuZVSG9HIvqIHsRc+iAMgX9
cVTD7Nlq03c36u0TnO7s2YzYyvOrOjQBXxs14VXrSS3ewPAhbxSY0SlS3PQB5tBZxi2R5yA0IA1P
OCq9OX2xGl07e8b23bwp+vCP6V6KxFiIivrJsJO/ne4Danmzp/w6HRF288Z3XH3ppAZoDCP0lrFL
tic2RvYCoo1e6vbVRdToqalq5eInFNJTEb20RiAOpHgaPG2K+GVg17pRnRq0FJ/JwlXsequPHg5z
RhWchgZ39gF96F09YpGk+GO3aoLCep5C+3uR4E5RJndQk1lizyQM+BqLyM5PwjCHo3TalX68c4jv
O3Yc1p8WvT9CVYlnYZ9GHhDWqt1XSXkfoU6tbuEEND818Y5p91hF3Zetmp+CuIJh6LnpyjBNFBDn
Q5q27wlyKfuxKzEOHJsoPWsoji8jx2k3sinHqXNHOuoUESsju16gGqqVaySg8DpjfBw8sgiRUb/i
QFhSIR+tFWikOaGA4Daa3MntwEPt2WqSRWzFzatp2OrBG4SylLN8X2+XqYVNtOxVX0fk/V5JtITH
NMFJDY53w+o9Sldj7RWHOlTtFWnNYNMlPMHRGOhseIzswBzzepoj1F0DyD2CHyJL0lH9j4M63Ruz
TM6KtbdYNH3F8x2NsiXZx+hJNDHILLxSv6U1SD3P/hoBQyBt7EwPRoYN7TCY/o1pwWdDKiJcKw6c
e6vK8SuaSDdTTUcf0frccxemNOgjbYltwnbwCmcPd9s+1aFbrtwx0V8r3TrLFzLDYBfDhcQajgdp
oU5ADXIvOsszuy6/KkrgUAj8JV5WjYuBPe7iKanP3aCw4exUqzt2dt0f5VmbRX+cOb2l3KghUHEG
fIR/G4o7en/tbbtZV8UuSEzGlM3iNkh3LlZW17JZzwd0W+rRq+wsZrhIHi7GRCSPsvjlKOYnlkrZ
rezCPyBb6fhbbGUnS5Dkeq0ydJVDOlBODmLdv2BiZ60wagLaFMJmlzFvPiPvvlZUnXIxLoXXeOnp
9a6jeruQIz4mJCHSUq4zlKA0/7xImPKniBCRn/llZFzOijthrtwYO3LZ8dPVeUHzHEZqccdWon2q
M3Ebjh1IkLkltPRJUUP3JFtOnX/10lmTY0y7JwdHd7wmi+lozc0CPPOiNEUPdIKZKqI1S913u0Nb
T91T3AXjMsUnby/nkvHGWjIyp52cO6jcsMc+MLfXv0FDYcTrcE2QcwVFrk1rqMlG9vaxZwF9nP31
Siw4q9TGQrHri2fPjnaTqjvvtqnYqwTwA+ShoHiEP3i5xlHlWMXs54/qkDX3wtQ/ybi8TjjWqHO6
zXSxM7jXXTOJ96E1Ne62TXUOwtg92bplk4bQ0BBs0mFVD9hKliLoL7Aw+4sy0/MrHpOT6gI5+xG3
dCtYUbi0WKExQnb4loZZRYYCyxzyC1VxEXYdzxlmJTcylppxtOCOaa3KfRMB/tZYxa9LVx/3MYXN
xz6f7pqqxyeoIRc4OnX3aDuQEXEIOPZz6xoKUDOp0JyVrQi+Gl7mSX8jm6MXZWs/CcaNF4NBFG1r
bzLJ3FEDr10U8ynm8Ruz6oJ5CUOsndk9GrjeYtVEASCcGYerTfE2dadDVjjKW8Mt1UpZkbO13iEy
yrcLRORbk7o7TNTyJx4S9Q0KsbPDLnE0gr6MuN6o2oPVZ3mwGi9BWWo3IcvsGwOejGjJkOvctBdW
P1T3mZK5u2CMhu0QJeNjqg9fSP3bXyKb+wh6CS95YSYbAfLiQDI9vCCBi5yMHdtfRHZvq0P7udGx
+HU8Ozm5GqCAugb1qjipeYM2Qr3wWPdwm6MpD17cmzdzYga4/xz86dSVUaMt0w31YTQf5/7G0uKl
O281Wd4vMSTwjuSvTbHqHTVchYrirNq0cU44eLfseSJ+LUFR7jrDcMDX0OFbNYDRzhogKXKz3skg
FS1x7baCALKJa3eLAaWuVauhd6Ia9nSPd661nY2lsPAam5S78fANc5cKm4ZouvddNpyIrJxkS06g
eqiuhnmrqipFm7KwbZdlUlcXOcTjGbafcs1eGKgB31vzwdcR3/Cz2N3LptH5ySlQdzCeL1DuSetX
zxbqC/4C4vy9yp/8FvhxjF1SmD+ocFfWaorFQIEqy97xpmDPbsk/JW6IHxK5l4fAL5UFP/zmvSuT
P66oUwP584o1ullbd8rUNVah+s7UYjQtqsp7RYj5W2Ub1SWASYDdo/ssw6Ohkl5JJ3cr5lGFY2wt
PdQe2W1PmL7rFp818Q593NUAlvuAM1X9mqUr+W+YHPvBNtjyQqdz8gIudjL83MTdUllQhLKX6Thh
tNSb1TFSIJxuxvm0m62A5KHWSgfvEMYUCKA0Cxn8GGOg3Lu1ilRdhhlpR+kMrOnjLmsoVEX8JhcW
GM2n0Ul06kATPGA/99d91Yjnxp6/QfkLxmLuye/D79cWoM1dzWpvFZht/jKWacOt1cv2vqeEK+F5
3UYpwV3rLk5daceTyuu7LV/Z/DVD9KSdE7cmFJhVXMTYfyJEe2f5TrzA2mz61IIk5QmWJnd6HCeU
T33Yij+kGuWZFFy8qjJee9hos8r1Nh/juqhPl6GdGssMb76+zfrLOB+SUpBH94tvbYoGiGzJuOGH
sEjLkbUo+svXYW5SlefCepWjPsLNyALH0vN099FRFiSwIgcAo7yafL1a7TTwrkYWfyp6f21yazgl
9YDPVTuG9xlYnqVug0IdKwAMfZCX75rWPGN6GX7LDKqhestd19W2WasVbAFN/6CLGlMpxfpmjIHx
6pZjQAYnHR71Ph5WWVGalw4JmI1eR/Vtq8Mo0XtzJnT23eoDL98FQ7sUhQtFj4IZFZY+qG9ldw0f
FGeY/lvNBnFbkg5GiiePsYnL76bWxkdHA8aVKQW591jH/A2jST7tsDm04PFeYebJ4RF5ln3c1cGy
qvt8x10K2cU6MlfBfMOVh6aJiuDajq0qqxZGDZP83//63//3f78M/8f/ll9Ipfh59q+sTS95mDX1
f/5ti3//q7iG91//82/T0VhtUh92DdXVHUszVfq/fLoPAR3+59/a/whWxr2Ho+3nRGN1M2Tcn+TB
Ekgr6kq99/NquFUsw+xXWq4Nt1oenWo3a/YfY2VcLfQnvqjk7oXH52KVKsSzwXnEEyXZUUBOVrLZ
apZ+U2G+w1tOL8gE72x40VG2+tpzHqG9gze69hqsLJG8PMuOXB+gVpU5umYCoS6zS9ZtYxSvvgjF
XkxJs5JNtAazZSXS6DiYRfHarkBUp6+xQTEombRkKQepcdetXFKhezMLnzKRnaZmqC6a6RU718+7
hWbk0MdlMCsFdLXAO8oWKdXqUmnKuM5qN16JMq0uudN9+ufPRb7vv38uAplPIUxNF46j//q5jAVq
KKRmm88Nyjlg6vK7Yqy6u17Jn6QpvJGBKcomy95Ii/moU5/lKHYTCZtpdgS+ln0rZs6MPFid1uLp
E38Dmlfd8ZETj+L28GOUNWdKfoRU3zZR5VXbZeFHw3OCbsXkUS6QLbDBkFHC56BJ2vtsEpB5GeMr
Xn2KLJOsyOWf3wzb+cuX1NGErruG0HRNGOr8Jf7pS6oDepw6toqfp6puNprZphuTteGeNGbyFPX5
WZiR+ikTKQWW1grJZwfROXATZSE7CmE+oa3rPUA3jg5d6o7reCix2auaB8xHsayckuC+a6Jkf20G
c+lA1g9UErLbVokwngmSFg7mjx5ZYxjRc497rMo+Kg7yTFcM5/Zjrpz1cdGfBjNfvq4c8RH3BuCs
SAfyfQfKcVNko3/jwDTPr+3AwMaSd2sre+15yMc4BPKC6wxXzvjoTqI0s5eYzvv/5S6i6/Nt4tev
q2s4mmHpzrx5Fob96ydUq1qNnjnk7k4Jy02fqi7uQej/CBdCJWkG9qVYo50ir+qOReNC0u/y5tWp
9fDGSLrsLrSi7E5LcP9Metfcy9j10MH88IMCQ9J5nIwhbpuSu+jarWy2o53d9YUuSKImzWaUL+55
BUXdvOzWUEI8ZDCgKcemkTWLoVLQZTZiTksQ9aRIRb2MHa04ukkBD+an0wbB4V00eRdPrUG7Rxnv
eJ9YO36b9nEayng79EZ4zqNEXwMb7e8ifhErjBjjR78jRcUu3XtWih6K2TApb0kQfFZUwOeKLo7o
TU+PcLHuK1NrdhPAKNKcbXzRyXVe5Blcma9cAGXGH6G8QeQwatJn050GcZ1QlD7MzBRc6Mf8poNW
6JGGCxV+jfks+DbZeRl/Iq0CMdlBZMlXS2dpWj0+v7oF7Xc+i50JqXZ5Wk+hew3KJkBz89B8t2Jq
v/4SrHY8pwOTtdsEQJjlwY93phiVPcXNGAVrpTaWmgiwAIBEf0QC3zsmStPdkG+GAE9Lxm2/Yg39
0ymg5jVq7NPhY0zusmhbybat258j06+3Xt7sQ7UIngK1LVYWufdjPpni5FIfXhpzsrtNZ0PJxHrl
EZNvqB6aewy5qY96LfXKyh6vMH2JzB88H4s+AZVzBvKPnUuetQZuJDsB30bnvoLvb3lTsTSrdFyM
aoT91TzYaFzKrFn4Dsa7OU5ur55AS/5xyDIMaNjrOlv2qZO+qLtUPUUasDxk2zdynK19U8cmODtN
LG7HDGv2wbODd7eH9RGPFtuNrrYuzoCOm5sb4XvV5RCPPJGAjzGVB8pMJ7PzvCdyMt3CjQ7UiMaT
4lWqv+7wjqSsCYzMLYuzocAbQJIW6+x0Km9kLAPLidalVpzJVDz1BdoRFTtQf80Wj8QO2M7diEix
vy4sFm1KBi5CzpNT5JkbRBBpEv43H9eaBILwCT+WdRIkvLER2LK1OXnBymG5vNYanSc3qvEnWA75
jeVV9rl2dPs8RqDp/vnJYRq/35cMQ1c109VUw9RgcJu/3peGyksbv3esT4PnrY3ZR0GbD2TeWrb9
nFmI23lg0/4MlmIIVhXl8Z9icnQLOuwmzhUTtZF5tmzLs2BAVl6dUopPk4G0YNNuyH4nbCHt+FQF
3PbkoRuyCL8MeY6sgqoixMMo2fYrF1aR393IOTJ+HQKE6Ak9Kx9FnVpTF7mVwWczMLr+5/dJLid+
uX8btmO4wrKFq+mmkMvEn56wVhnhbqzYxSfFjLKlQ1Zom5cF3qIAmd46CwU7dO2ecyHaG/LJ6BfM
cRGhlKgW1nROJsW7+Jb5tS/sEZ9a9i8sJ+qDpQ/qS1QWCxkPPCPckQ0tNrKpZViEguB4JGtnHM1g
qK6XLbWCBXmjpqfJCtJNoms9xgtJuNGFL7j3xs5Lj7xRPINif4un/tIs2vzdH2Ox7jEG2ifoLr6E
an4FGEdolV7juJm3Lwn5ZAn0/W18RlwCht1QidBxuAkrkT/MdclVkYXmRjaVscnPsFJ3MfmuAuFl
HYZ30OX7qM2LBwyyqbA09bdxVLT1P39a4i/rIZ61DoUwi8/L0ilj/PqtrsraEFQxg09d0OIEreUv
k117d1FaOqc+r/pFY7X929AG4Ad814atLLQnNHI2WGL3b1Y3JFvR6uHWMtNmXQcgXQzwJTfafBBU
1m5kU57JWGDp1Goc5xDpcXZhvYOki8rPpsQL+YJYIHaxAzeXvlSLo6eN/bHALOOpGa1zUEXTGVGi
/MnVrW/UO5pb2QrmJGVTBPWNbKZt2C8r1+n31Tyz9Nmq+ZPhbGVvCG58baRVvfFdPT0EM+QMDGR7
7GY+kT1rx7fLpu7rI6g9oJYyIvs+RpW9joy4YLeQ1ShNtVH/lZu+Pdf3Ut2mPkZu857nWLGLo5pk
SqKSwohVhhpxNw+tG3/neJAza3d0bh2k3KaFZebObV6Zpyq3xn05d8heGdca2/kvH7z8YH/+merk
KC1NdQzVZLOm/b4Q7pGi7nrXN95H3a9WuV2AqLWU/nqI+cKjRuI+51Vkb9hSRLd2Key7dEJ410Fg
UbaogydnqzOBg7IFnk2lunXumeEiq8HVjD1SZvKAVlR2Eg73fr8xFRajeI4LVKdItQynjiXx/p+/
1H+5VeuWofJ1NlSYsIZhaL8tIWPTKoWhRdq7o3kvNaTm24a7zE+HoUedD76jxkJuchYp4tK3oEb6
lZl57qVM9XwTs73HSAkNUivLvUMpQvugAqHZdck03XrdUG0KrJkv0M/6RW+MzU0RauTizaLeAboG
JZRMa+Gl3t4Ev3eQZ4Uaddez7MfZ3/V+xD7GUViL/8sj7S8/ft1ybV1opjAsd968//ZIYwE3sWcf
q/coTb9l2Zn0vHc7RJF9Cmcsj8TnWHoar1A8slYfMXkWt0I/ahhsXSeUaNQs5Gk0zSBioxw38gJy
sOxAyWbOfng3I0Xr8Q+od4fCQBmMAVoror+9wr/lqTrUs1TTmKx7cqDgDiCM6gB64Ibp9dmROiZz
zAlb7fY6BNTXtWnMQ3w0VxZozY7IwNbZparTR11Y5kGaDeFEnF181Wp2FiK6ELBoyoMcm6fxdWwK
3l8srDJod74ybPpIr6H7ilZbtEN5C1JevAdqgj29AIxHhsRhE2u9mo3vvtu90yxhLqAuovXiUiWI
sepzB2JDpIPzIDuDrPHPxeQhujl3ZCNrvMYbMQO3gvy2HdQ5PURHNBUvJoDIf/6ZgAX8dUkjwBZh
bG87qFDznDas334nPTnQsiBR8WhWPew2qK1qZWg7B5O369lHzP2bmBzn5mekeRejkoJcBJiZ7ENr
6A5YGUWLPnG9Q6cX+zGbImOLK4azgQ8Npky2kYDCOSQBeDgkb13bJCujrpxD6cLas+qHyME3vIBJ
uMfCN10nczMau69InGoX6gUGlbXwqxyl+Eq6NgRygbJZeY8Oz42Xgr3LpqtFZZ+SISshdITFi95G
E0/XBpHVuRkW+co3vOrRTyfzbnRhbDfzU3B0kDfLXWRtA7Y4IvaSbQBc+tw7wjk63rCRrTFu3bM8
+/+MndmSm1q6rV9lx7qnDv2EiF074iBQL2XvtH1DONOZ9H3P058P7Cov27XXOjeyaKTEEoI5/3+M
b9SdJSPlB1qZCDze5MOws2Rmn5Cp+4cfO6+vX5y78vLSb/uur00729qsK/sRtH8UaLSiNUK6g0iu
vCgZymdybQQ/tzI9rv+T2LbvsYzotzk0pqe+zZ11tQkUZINwY0TWngvjU5lFX8J4zl6jOf6k14X+
2ALh3Mk4LfY6BNbHZYcor/HnG9UuGwabcWnC/Orb01SK+5M6JXyzytQ1G13jINaV60610pX+Zn2a
LC/CBgjYhBbUbu70bGtFc3VQM916LO3wTtMi7Utp+Am2pEC7alpYXgOSqTbrhi6cr0RttU+2nAcH
EdU92SJT+LmJX9ftqT+G3pyS+6C38gJA8QdPkykVpSlu2UGxyy+qHT/TSunxzqgG0cKS5K7r+dQ3
MQzuj4thcTd0otmJ0pY+hihE1x1SIG2eOmj1EYhB/JhH48O6Xg70emNNs3WhRa/dNGVPetTylzp/
CBzk4tKd6jf+ac6yyjUzw76NB8rImP8+NHXR4BEogyejHSh+KdNzL0R5nmrCwrIpn56ppUbbNtJy
yl5sjUrcixJ8teu6taaxIPT8GSnzeK1hkzjrXkk0z7spkFAcd9H83MZdspFhTJ3WFwk78Dr8EY9S
M0i3IgfXvP5hissHYYe9u74Ismnqtr5lHvANNJc6RgA5TzNXT0K7T00Ua08/FoGxfV+sSr8+rcyy
deu6uG6NamQX62vbBWEWVcGjj/o+Tm2yuBh6+8co6AnwWp9WjPUWCHxFdB5aCcn7bdu6m+QbnpaY
MhfeQ5L7vvGxGpsaXRyuDmaDVHYSxXjqVfOQFov/wy+JiotEfCLF3nhIZuv+2/rUNhFnMF23iOG4
S4LwbV3fFAONrAbVDZ2B9DZryyW5kuu5NMFEykJLvzHnargyGQW6EuNd7TvuXjhgPZG34vjtKVAo
cVyX/ZZaAmxbhKioaVGc6pd8wivWVPCwvq2rKvMSybN0/NMdbFkXKHcTdSOfi0U/qgwl+zh6qckd
FbEfvfVDtQMHXoROmZFvYaexU3Y3EVIc0meSGNlYML81k39j1tbwAuLq61wXyid11kek97hIRkUJ
HVAMeFl9IfDtpJjI6BLZrk98Iaa1HjPP+nTdaX3WEJ3pmpaVbdZ1Uk1d2pFC3iNb30PS22iHSe59
3fzjddYA3y8klgKAUjY6NiwBGrpJ4EkmQALZFGR2SYpyyO24uzA4wothhM2DFAboNQDcf8aOceMH
TAkcyQ3yvv/WQoiWzsHaPlhbBUGQKadw5va6NBnaCf6LqWWF09ejYJTHA7VFarElYEg7iHVHomOs
Lvx8bAr9MQibj8oCQVwf7KVd3wXZhRQG6bSuWnc1Q5xXPmZC98e+IgTvqRjhPo1rw1XVKbhRs3YG
EWdO4B9T/dLGcu8RQJE/Ap9TaXBrwYs2avuxCQmL6JOS0PPUfC3GZLG5KPqTHeEwWt+pDpTv71Qs
FGTNlNSdKdXGhSj3wiC6yVoWUis0Ltkwp7gnhiraNkJa4CNsEake0+wDgrthuvEZM3q750l2Hpdn
sVJl56Cs230B5vPbs/Df637ZWgTN4MnoZWj5y0dbpBMl7uVpaCJtlwwe1sX1wdCs3PS+7YR9yFCh
2bCrlZjKplDK6LbH35ZaWvpsGbZ6tPSucVUTPQGiNOT3Yd3e0hPKbq1UA3a8bMB0ULqD3VnHKgjt
D3VKZJmpj4CIqEPmQz9t10UGVwdwjcYjAK0YEQRdlhSLewc0mY/abk9F1PifSUaINlmxuAAkrSY4
OcrPeF8pGOBtJTkt6O8Um4zLMEQiIqcWmQtpyejRnpubdoj0g5XXzz9Wrc+satDdaEGGylC1lCSz
zmD/rXOX0ZzCzmFs1GVxXbc+zMToQf7E2rLJLBwwyHLvao0YFyWpyfcalhyodXlelscmGL4vcxf/
13KQ1c+6nCOsz+WPMpP0rJbz9zomZUglpdIqVUYdiW7eMyE3t6FVRidTZMGFmLbB06W2fuqKHIkZ
9tm37iVNk+I9V5mo1bVqPUlc9jz4dO0lGGr1WBDbtkurrrovogQdXValLz1U2/VVSl/eBBNXK0bH
/oZL6+6vB6aq8XMPQAih20KVIRvahqHJnE4/VyVwrIe9JZf+K6FqaIxmLThlTeJQaH5Xm6B5yZLZ
+2iQH/Mak2KwSaLLpMKfVBp695KhRDedOh7AjcHVrHyNEVlxjeK6OXS2q4ky2mVlQQBefp8m7U2h
BfpRpi15VEw0MGVRppuo77TdrFP5zNJKdwt5Qlo/pgRFUXja0KbGSLftnhVd0l0iuUdH0+R2R413
0yHQoG7dhrBjlKOZdvGtkGlR4Nr+qCoo2HPtY/zG9FS7nYsniI/2jhpa7KhmX4Bns/KzrPjKLqu7
J8meoYEFiuEiaDH2VkesGt1L6STiB3WSsM6rhKkZE7g7v6fmH2HVPkmyqE4GNkQnB4a8zZj+uYMP
BM4K041vKMWWfpK8HfxU287GaweZ99CPRu6JhKGrgVtw2/WcpaIuGXsb3cGfo3RPw7ve2jNxg4lB
5ox5pmsKqFCKOOSm2CdJYmCUzipnlKP5YcCZHUsgUif45Q49dIR7aiK8XOkkT83bcjtpluok4UBV
JmkrV8b1AF4FwaY0qF+SAl9Mb+aVlwd+7khSRYJIoJb3sV4i81XVC05x9YIZwSXRrgN7QjpMFo9H
ZvX2CUwodIGGbg1dvvAhoTO5SUd1XpwVMbywqj5gdnExnT2ZhM0eZmARKKJKxxzxscRz95rJlXZO
iuYlCLWdCBkzmVURkz7aEyJeFOegDbJzpukfxpgQ46CVhZsYeGQZtQSbWLFbAK1mcyZQUpLi7Ixi
JjtXXKSnEGdlR9mzXqK4Qr18NIw2OxrRwVR8/SSP4gbtufmRa+8htEhQAO5PnO2l0Mz4uZbSnSKG
AXJc1GwKQpLudNXkjqc7aSikW7MMoSyCqaQdHTt937eXzjzOsjZ4i2VuCzn70qXWfAkL3MCSMNzV
MV/6oJxl2kMkzerGsaziD4SmDhd/ogKZIEyzlNrfd5N6Z+XB5HBJtg54A3Feq+ODEtfddX1QBfak
scrhXIY1dS1kZtRjG1x9mjiXGJlvBjOO3ckMYWQIWM/MaDeDPxNucgkqy/hAL9SxwvBE+JB/lDJp
PEx2/ylDpHHR1ZEChMbXSMAElAgNercUqCkZ0l3h9jUqJH+21N3ISNbNVLGJJO1VHipPjVRuL9MI
Cz/PblsahERAYERGiYIGbdJaNwF9wKA99KS+sHdpIAoXp7JrjsEXU9X6v7msKT93ELiqUW/TDMWg
4kId8LfOJtJ3gBs0fb5maNiP2GzMU+1aLtEBMRyuFAk0fB7fyWkFOyZXGmD3KRR71aIpZ1h/U/yx
lZ8m/+vRgOLHFWnbiq7Zv8o1Ruo6as/p/dVmTIzUjSS/Tireeitc6tRT6866TbJbjDjPGq13TUpe
u7Ydzx3h4IdCt3aVLBhBQ83fM1IZjz5piRjvIrFVwgqUwIyBqOvDj1qcy9dmDq9JIxT0ln10yTo1
3XXAVwxvnYxDJ32Wish31DJ+jLrqgWuq7QXQK4HYpcaulrXnKIXtGesI9XUzwSiglOUp7uyOjwvd
aVeZsqcE/SHLGnUTGnK/mQKlBs8mqBwvi7VJkHgziFNAtR/UR0YIBgBQvFnvdhuFOyNqP6n5jJum
LO7XsFk1UI5DJD0gB48/JJxDjmLZL1mBP0SbOvlkUkve5wGXMxJS453hq/UpDrzajue7rnsn/uWG
s5PGR51604BlsPaT7qzKbbtRBhtOh1ye2qprLylRey4RaN0Gi2riJLIVUbVQbuFlSBRTI+C0zTS/
//VNVvntHsuZuJyPtLV0VQjrl3tsgTlOVEaQfyXlaLztCauCqLZEMLW6eCCrhkF6aViOupydZVWE
d4YV/00RWvm5ALWeg4YwUGOgyIA8pv0iTcEAkwu7tvOvANDV52IqnjuQZaKX6AO1BMMz9mDGwd8t
fT5ZvTfKd3BNYhcyxgPPlZDakSTHxNbdLuonxCrc7f76Y1J/+5mYFiMRRuKqqul0SH75mBRJNCPN
6PmrUqSvsAbbcy6bKZ6HLHAMG/1iVhUb0AT1JZvkHVOW4BBOykgia0ne7FBY28hQX8BldJcRhDOC
xUk6pShd4imX3QGcynkegNX+9WErv9T2+Gjxwy/tSktVbIuJ1S+1PSVh/mUEofhK8gmhA4nxxe4G
ldAVBemaH1SHXJheOc7tByP0kH0fsPRrnwvC7LjX0WqGjslduxyuUl86waIHRDKWOjEJUC6IDShc
qs7Y0VIe0fXK3hQWe1TLsts2ATgtFFE+YE2zyVyoPuZhDObGpdRo7QaL4tjQpqj/Mii2IMMW83n6
7EtjvhUDHmGyEfCummnuVb6PPjCI+rMwJ7zrQa7SSAeU2xUxGajx9EJsEXNb+nSbRJo6bwpGsS0M
K2TiVvRuE/cVPbrJ3gadtg0Lo77ThjZD+ZIKb4Qmt/V1PeYWbjO8M4KBctjc0oUhPK3WCQf3S0Z6
dvyFdlXYVC+Y3Y1LlTIgkySg0ooFzrZCZOKIOJooHvmPNHDsw6BH7x0DJWrp62BznA4YQ8t92ZBL
gypM3nGLVY44OyOsrK+yBmwa2ZpW99DeijY8mNTGHJ35KUzWCO5pSOLYEIzegLB+Y5tG/mDDCtjb
ffdmYPDJGAWoyl6hTXNbNgztbhKtZUIkj6fw6E9nWy2TfVgNCnkzejRTXsg3RpVuJoD8t5ogwKmv
cFgNZCmRS2ujI4qIXdRVp4CPomQnKLAMpnLFDYZ3LPDZQ1Po5l7vm3nTUrOVDeUW7MIC36LHVcxt
8zd3qrVd86NV9e1U1hFtCerVNmaQX9oUnezb/C6F/9Wso5DhR0+OrZDsbZJOSLjkqNvWGD6upmn0
5OwqUGfj4FSkCFO4tmxHvX/oFwwm/bTHjC/lr39p6vJD+uXoKKCrNn4GzdKE/ksHVZHVtM6qMn4b
IZaCmoGFPcjFHedJQZbCNOxVAd2vtMdpU1Ju3aZK42gD+MoVb1HOqMXjCdiNlm7pZDXbLEO6VEZt
dlfIuU1KPQlX8zI9yZMh4utPNU/PDNiURfjccsn5m//Ob9c7oQvbsEGjK6YqflNxaupAcPU4JG9D
1N3QTVceFBuofW3EwcbnTulOXZ3etlgO9mAeNuiaafvgad20BhdsSQOd3zRK8Xm0uoQJr9COdRD3
D2J4tAvrZQqm8jEYZP3614et2b9/C5amaiY3EcvWuZD8PGM0lagh0lakb1KAunTGtzQU4qlNY4YK
eAS35qiOTij5xcFmWugM2HQfsPTeitQ+5oppHNbJVC8TNNuMzU2dH9QBJF3RMd9RgMA4QQsitR2a
i6aUh5jC4U6xcNJbetEy6PftYz3MsqP5zQ7+1uvUwcTQEmt047a+xJlf76gNJ49ZX1M242LaduPz
33wEvw0vOfd0Jm+WbKimzCn580cwZx3ypDGJ36xMbTw7MQPu4D7aisa606IyoT+umF4fDKQ+QWPr
xqM0NcYpG2uvWlBc0hBetFGuzwbJxZjIlY+CdIhbjTx2sKC91Oof6KiDXK3CBXLiR07VpP2GogoC
wziornPuf+7kjmu0z6SKZvKTb3GxrjsM/3/9f+X8+e37NmleW7JqcZKaivnLNaEeMqMhFTZ/Sw0S
B7sSWAotdxuafR+IQ8Qwk4iKxC2CNr/Yc/Cgt+G7X82EvsqqsU11O7isD4VNaRd5LIoqY3BNAmvi
rkvuuPL6h9JqPsE5H88S5V6rzbxIqq9Qy0fUYJRHaSFedY7tVkfVG3Fu7clvIzgilXRiOAztmuSf
InHgPk2M9QgsBelQbmuOUVr0lGXtqTJJ9PHBWSVE9UH+T5Cq9EQKMUpIOuKJczQopeDWSN1r7wdx
uOkg8zhNkC/ND6ZY872R5c6kmxLkoAw94pCUN2ir8nO7SIuDzCb3meueU0SYbZjNSx+kKa1cWhQ3
KE2Kqzo+tu0c7ZlyBhTnTZQTWU50X9ynmzZHQzVrTwwJ6Wo2wxsJwCe7qgFmcfPBce/QVExuUobR
zlxJkIrBCjnZArswjRoeeJVfGbPbJ8ssohNNLHJdEt3YK6E/HomEfh+jTqXrkCtHf8Em+2r+FsLl
PDXUMR3IHOO5BIXjV8BfWww0I1f2rcGoC1AVBQ8ZBe1SCtWNpQLX9+SyFtVp7GuU+3H6wdRrwLEL
5lq1qLn5FfHquXJqwqm56P17U5LSljIYctDqHTBUDLsl3eND0ldHv6ZGXEwvVioFZ67ghKEEWOdr
01aceEKgRW1cPhnLAzIEBwxyeQ788gUh8FuN2GKvFMYV97R+r3fduBdYFgfMnzcEtZ3C0che866+
6Cboh9YKbgdgdrc4EjeNkt2DZyneRcCt3bxS2xfPuTKbzkTr4ZTL6nU0FPVhUsLdZJXJ7cAcE2PB
1O65LFHfHsIBTldIu7oA4WdGlP7xADK2KAmiiRmZnPo2nC5BR6lqtuzmNgAy+DcjevHbrEKYiqEZ
3AwF4cG/yUp68K+cdXr3ZsJo2iThxCguQ0hp2R3XUEZAN5ZVcUI2W5XABPJQA1SFRFe4GPibnRnN
r9kYGbs0geoQG7j7P1P1EA5adPuQxEuFipkTt/MzGNb0tPhNuMQFF5kWR2LmA4gl33RUDS1CMEyW
q5C0uyGiZjrLzeckzfdaHEb36HAKKJ0EfyD0M7Zxobyv0tRY1nYAgrSDMdIDwiOQfMqaPoVXMXAX
6UKmIfytIYuM7Rg26o7w0mRPZGdxGlCuJwtUN28IrehiVdnM/WNG5wtzwxh7co5OOZzzt9FqKs8c
+3YX+DSUkuUU9uvo2sf9dIlM47ady/rbHOb//GTNaFarxispfzQIw/aXxf/Ze/fefy+v+PceP+//
P7u34vole2v+cqfLw/bx1x1+elP+7PfDcr+0X35a8PI2aqe77q2e7t+aLm3/5S1Z9vz/3fhfb+u7
PE7l2z//+PI1i3I3ato6em3/+L5p8aLA1+Hm+G/zyvIHvm9d/ov//OP/pl9evmRffn/J25em/ecf
kqX/w7ItHXS7xdwYMIvxx3/hwlk3Wf/A6aJqAheBqfDIQCMv6jb85x+a8Q+ZcoJguqXpJs5MZrsN
TOBlk/wP4q7wxhgmo1BMMsof//rff3fWfPu+/rPTRvn55mfovA1yHw6DiSniqeUY/mxiiDGL6o2m
S0i0Whst4xhTbrHhg2D/KYMtCu5830Dk4weXZWAoRcTZSKrUnz6z74f1Z8PPfzwMZu0C9QhGit+0
g7PS1FM/99IeNxYpHqlq0RzuXkQjf8XV4wbVkrzagGPs0HpvWlmK3VDlVvY3h8GX8acB+PppwK/T
NF0Fg2fqxjIu+pPgFNdL3Ni95u/lmuQ5P9UptyiSepAQ4/biMAzFx8T0b83I/phONfAjRmwlVGbu
Mbm0azSmDkNEtflvDkvXf54ZLAcmNJvLIdNwiwm6vHyNfzqwMWmMShHUT0VPaGsmd8VOj6sbpQit
cyYM8tZGfXSLMJSO9aySaz+NijvGKrrgqmH03Pdm4Rmmbu78Ljj2ZWGflTGtz4L0Ktgu54Z61d6w
s9uhAKg//fshLUXthgbdj5L7rJcPhbHpsIvezFU0HSNpevarrDwRAEHjIpKKS7AIj8xCfpMQ+R11
zIH3VIa6jT0O5OeiKyF6Tzrg73m3fe6mutbIm8qPPUSpe1GlF5+kAs+UtXDT10l7AZH8tR9tx5iH
Rcza5Rc5nh+sogapNL36TKypqBXbsfVEcPT7od1ZAg1VMiFaTg6K5RUw1DctF/dtRQyoAFQ8Jbd6
PISnNEltkCP0drUqnU65OoDI7jGFdp3pNfZJxs4Rqyr+LFk3kcXHi9dyj/iJFmqUxIc6BKzdN9Ab
JgtyHeJ8Pz1YoUJDl8NKsvepkrMDcdYVZED7rV2+kKXHPETPmWFOu7HtMpeWYUNhFN/5zDR6aHR4
ZVSTo5bqRo9gp5pwFGZS4IyUWLgbvot8vi3s4LbStE2s+6oz9tVd/JCn1csgFt0UjDmwrraLwri9
SZrJmctoYC+bUBmDICeNhHqB3yVAvNJIIeXhbobPD3xPq9XbGbGmyJPAUWwikDXT3KlKfOi7MN7h
HRmcMpxcIxueKBXNDskAcIUY0RzLsXphkL31xa0yi8+BmCUkjRrItNB/tseITqYyFozvIUCO7VUk
6ZuiT7rTZvRp62wGwKSR6SwPfejm4pNSPkTK0vPPp+gmll8CBIFQEV0B548w2oQfwCjvtGR4G8lR
N0oQGk2z2C0znKhomtKtsIBn+Dkg5kmB0krN5lbPcpCTdchZMYW7sa4ZMWTmK7VdUkxipd0UxAqn
pqpvEoWWBUlAlkMz3ncbTNw7JQ1amI6BIMi0NC65z9wGaasbVY3BJUCt93aqHQsya9zQ1Dsa2zzo
NEdSZ30qx0N3/PGQtSHW/TiiTbxskIzqZYpQeWaMFPg0wxuifYxtHZTtcV3VBzVtinV5fWi7/Emx
1fRPu6zrk+X16yt+vHZd92NxfVYb47yLJWMPnDE/5lTS5w34uOfAD01vXddNcw6cga26OgtPn9Jn
NWQM6bWkXVHM1osGtwGb1x2VIU6dohamu25eHwqIStR1lt05ZWgA8JESIiEpOe4bXvht5bfHda/I
TixnHjT924vq5ZU/3m42O0tDc7+89E9HMslyuPfJvIQbHDh6pcTfjvDHsTG3JmHq299Z107rwa9v
L9YDW59W6+FyCclJS4hQD+B1MWL625q+QBE5PQn8fBkSihSqzo8nMNppUwcV1oPAQnzoM8GQd8Mg
+9QOaxcYzAAErn9k8Pw16256xJgfTFM955l5zIe8vxPV/EHXuvd2HI6kxFGPQz/q+GXYemCrs702
N6gLmUYfJC7s5IEF1jWt670vB/cgLFQPIQf9ORHfx2RV00C88RPZ3k9Ve6cGlr3rc1A2KRqjLiSg
pqlx8dopid9BaVJw0K8h9upznn9m5E092QIRGE9wYCV8Ur5dvrW9SB1ys/a5hgyejsS4wQ+XbkJg
DHYuR7uiL6/S6IfHOUwPej/Nj4SQ7HypeaW8682RTlJuPjBjMoqEy3N1l8+QHke/Gd0ShYUTaSXi
NTuG9SwmCvRTGbjTnAKVVA7EMlF1HOQGI4CNZSpl0pkQzwv/x/JElEEFC+cb+vNvFb/fT1V3Y4a0
8OjXzdv2ayIC82xGZuki+YxdFdu0h1aUm5ZNQJCpz15tBVur6bpt5RSj3EL/moRjl9FELWx8mkyy
gbVcrbc9AzyHG1wzhvid5mA/gDVyVWaK26j7SungTZ/nl16unwypzu+lXpAEJtl7O+FWh+m+JPpV
Bg0bELMjd3Fx0t8Z79mOD+GxaCvQa+GUbqDVfaGKFDui7hSMYlHhmaRCO3KtnsDKcTGWj2PDL6w2
kk3fBsiTZlB5c7YgpuPKqXoV2VXnNumtJRe5oyokn5Zl+B4V/TGDl2HU1VfFKoctmVleWd1UY/gR
jqXmklwSHkTVHTPReQKO1LPZfcn7SKXwbmROlFbEYRTSg9Jp9a7Xs52mQC+iyvWiZtWbOY7qpowq
4mVpv0AixO1clCeFzPDU0ueNXszXWdJC6gGNY6hS7gDpKDdy7KN24QxQKxJkhHaAfrKfDPVMFRZN
TrGXZ1l3ObFvTBX8CJ4OcCBmUO7R0sM5OVG2Hb1gCmEvtYl0WzCaQXjwNlNJcRIUX9vYn7dBO3yO
Chj4epBOeDXv0ih75Sd+6A3zLkpE5onSQL2TYa3Mn/wW3HtY1I+mcS0AieqGZ43tfeZ3YNdr9Uvd
l3u82pknlQiNIoteZFRu8Jwugsl59OzyJp4Jyq3wjmkqNygIAYlNMEgvEQYX1cGtHAp+e/N9b2r3
gBU+Dr5GBA7k5FPox1uqaAKkAAIP5YBdvdnMY7GX6OTSvR3vawX5q1nh7ZBm7R2DOOeWehoLDZq2
YEbek99iZfLnsWogCNnlq54nrTOICvI+GA2HiGm3SaKHwUYSaPe95na7XFxMrbwZ4wZNG6p0VOg2
bc9OcsaDnLVHNbNuLVHdNtRDnVHSybFJPo308zGBfKgTLk32IpOTsDPQ1ZmH6XaMaOsHk3Xn141n
KJCQrJ6qU4Tfpw7gn1qSfS98i6tLiAEzDDpvFAY34ZruvlGo+1L0z0jejI0FzC1ewP99mDIXr7Yt
0SxOpUVn08yOInADs4/24TidzRagiCHJ5xxW0jhT26jne5Uyt2eplKEopXwutaRyAPV8iNFaOIOu
PYr5ZEVM8sk0ushy+jjF5ps1yl+mkc6P/0RI+pHW+pUYQyeMi4fAJtvNR/RJg+wr+TTPRamRUBjt
7ROR7Sg6MkH4PGr1q0hTXaaJPGbXtDI1UksnZlPLlnXdt81wPhlLmZi9i/KR1pS8h1L7cd2L6krt
ld3YbiZu/1eJQcyOZkXutKrV8p9RpG2cZEABcpvU8VF3yDGermppeK2KaD2tkEsnpp3N7kxbMapL
fo2Io11RUSqUK5/MY9i0viW/i31fVBPGJOAjYZTj9vUPWdmIi9aq4jIojPSKWRm3dPIBHKXqhj5S
7foyzh5FeoyE4H+4HIkut7OHySvjqir4+Ho58WyNmng9927ZGQaf03vQzvnNqBU8jPSS9L7/glKv
36jowPniJ7Q31uhfOjFpl57ve+bfoqAIp7aQNkv1TYVXjy92/CyVmgvg1mGK5J/jdrQOYHBvyT01
d3mOSBZsUKXO3dXKkgjwTfkuSSa6eG08zm1wM6iaxk2v1a5093Epp+nlRY4pPatzcZAL86ASWnIc
DCpqgOKvwSiTiKrKB5E12bkkEja0JAisgcDjsXyJZZbFW9TpviOrRbGZGmXyLCi+m9LoD1MtvCCL
CkcazVOnV/ahrcoO4cKQX0e0JLmfXJs4rPbKVL1ExNFpug/sMR6Soz3O9343TMRwWfpREdUxyJL3
0OQY7WSnQbrxrIwzC9R4cR2M5KL00zIEN56rnOu+gVFMUSu3aMUny+BbSeuxZO439VeIx4c+kffc
l+hwW/lNmij+IWcsjOc6992ZYCfu/RJF/Glys4YqqD1R7STI/JouD7Y6vGHg0bcZRtHcnD+kNnJO
g5CPgMlQy8hFF8m0kWm2gu+LXuxgHPYktyVnQbE3S+Xy4KvzV6sYbw37xYxcTgsg4MtDvzxIhZiU
zfq06ZRZ2aybtKCzuEkxowurY6mXfCDLszg0i9T5sbyu1MsahvX6lJxUtjOR/77/f1zZ6LabaDMq
pK5ArxDyaZsN4qz1WUSo5/++uO5SL69Yn/147fqyH4vrsx9vZekT16q0KhiT8YfWN+D6bUitdfAl
GTg3mDgkMDz78fC/rrOgtjJo/A+vq7jwR2aBblFHkvbjrXDgVfLmx3JWZc23v/TtvX78qUi1/7Wn
Hp4yv9cPlYbOioyK9eV/2h6gmFW8dW1imf33I1qX1/fruu5zbU0AdOS6lTfF8jfBfHGhXp+mfXNI
A/UpnWVGBfD+QilPGXgi9DUNZC9FoNwMEt2HNkHerjLFO8RUgDc5wBQHOpPvVlQJvSQgSSEO7oiw
hDcF/5zPpiNlIStowhcZAYqCgPA2a7YVCPELZI56K4Xw6NdF9JHpJZLCjFmrgUGrHPSz0mgfYtnQ
dzMkJidFmOPp6WCgkzW7PUYX5WCRJHgW5FTMcv0gJkTIerzv+jo9Ux5Oz2VYhxtMFNtWCRcRR4Ne
DO44fP62ZVg01YQ9cB8NZDXcTvZetHNxnvrjExPx+dzDRDyvz6waJpBUYKdZF5Vla65ZpGMinmyq
6PtuwazMZ82canLFlcDJtV1VciSz8SnKzPwSk09Bm4Q5QZPIlVNqvgu2SfHkNkAybKrHPvWDc7s8
KNQumjigmQlvzQkHHWTeVZeki8pM5RjklXaCIJhyY+Mz4g2ZznN7mYvxzNV0PBtB9liphuC6zB7k
MJKZLkGcmJIA+0NqUgcSZcY0PaXCMEYfhFqXl9myUsZufuLg9XilOq9u/a5ER9DAMAz1UzbLtBb7
du9XzAznFBsLPbdsZ47RF78aiy1pox9hjWEnsAr5jABbPq/P1geNiJCzbcgzGXA58yX659R+JI2v
ABitinVreVE52fmWyky6KLSMUwWbBDK+ss9ri5hNRbzaTOfPwqjrI3otT1qWuuVMYX5BnVI36WL+
e10oKK2MDYSF4b7MGfVindLP64m1PrP6Ifh/7J3ZcqRKlrWfiGPM4LdAjFJISs3SDZapzGQeHXDg
6fsjTlVnVZn1/1vft9kxLCRFHoUiwNm+91rfgkdkNsHI8JvCcUASN7pHB5nyrVCDdSjy/G0VttlG
IBgKx7j1th9df+6q1sKIQiwH2RMpqlR6toq4mmY9OS07yqUZkPDOADwcDYkKFwmCsUq7vT4q4Zaz
AcvqnajaS1bdekMmj9noEGRgOVqNOrt7W0fz3Ltq3YFcAJtVTMWta5bFLZrkjx5crz0zmtu+m2gL
MXLYJkKN+Ndb77+feX369eD5Nzn4TBqd0ImXYjhbEG8iEsIIHNre97Syh9Df3sNhO+mvB2PMmnA1
DLIZCO6UqZPfrKn6xwFaLJOX69d/P0Qhu2y79joYtfX1+oNx+yfERY3/9sTrj67/t+vPr1/C30OK
V1jG37/mzw/+/Nbr9/58KYYOh+5Iyfvne39+aQtY8LyMpJghcgp6+JD/8tLxkrAFsOFX/nl9f37j
n5fXXV95OdE5i5kFYB/kj1eccAKw0OHP8/782j8v5T9e7fUp//Eyrk++Pm8asq9y7DBvxdUhsUud
+y6uGactnorRu/VVOkZVPwyRzRQFADCDScZi701pa3d5b9ZhQudnR5WeITtkCiXSYg9lcr2LGxTR
+vxFtG8broXgamB0HNXEKp7JEjJvaT5CaFjdI1U90dXrfZK/SU8/lPQsdmZffJnUuTvfFahXBna6
duPHgcXVSZoBDErdIrfZkemnXx+ypkT4u0oQC2pez3Zm6gesWJzBpnGwR/8jrhf94o7l+5ZYdaC7
wXbUmrOQL80TL2LAdkY56AjShTTjIVmX5LLG9WelL/7blH5vB0KT+tm497Kg6qf+qPXTt3pinR2G
DFY6myciz6Z+V9TFR6pxW17Vqm7tjkaSGi0E8vKLYbx92joduykfsmCY87vBnj5k7D9Uju7ukf0n
aSFvcuONfZpzU+JZXvmMdqzn8S5uoEPDWW9uOrwlGiN80i50GJ6ofjSt8hkAzF0Ug2Wi7o+DxG33
MLfYOgkbKYDYEP2Q47kEH82mcOigp1U4JH1xEHrjRC0WgLnnW3UzkAZLv8ew0aaAj8NjKfUfqpOf
g+4YextFL1wba5+172vuJE8YKg6+wCnCSXJR0OGZZOcPU2dme6+f7zXUaOAZ84BL2T6Xx3W2C7Zg
WjAObv9NF8OuL7J2N05afYzLWN04G1UPafkARpoUh3MjbPd2RjkZkSmS0oAe27vhM4cqc6uAYj8P
IjsPtC9PzYRDa6zhjNH8cmAKGnlotI17b49sl5oKC6Et1/00tc6jAfS9Ju0G/7R7UZoyLrEeH/K2
ss4lkCvA0GQndZn6ZSJXP3CwdtTZy3Ee1Lijd1YQUoN9Mq5MLZAxYvCJrJMTBQkJSlBzNxDITq/I
KMZHbOxTe+oCemQaxLT0bvTVeAIkS5djdJHQja15bJb8t41Y/163GxH4nFF02iyafOoAUG/cg5ZS
+7REYzcCxmPXF+Szu+4KWBynrgLbZ7jD/017/z/TXuEwWft/THv74nstv8t/G/de/80/x73iL8aG
NvpIMK7/Pu4V9l+IiwQtXoQbjo8u7s+41/3L0Td4goHmzGEMylzyn+Ne6y+dgAxH+Nt0lFQ1/38z
7jUh0/37iNMw+N+xLDqeYThEePyn2qnLOoaC5mifyMogw5XbUJRU8ibNnNfS9rITBJYEbJj9RSfV
k6GLkPBEWNsHIGmdS1Si8HGXJx/LlhRlCgXb7wPyLPAVaMmLMNi6Vyo7Wes4k0kN6IIiOPKRiOkL
sh6zmiIQYxDJR+8t2Ti9ApRNiryEIAD/PCBWXRxvvbDVRmiHecMPSmNx9giqC7z9KDQK4wdjwzjX
5a1eZ1OYMgoKBi9HLmRY4B8a73cxWe6TpGetTDvCop/eU7cfSznEESaNTT/J5CmfdedQIb3lY5lp
5KH595b0wa6FedoUOkX1CfUlfWnb1b3xO3/BF6C4xlf7rvKb9SHPciOiC6ZH8lvqquFW82EB6Jjk
eDcKcWzK87JNCbMmzx5WRwszvPBhY+bzvdPcC4NIYOzW+U7olRGaNi1hu4pJ+RqbX7Xj/Yo9qzwg
kHonYwR7gaoBZK03y7o6aJprHWzdFAd3xoS/pxnPrSBFOe3lhRjEwDXhI3j58qoq84mwTSuqq/RN
AFHYoUKxIdFpNR/r0O9X9Rs92P3Qxw9lXrCH0gv9YE/MBLMJxXlfVcdiJBeMEjCAnCnuPWHTmZSA
k0YTBrZtvMUE3nHj12krFfE+TrI95ohuTyDTvuq0Zm+LCY2yci6O4e9hwB9y4Z+nhv1Qu5Wtc0lR
zJ0mORiFX4EG7tyI6dwSJo54bp3aIa8J1CFiBHp+LfxuVX82evHYSCjBsmVLOdK/gS59F2secrYt
83QVfYblR96ZSXcWOQYP103J7tXrz047Ah1LXmR+YI4amUn9leMvwRzxyG6s9hd2bjXjRTCfnylV
KVZRQjgrMDSVzgYU4NXitsZxIPFGp47Zlz0yHRLxfmpd9iKw+Ir2uS/95oxgib/L8L7bM5wEH+m1
O/Lpdk7z3SMhnMlAUUexT1zSBn0+Ykm7VM1S0GaLifXNgevG5FMWLua5gen93Nkfepv9Wk3a1ej/
p8Bq7b3S0O7ZZOeVLWYz2Cf5ouW83OT7ZLJxK+IHLUfqLarlPbfMo1m5h8UcItU5FB4yoRlbTUdL
++WsuMnk7HxNWWkfijo55rX8SZMWyG8J/ngV5jf4ok8luqrdK0Hu7b7mVQej76a4XFU4j+5DTxah
akJDiizSiL9ippHfTGAssVoB8I7TrwJLZWDbPusHI+jOtD7t3MEfBPIjbAQT9ha7hlGwVXc2PShl
s6ofGxf6sLtO7mEaQXtiP6hdJH0zF3Rqlq+tbn9Q9oUYf5EF0ttuGbts7Ax14W/Cln8xMv8x54pD
m0e+jHkX9x4OSQfdei22xvZErkqJhNosrEhDnjqV3jdbEzs7USHj7fw42x1RogSB4eTOgLtUX+aE
+2+pqoeOgcMOBNhzouHsS0wF5AcYZlVv+SLdVUCK1UzV6jdjqTnQyu7DGQFqsOO2tD4/kyr7KcEv
3tnkK8UfnTuTczbTfrZzHGrUlMdspswwBuc3DEb8MyUZ4smj38aIDuJOe7LNs2d6P8uairXKc3tH
qg+XDoDvJrHTnZ504MZ1nExxCQ0Qyt0skvfCtxig2i2nOZzXoJl6CAorKUH18jjPFNRclOrUJtD7
mVFccl+r+Wt6GZHehAoG87w5MDFvBQD/tUGRkjaModaNVEEaCWtZBvMgmz8Vk8RId3oG4N4PO7sQ
Bf8TWEmCo5wmhNfWUSNL4F/Ygw58arNYy3015vf068v9UuCSpAneR1Wca0cyPAND6mKLjT6nXCoB
UWukn2620QHDtcvqcyxK5mklTBe8ZIlq8Hj4DyYdMDiqwMxJyfJBmHtT2I4TDAFBFCBcBHNoNGYj
2kTjwQx1J5pa7bLolJpWluHeZX+QtIZ79iqgDosry8PscGbQ4qhieUl92hkwUlri8PpsP2MrPAzL
sjMEegrQz3hbUvKGS5Um+6GrXmPEutzMZhqNMttZsbLCeXJdxjq5GRGDi7GzL/cmJeX32SiJstiY
90yZdJCWMJXm9iPLPH9rDdzNXdPtZjm/s9HQT/P4rg21DGl5YDysNWrHeg3bNPVDmPMu7qf7Pkls
IoIWFmUaa2Fmkg8M4zyULiseMsp+LjASgfwDfTAQKey8+k3y2rk0D7qp1wAlV0lkEKAV5HHT7hnE
Ahgf71BMWAcgq0mkXMbXYJW+Izh5yZueTbh/pL/qRyPCCdr9u8lSuNzy8Wj6vD9DDZfZnY7+Ms6B
PXf39bSCYBTnxJJdZG8Dqkbjjuhm59i3jgRkWseizeheKxrHhnid3PQFnMUe6BydTnHQbZLC/Ha6
BULCSx0TPll65Gg4HYINWHa9mLsq1H1+q4lqIy2nnepe2UshRI5FHLUrT2xXzSPGh9lqbGKUWJ6K
mtTKgdeosZAgs8y0YwapDBV7D8psCMoiXr4tlfuZdNhQ+1md1swQN5iAopmOfdDrSxj3XMiNjvG2
HdNLnLu32VINt9JBnKSjtKvjLFJZ950pQ5WbN3Xssa1s7d/CIozHWPYIAORL2vXnluGvXjL1mqEv
Y1UTKNbhXJgQIy5okgGQBJUzW5d4tY44ml309lboN7yh2SgYrMa/xPBW5Q4zOadhFKvw8wxWCDap
OhkIWnaatzw49+PCiVcY3aerMz7TFDdopS0gn2sV5X2L2xZ5TjES52ZuFEPopawt9o+eCzEq9fF9
0hoZLmV7YL/tRuu7pw+fS2MTrcFOt6F6I7d7wWA0EyDjFOLTAMe470ymFdwan3NNE6G33bVJlOhO
vq6Lc75tuGJ7Qkkg48iq5DuTZf2A9/niGTO2zeSZMXq616tfZleg+F0cFAryFKvyO/GtTSRb7qRI
m0CGeixWMpP50dPXk2+Lb3gK59ApqQQze3lbMlxbngQuVaPKYnImIc3p80yhQxM4GcxT3mucHqMR
h2wSoc8RNRuKbj6tqK93+YBw2m7ik++tWdisKzWTYO2iChzhkJ9mi0+9WDROUaz0wQSLX0zZeNtC
t42IiKiinhSWKInFcRRCEJFAbiUB299LbO5h0fR7PH933JfmnddYS5R47sAZyQlKX/PNtAN3HZ8n
FF9hLJV+wZ8Wp7m3n+q8YRhuvjte1+5qF+yqL+e/a64C9v+ifN7qXHLWxmfSJzd+AWbhciRn3b1t
LS8/KVxTUGY7FMngDnco4NjSM8fPHXLG9bGwo7jdaXF6LxSTX2tYeEmd/riW7XGI+8c0g9LrrAbJ
86T/EpEZ9HI4jYb1JsdhQQUAgzOv45LRnUspobxImzrcZKOYjuWA35GOcOTyYYbV7ApM+Ul5cm2d
rfZ7Se1ymHKg9ubcTxcPEZpRdT9G3IlRXyc/snXcmRMTUCOnVTQXNXe3cmaAm4hwYcsRVub025DQ
5iAxNjsP5RvUQZpamAK3ss2m3KTUjCGHTI2y7tRvZbXfl9Tdd411gdWI7brE3ZqO1nvn18exGOzI
ztFy4bFncaOj1GUwSBoRbv4QSBt7qVrvZBqKMfdIWqVK10ePsL+orHry4r3m7Mj5uZha0M1th35p
sOtdP/sWu44OYKtOl8X1ikfZsLw7Wv60epODRQhhiRgowSsz/57p+n1NsbLdDbHoEpJUYvqYXaY6
9cn7uXEUHR0AHY0XrhN8YL7ST24JDrn6uaZCC5ypxYfm+zfsXPXnRZ0cFGuo3ft91sgvaqVPKr16
9lHRNPa4Q90bweT1dv0yyh1USHAiiRE0ZhIHA6TnMNUcJPVut5tgVOw5reMK8YDOtiXySPZKFv2U
G6N7GeMGJLiKv1ZXNfuFe87o1dauRrAXSrlnFqlBiiybwNoX6eTtGQhX4UL6SVCVw71tdygtJp8l
jh4bdNybggvw1FvmPW5fJ0zy4Q1CQBXAN/ispMJ0qbUXi8nKFvgLW8WpMXyO6gYbjfg2LvlFS8V4
mj3IAomvPvQR95zVr8e+tX5DQHqaOpZS17gAxmCLiONiU2DuykK/T+Rez7wBR4i8rd2ND9dbNCgh
TU3MHeIsPmkFUiq/s14TOHNBN6rm4JZ0DLmHruzCAm+6cc37KaGWYEh0turZpd1KcjHd0ihxtC80
V/pAKVvLyWauU7W7hhN5b8dx1GvyUGTaj1wZzN0dQlhIvCSr16ImYbNj7EZM+3tTT872bmAzPyyQ
H7CiB7Iju46ilvu5kTL+oRALi4RcAQmgvqsLPKVYqUNup79937tLpbfHsiMOTdHOISOUD8Rfb4Ye
D0/C0x71GpkErlVcUnaYJy8e8c1BkcVqn7BlJ8XzaHaPdstuXqzTysJPwl/SLoGpt9+NYgtezAqx
dyVVVr6Sd2+Pdlg2xbPwpluRif7YjPazJiCetf2yJ5mR9NfnPLcCOWMo6sa+IQs8vdHHDGFOtSJG
9rvXZUHFsSzEkCaZ80OTzgtkLz528104FeryvOe+RxllGZGTGjVN5TyL6CUu+65wo6lEJELGcDRK
9ICpg3q2MBT4+I9BIhZvMn3am+pTZWlz07AUZDBfD3lqPm1R6QiK22e0VJNuZrvMdS1KhAddMmCa
VlywYxHNzoCQIiGHo8m/6iR9ywmhukXKflk13MvcL2fjt9D6z2SMz/6gE8K0dkiASH01wS2ZlQU5
yRgZd21EcdKgXSZ43EMKYJPwigNkx8y3uEUl8qEuPtWwQO5Wkh69yu88Xf0c69+mEiJq6GAH+jjC
eymm0FHK2c1YcGbXJsiKZJhoHbx9jRsQ12k+BbK581wVf4ux6aXe3J8LkxCyzsDNOfoXPZt37N60
XaURV+b4YNXiDQlCRDmB8i39AZ3t6TLC9x7dqCmH2wEXNWsqPSpJFBEevmdTdd7Jt9a3Cne2VsRh
lbO4NLFxKarBPA5UPG5u5NGkNO6jCdOC3m/v4q0uSWL2TcSCXwxHsw+Dj2a0n/XXdhIvvcWV5g6v
buevewahX6pJ+EbOuWx3t2rzn45ySJkezDvHTC5VWz1POktUBolThzsbJlX+NOOMDuqUtkyYl8lT
iYCWvdhyGTpaQ0O7kL6k64S+rtl7Yery0UixVOS1+r46ByXz9gSB9t215vAyiOEpW9PnFZswnygL
WAawBn5+c5Yjn/XfD69f59VP8KnNScuG/Nhp6w4uF7ed7QCn9eByzR2uXzFfb86dUSORt+MHk8b0
Unn6KU5rcTZBZTNr1e+nDBIHojHyem1UmEbFn7AAXuRs4qEq/cNA7+2QGhkrWTEer5tJH0PYvkwI
QEqh2n5LVRcsnfpdW7I4pYbb7xIzfZCe+TrKPolawEV4pygdpmkJBlbkLwV0JnXGH6okPQPIXjBJ
p8a8B25PH4k4rkq12Qtin1c2szB1EMuYW3yhOTq5GqrM3CFOzjecHe90vTMq9L6GWdxvlyt6uILp
yJPupXag6+rBir2LptB1s58doyxpT/ow0gQyMrZ0+tGSw/IYa5i2ULFNejk8oo77YilCc2e5FzKj
z4UqP12l7hrG2lGj6WFfJHemd9Nn9gtg2uKwZiNUdIRBVcup3frVLhXmGur6J9EgOn/EpHOG+DJY
fPOxxDkUDV77we3hxtCHc5dDJKhyZgvkmd/GbU1FpxX2oW8NEXmlf1cM7ge6qPdWVI9dS6QPBeLX
OIsuYDKUNYRF2a4xHvJuG05OpclJz7KytnEVuBF0y0x/GEV/MZaJrPvGM+jPwkupjRY4h7zzFt06
OmX9tGo7SrJvk6MVh2YYNNqs03uFM8OztmQC4vpIuB1PZQYiDSEnYTTQsRwki363ghotC6yq1p1t
mbfQxru9M9ntWQkLb+nIPFH3pvZs/vfBquuWmTBPuX4Pt5vELjDXoPzi5qzmChSer321VWmeEaPd
S04lFFh8hQHlRVb+j2yia4KNWEZwPcmN3S4WFyTr2cZwxCIjQ588rjPeDes8nBmMt+daIOoulR9Z
c/duoU46q1UwXKSGbNFCrEskbewb11euzas6ZCt7v9UzVhohvNSBgVDJpijFtJtYOCSKz8Zev0EX
55c5fnu+HqoiQYf052uDD0rP3fR0fYnXw1LPvG9/X8+El9FOB4uT3AxWLvZdEvXm3GwxOSiAp9n1
9n3cXxJp5muYbc0cdpukAPpv14uRRLbIMplOQqRteIW8CyjH//l/3363VWQ0SBO/Gm86fkmp1RUa
DP5ixxuBul3fh+vXdSr6vWcuj441/hCTSew27RNFePnBGaEOpF1Wca9Fvj6v9iab2eIDFK+IzVii
zrYYTiorgJmRZ4nrmVd6XUWuX0LGWEPcMghPtpd4fem9Vb533K24xYzyLMg/Jd3PhqRhD8c6bna+
x/KbYk1nZz5+G2Rs72cnRyc9V1VSBvPmWNAE+o2uFo9MKurztNjYi5vpQA3GmlAJ0R7h19KWchjP
V7N2sBDGqxBzK5mgkLOMfmRHNqdqJ8gLOesJiI+hx9ZQrQu6lBTs3vn6e9BDspchuomFAzWDB9vl
7Gjw6DVpHl2NxLCQ5uLSHrcK47r+Fqk5nEUt74bl+hEifkcWSDW6adlipIB/q9quX17POD3Tfq/6
XAHMIK6BzgoNZl8vj39fKtfrZTuY7sKC2XoeKomhOY+tn8FW2RZ7wT8OfKTnUZvlI2e+FYMzI9Ir
J74XxBfZi82pxYPPDsP5VSXIParSuWP0KPZg6qbz9UByCtaxgUvegy9/ttrO55y3Zi/MYWJw65UJ
/W5Wm2E9Z5JSnc0VKvsyxlmWZzfo1tvIGNj1XC/G66HdzufroxQf/HFICADvaxLjHJGR8t25zd+H
dTs1vjCLc5c1xsY6J6QUnkf3Ra/BrV0/B7P06398InRzfFP70iaHraCb/ejI3L1lq7feSntAf57k
ABP09WVGlxQ5WUXUuG9d9O3QZUSIauaylzJ91R22dEyb//Ezo9cOTu6iQJwb57aMkdqvmr7zWzZM
FR2JW9en01WiQb0+AceDvDHh/V9/ZlTqVrrxb2UPrBmddrB7tRwAqw0BAuXJDhKUBAf8YX3Qt3V1
N9nWcSLI+ijphhpT37BAxU566Rx6EM48ip1CRXE7N21E9+qJ3gId3J4iydxetN4z42q1dcIqp5uX
dLMUaNgqQ81efwigNl1ujbeDZ99Msj4WMAFhwNK+qI0aTNvvZjRSFD6SHhINN7Q1S3HK+vzoJy6x
aQO7Z6UWG7OYNA3wDp15mfrRiyChY5cpytu06Nbj2AFQJktlP7DFCjxf++gwTckxp8vZVDd+XPvI
nfq4i1CsMvyXyALm6pOpOGJgvXwfu1XtUJ4gwFL+V9ZXD1WxRerKKT+MwCVC/Tbz23WXutktqW3t
DXZE3syldSLXkDnbE+w4IaquLMTyWt38OXgzlDvLJ3egRgo1eRvYUnyjcQtOAB5feVMZS9iM60AN
kkzhmHGr2xBFzmKCGpWaSSnEIxvKg2aY7hHteHUDm6z8++D5NDmFQ3E2er/mxcvwTcJ5EI0MmiUx
z5DTEL1sj7rtcH305wepbM3zHNdQJZiY4kXjKXpqU/21ThX9ed71/3J9sm1kr5L++r7TNfc82aZ7
NmEZYSnZHhKtoB0Xm2hZzVHnXg+v3/1z6FXj/f2P6n7T0TlVERqTRYk2e+d6GHSkNNudhD75OYl1
8ph0E1FPpR/7eIlKKsJFcnKqDtPV1A8/aK7Y/A/IN4V/IFRM2NfCFSNaa8etgM+F5TGxtLPOjfPU
sqqqTQRWaTbul1K5oZcU6saACmXniuzcimLSiNXJBjeGG6xo9g6rQAAS78tJifV25Vs2lL/oroSN
O7xbTcfl5Q8QjOVzRi4hbVrxpgo/DkuLSEquKtqt410dpz/L1o6D2SsJYFQto7d+Z8rKvfYwz1ZR
fhrqki+KPgadtAkQcoSD42vWMblYvGVlL7+Ex8zbH3Zitp5z8W4vNMYzx87BnS0v3LJNlCGDGS6K
TleDKBSjUQCYk87JwD678irkMQeA88+pXq4hzQwHLY+/m5vqrZT5Prbgy9TWyE2WFc+BhCFly7vg
0G6r8wdfgmIq023Clj5P1WdWTT7r2r21kAru69V9Y2p61FYxppbtYm92OjZm1sH2ZNQz3aGOYmFN
QyPH39V7dXvnb2Ca3uWqj8mUMMvhZmvLblW/hYbe01qGX97R7fIHa7EhDHvcSgk2/MGdQe19877U
5jNz/AdIBweVp+/dwoxNlM8Dg1NOLK4YN+hV/dx7cUpKdUEIW8MZwEp5EGJ2A7YOYNtR/cJevJ/o
LqJI5z0CCy3bho4xJpB+p5NU77Eows8hjgROSLvcgR1ksP8sh6yPJgv3KgsgV3C869nghmaHL1Rf
9Qvsr4/BoE2ZdZvc+DTD0tlA9dDjA69K903d3ZUN0xztQTNbcMSMvEX5rYujYSzBesT1nWuIwIDA
ks7i5+TVd1iWGSlM2XeEG7vNXdZaE3e0b7GPI6iQ1g5sM94Xw7rRRB9qSwIGvAnViE6ZnoE/HQxa
fk2uBbZAm2+btzQC0Qn6+kXF02FUlJ+WvmMKcUv7HGzlXflbM6cjEOKX2Om/5na9+HDXC5XckIz1
2ruwldzb2HN+9sBi4MgF9P+eZqhobG6KUzeL/GbR3DlyXAvfyGQZ4Kk5XB9dDzAUzZvFZy2t0vyz
XQ1oMB4lW2GvKJPN6s104gaXISy1WaQpk/U0wCGgAmYOHdf4qB98mX8bu6Pwqd7mBRE7oEN5dnti
wyjO+FpKb42yhqpbmYPA0DfOYU6HcVR2xx6OlVclhfWRUnsE5bCwUlKrWds+k14FH+ZAt/Tcbwcz
hUFG/l7O1Sl7sO/e3QgTILPM7kyeYn82BPvYzK3JVt7KwusBPNg3Wa2krQy0joNsK+YW32rXUM4/
iDogd6ZiE+NtOw4kYkc/9pZD2sabnKAJSjum/r7+cL7PZVWe6bi2+DM4YOymQqv0aQgrWs1h1ZGZ
amY4SXOulTo1l6CzsRx5NddwYfTwklydD54BXYDKAbUa0e8swSKcMNub9MGg6KtZr5nougr/B4eK
Lc9Z/7S2entYtSe/5i+pte2Wd31SXzEwSFGTpZtrQW6+BDZr+NOvD4l6gB/S74yijHfgjt5MRbIk
g9qeatHZ/uL57+qRYZA9osogrNgab2ZQfoE5VrTitwoVEXzHXaNhP/Pn69pwTrpKhoMgkrpEivzP
X59vjxjsMelmbdlcDVUBZ8bt4KqIq79h+9710fWgmc0tiRwV9ZGYz5Qq3nH24O+V64dlY/VjlP5K
Ymh2w73AoAVHk6mBLHSuG/yv8FghWWO4saZtWEj56wKQOtMKJE7Us9ZgyRyGQK7B3Wg7JCsXLEEs
h5re8Pl6cFKPmB0tPw7Xv1CuTR2VlDx0AnIToaRGG8vIs33WWi/kx7fGbi6xBWO27KO211mnx0nj
BKDWZu/FdiNzk52UrKg85JuldIezGsTTVYL2f0yW/4nJQhSPAZHsf5bpXTJoXbIZvv+rTu8f/+qP
UA9srkW2k297ruOaf7gswvsL/IdD4JxtACP5V6GeLf6yGE27PrwwFyzlxhL7h1DPtv6yBfBAQRlH
3WnZ9v9GqOc6qAH/FUWiCyCLvg6CBFKhwX//gSLRF8dCrtUYN9NMOMsao3HQ9eVn3U0rnL+iXMmL
9KEMhYYmCmkGPXTt5YViscl/lxrX6K/WSLXyxY7XOXkdRlzVDI1jNB3fDajvxS/XFHSgUEs0R0py
AYLRXhRyH8TMTJOYQM8+woiifM8GHUGLp0zdPSLULdkQyMxN94Sajd5PcKWVxtKX+0wNRzE/xoWP
+6zmJmDv6abUDDUsJSB4y8R1b3DKsXIzzaienZY5Cqw7JggEOMapOhTdhHgkV6uZRXlVlD/KtiDl
q8kS8Bq+19oTiiwLFbkxAo1GezuNxReam2oroMhOYv32kZKM+oxOjowG69UeHVgOXueA7phswGou
l6tb4ixx0XcR9BYL9gskZky1yIaT3DDOgSQSITa+29mgylPSbzm7zFVYw1cTQdipKoAMHwrmXGE+
tGDFs4rYjq33KWOmD0v+Y2CRwkcr4qLYBqe9T5t3G1EdVSVQkNTS1lDU0cnRPuoFNdG+URsadSPP
WKHeTN65bT3tnODyp9euJ6X1nmFOGF+8LSrwScbKm346g9G9zDCDfhoyAwrYAgbPEUhD9aYtMngW
SiBr+KzsEQCy7o7NhfYXZb23FC8jtuGQvCaPFmesYP5os6G4+XTadJaY28dwXgkXDCX5gUW4OKX2
YufpMO1p/mjzN9jTM3lnrsJcnyxZC8yeAaz2u06lL6NxsEW9a+QwNQ9Z7oHcnXKqH0A04AYjG7JH
F6Brd9Xe9sqY3FI/nuqHzFl77feMZ3JARqnhgyL6R9d6QHYa/8C2q5V79kLQk3uj5dKAtM3cHxrR
PNT0iZu8yH/qTocFXON+4BLYgbP+6PtrtaHBe4I29bESDhv7tLOOQGtsc6+rftRkJFjU49s4tYfl
Vdgqbk8CM+Bw7oUfgwNpp45QoF2bSatKSDG0neRbLa1ml0zGuCuEn2KYZoYhzUWnsk3zyO37bge+
t4uY+y+Ruc7j/aoNL7YjIZeBgwqzFgwKzirnNmUtCnSjyWiVc4OyS8OgkBrQ2lrMmuqOiewSx94P
8GPuM0jsDy/WTQhhPbhgfYTyIKD1jbbdc7Gima300ruhxvMORp/UJ8fQEySds71vWzjmGMQH8ErU
CzuPtLrzKkHiqYZNzloNbmTmmhuNUwX6KE2gPKRDetDyzOBejBbeLqCpxdST0TwkybmdzOdpBF7o
N4vzhBrGjyjKSqL4TBKRAEvuitx9SgpRfXebTW42iba57yz5fXTE+rO223nPZTbTP1XTfQyU9ViP
SFsrnFTRf1F3HluuKomafiJqYQI3bHmXSp/bTFjb4j0E5unvF+Spk7n3OVXVNbmre6KFACGlUkDE
b4txDO8A6ILNCJ+00sssfijo9/0ySBGcJhUWi3ZC7gkLqRlbu36Klbv10dr39Toz+nbvNZrz2XJk
ejDCKDz1+AiYe6A2TpI622uRGuli2W0uJtfZne9heslrZqN45N0tHRtKNuQYz05YIMJE6H+whFc9
SG92brRczmdNJc15DBi3AVGPUPxhfHYiEewq4Od9OxuP02Aic53RoUxELK1iN//aTrmOSCR37nIn
T9ayipwNJlVxi9azVqYX4of8GTzbA1/NYK/P85AR/BMX+jMJzOEqYRROyLee7zE+EEJuNMVDUqE6
m/RWB3CD/2mJBThFJACkaKkN/Tp5CTGmqGpfiIlv11WXFNue0T6/nE5ToX/z1m7wzJF+ie+gHRx6
M+uOjidGSc3HdiwZFMG2bgLX8696R+MMEQiQAaWLEEUjbbCUnna2HESBHaTaZi4bGIl5du9mlKb3
hELSlmYP0SaOBh3Gg0FtOQBT1A2Xc7vIEWbwkmFFA6KzrfHaIWBy9TWAi42qChmWGeGW751KX08E
o20lN4VdMCOBiWPsLFkXocKhtGjHqC1UoljORN/kbxy8am3iqtkDIJnrMZ6Gb5FjMjS2ZkJ6ejrV
xjCkuDoA2Oqysttgh4mvYTPYm8IU057rFXOUqSaToqHpu7HsCKthL3e+L9Mjs0BCK/rJ5bc6mNe4
1uU5tuxu7w64NmqH/jMTucY6nBEnJUmfn+LJh1z03WBtzFO5Lt3R2fmGnLeSCfs+BQtZxzW3MjO1
+1tananStEN7i58Zka/ZimPHwHWNLENfu3Go7xRnwCXMGXd9II1NPjD2lxwLpMAmINiFHKUveti4
VYD+xhicC/k786ZLkTEwwhbbwBUoy1D63RigJBe0jMWe+AxjS74FqnwuyDdGa7sXmermIcv5vddV
H+99r6n2PiGimwH7+NpA2bGyXaokiDDv6HXICaAygC+45jPqbskc9ujSxUCmFSjEh/YYJ7XJlZGt
VTmSw9ijj567gP+qQfamnxIA2rfzJ39wkL5rFP0lzeATmDjaG2vowfCy2l/F/khlQzWN+M7nbh/b
egSsnxB8hWIQYxXpuCQrId3VB2unhTZhUzEqBoxt2SYX/JiqsqZQs/T6vRgD3OwdOVBGBr7RDjjB
GRYIUlosd49IGV4pQOZkWAS3kqFjrjO890cRDB7zs6pcRxJsPoExRSvq9CfUyAbVy9LbYYSTl3Qq
GDj5bv6R2Hv9IFKt2+n4jW4px8atJUdL/UJVRXysnwMs+aTWg0wkvjVvRxJY4JoMvkM9pbFCMyhT
CuafpD5LburehLE+fZxRdawjuhdI+BZ0xkRDsY3GzAFkswVJRBYCBH0qN6YDtgZXzsXIJhOIRs+U
+CZ33Lh9P9xKlEeY9LAicAWe1r1OBkNrD/LaMD7d65VbE3NSRRuBSIPuxTzbdl3I9CxHdFFZsYvI
FI1sqtUNJRgM8iQADJI9bSZJwIsQcnrOQeDAXiezRUDIyI15yExYkKokIJzkpv04YjWL0tyFFPJo
NVZqj7BtJ5BdvdtWw0iNXTC527bxtSsJaM7ZCQx0DxpWKzeazA1xhRNx8bbPaReTY+qQFGox8N11
Kd9eVdsUh0jnM43YKZGpFPlpwgL519EwwqoPG0BIdBdGYW6sKBbUJzQFzsSkPiBVJnkH3hIMgsS6
0ZDD2lbHpHw32zS9DYcS9NMxs0uCV5j3bUAh7X3rMo8HIpao48Zmo/ky33iM58690N1HT3B2hk4Z
kNpGyo9va+EubDKUc4XZrSrgKhAMfnx2zylfaoCHvdn1xKMYEerTViD/0cPdNFBMi7+RkCFjQomL
A9ksJ1D6yNAPBGUhck/LYBuWlfiamPiEi46MhSBAkGMCMu17ovYhH3ryq0SJODIphwMIX3SKO/LX
yy4h+AJX3l4f/exhGG37IGr0ENwSq8PQCHCcdmYfHOVfjaCHExibcj8OqFqCCROiMLvwphtJ90H8
nBBcyrkhXKmje0x6ZiRISl+cJMh+llycPmV9IxL64YO4vBmLzk+2MBlVRCJgiD0d/EiHVuRHfSQw
NvZWrZv21KPVdpftho6ZNkMQ3TlGqT6nUFBaP58bTyNHnDGKXu56P8wr0NlgJsWJTARibkvAm9D3
gyMdJpRA/lH1/r8zN/9/MQ7VF0yU//XM+/80MajIL/NutO685I9pt6H7/9AFKZa25wqoF2bJ/4xD
RSn6D8xWjrKmmZ6vO8x4/xmH6hKHSvOEpzNZp4bUfxeHavyDabin+66FvgPf1H8z6+a6xUf7ddpN
JArFixjt8MkJYf3WdZHXbtuOzGwulMz123ghNdXDOKbzyYjN+cRovlwXFQDzK4ZVA8st4FawLKmH
eM4+FB2xzENHxg1C0kieAp9Yh2WJskUSZaLXaLteoZNvIXcLTrmse02mW7ZoddrvfZNpBt3Hu7Cc
nqJShvPaV5ocvTDC5qNuzheTItpdomj2tweDKniMHmplToEig3CRf1gC/ZYkvCX4Llq4cbAwoEq7
JpohJPJ0IxQVuzxwGR9n5lkoBMTbopn536isbLdhq5jbZbOUOJ5f90zyYoLbSJNpk8i+Ua40VKfL
N+ZNWX1IRbhNlqSQZd3r5qHOkbBDNUE0wWwzdUfB4ICvvj3N6Osklk6LkhMDf26bHdhdauvoolkM
gQ7wxqjF5UHzjQ7wsRYEnhS9mp1RjlcqZcDbA7ZZ/nBmZQDGqfpv2DMJMtxJ3E1PaOUpIqn+5Mqk
gvMlagi0NHSMAlkBq5cd3vYaGvPFHixtOxO+uZvq+mFSsLelYPBlyfhzKSZQjQHtr5sRyAV4g6wk
3zEhfwoUkJ52FTLMZcfluSnVF/lu09vR3x2zYObDq7paTbVzY/Pbu1evm9W7Lx9pOcbrOy2Lb59z
eWFe7ck/ggvQUhNdjGe8LmmiQ5BqZ7nFfZTFZfPyUM/ZZ0KRg+3bqmUpVwdYluxamw5Fmbzu8bb+
7QU2KeanstrnmgE4XShVQxsqtPp1eVn99uCq38rr9mXl3z5/d6hlMa7BXlLbenp7ybL0epzfD/Hu
ff+ymPjfrXwoj7+/w7sjZUqnYUhaxd69+t32f/Ph373g3eLbh3730r/dvuz5+0f7fU+GGuVK0OXn
wotQOsnp//bzXpb+5brX8+L3zXFmFTh9fjmOVnLWLKfO5GY9VLk6w94eqrZs9K02UxS4Es1INgyX
tLfXvO3422GXDc58H8WVfVwUY4vacVkylEjm7elv68qF1cF3WZ7+srjsumxalpaH5UDLId+e2prk
Crg8z5fDLYv2QrD8+3dfdlwelrexRfSk9UO2W1aZKWL0j8uiTCKpb3FNMK+g6XCRaDlKYEa5GXq1
hKLs07JyefAyk/DF103LXsvaLh5sxNVzTR5NDSQgOtXGvWyC+nLmx2VRJ7mnvH13GNPBMTNWRrp5
1bG9HkuDRUzOTRMHO1Wbupky4wY9cryqnPFr3IhPwcxcIDdoTohyJt9N/zWli2HddNhoZPZ9GoBb
MDUhBaZvYKrQPQxefCYGtdrSr46XMFkxZbbcEB+6lLuCWxCePyPHSUVm3btP+fpnTAInzRQ30bZX
qbEELfCgrvPL03+5rlU7v9vlVTPGa19f8TdPfRKXuIv+euj/i8PQKM9EE/frcmR/udkun/J1cVm7
HAYRt//HGyzb/+6T5Hp8ighr3b//NCA1uwqxXrXcyRaFm5+P+WlZ6tQHflv3+z5vm9/2eVtX1Q4S
kbfnf3dYFIfcP5dXvx3iv3ub5bBv7/J2mGUdTu5PeYrYa/JJRlvoZFPdTZelZd3ylDv4nZHo0+5t
vYxaCOhll9fFZRPQvbI3LDfkX4+47Jkvd8hl8+uey4tmdcdcll63vz1/PWYktM2k2YhtjQ67Wqld
USjZqHo/07+X0zOdX8pBR3ufowgYewQQLfDEymJESmJXuym9VEdXb9EzKpxqnURUgUhn3ngTblvu
z93WiVy6uLHM7bHnX1rfLw+SGZVf0UuYpt5nS2DTqOJT2n52NA9LX5UfMXaRERNgpBDuA2YaPGy6
Rk9jW39LZuVk5JvYxtbVc0LSeOoA2cXondIG7UMW10+g8WIfle3HLNa+IeSJ95OBEK2c7Ws46B4h
6TNUw4fWL/w9dgx/aw8uk+OI0B2lA9SHlcwKibx+2rY1PvCgDBgSOyittW5tBwP5D+kur0a4iDEb
doUrDlVa3wVa/DMtAH+ZcegID5wLUwT0IwP6cHipL1OG7cj20uIcMyLfeA7iHFP/kFtU3OdxddGn
lvT3GljPcR/lUCZHmwa2qLHWOGd9wtSBmUD8mdYP8YNjzNrGQbO8+iKLkhlvj/9x0nTCbso4ucTD
TNpR/IV4Nmtr4ABqH/uwuqsF8k3AAfDYbeWq6xwQ4dxYJBNNktFkrKcb20N23QcEVLgzSPI9CVWH
2umRMJiNiUeuJA3bKz+XA0yyB8fMZTFQBa/WvWl9z6RvnfIgks8Z8QZMyqcHcPpLEeMkt4MRJUmw
6qf7MA9PCVK4pBp/VrmBCrZuAsqBiGe3h4piM7SydLtO8yooovjYTWxNp4ZWeSTcHRdVGoCKnUAi
nffEGFD61K8JDf2W0C+A/cD0LpOVb3wHKbLtK6bCNT/JiJzXJifflaSaWkAhVFW3N4jAFiESXmuN
UoSxP4axXR/zZznzcBwH7xNiiORW9tV833/0HnXw1D3WL+DfVvuhkeRdUxqURfpL6c/lHqEz6iC0
Tu1s3aFiX5cFAiAUIwjLcNLZo9Kc9QpHn1eiaIo1IZX1qiCaKCqy9lgnSIfiJI42tde4m6iWGw0D
9SYIiDix8/pg+d2nMO1/VqTUbay661d5eit1YL6JPqtbm2r4Ei+wH1wrqyMHJAzWk4/mbKy+a04Y
7AY/22W58m2Ver/ueuPkt9XPohZ3dh8YcC78HLYUIbdbMceApuldndBHYBPmvnZaeEXk8jkhLJWP
zz2ON23JLdrJmNkIB+TbCyUnz2w8VAQHriiI4jgBaEYyfOrm8d7p8Fa08cyt0kTpoF4xoSjZRPp0
U5Q4e4KwIgI0O8TGfO5cF0+g/gEmkyRXAaWZoNZhtL+q2sw7OwZxDwFEZQpNduebAq/iZJzNJEEz
jEycQATj24ibf0teQ7a2KV+7GwvnOI0+0HiGDbnyMLOPWX9fcVahnswpSu3KCP95nN8Rbo8ti+rY
dT55z/MguYc3lFkDO3U7F+RqX9viyezH+lIn3WMD33SYZ+ascSJWE/D7miYkJmQMoes0bG8QJOZR
ZO9HK7sbB6Z/MhXTtiztZ4K3il0zTwc5oG4exbySfUulXIido0IhOCfyi2gQZY5DEa5A1GegNRxi
FBFgIGq2thbsezscd6YyifJDfUaM7mK/tMQlqGUCyv3ZYjDiWG3B9ZSGb80rubo1HCAmS2ELp7Bq
Rb0zvDN+yvqIInTV0+k82VwS7AZ6IuqzD/SAoz8kmK7ik22Qt9wgV8boITvMARGiyhlRLrzg+LHr
KOu2k+FQ8c9dmTL6QQHLD4IBbmI5H5xkfAyKmux5qr68zkfOX7u7yiDHr9MsSOiye0IQyI8iKJuV
rmXRvrOsR7RfYjPH/pFKWDIAtXG6G9A0YbLRqB7iohtFWbrrctsDoxc48Nxq16G635X5jLWj29b1
eA0s5yP57cYaHTkRKYi0y3L+tJkK86F2qxfOPpI6GhIcB19HScOzzg/gugXz0RRxVDiH58Ss92OD
fkGfCrke8/A55jTd99YXoySAeOiQBhq1izaONnBqtdONKwk1mOi2lAlEhqE5lzQ0noyeYVnny4tu
f/azoNhXZnTwO6FqIDKKHOiatAIQZ1xL4VorUryouPEdv7MfiQSS0sPdcOvUtXamrHDFmUZ0JlWc
K8931/VU0URID505SROqw/O2oXMvZxo94opzcgiIEKUj3TyO9p3XQ+yOabOpYVgZsgLMhvig0u4D
yThImMiBD7jcdZ2y3SXEBlMA4ne+vyvJ+FjZTkXWeUrYOrWbmAMbcWzIg+nNqb0jeWA7JSK5T0No
9IIo5XmaBIYf6p058TBdQJsNKhlOxAl21j0Fmv66l4jselfsJxm8zA7Ekxj9l8nUZ5JM8RVn1MN1
U/Cl6e2zNIsCUoccxyJ1fuRNpm3cEXKGM4VkNmYCq7AyH4sxNsgfiZstVLPpRDo+hoBo1tE3dl1U
p9vEALmmoOBT7RFn7zdkIiGOrgGZde8woSdlCl9+AlHLj7NkRETCww5j8PMop51j5M8EqsPW4KKm
c8MllC/DTOjPl9oTHbP19qnAArfqLRr4fIsuaK8cSGazU3yGMVC6V6gSiXBrFclt80Ad33hFxb1z
k7E7lZwb8GIDEZSEpXXyC6ky2xBX9yam1sdys5DbDdEQItVPNRH+5ECZpyGNp0Pci3RPPOBLkCco
/xLt6vbiK8w61tI5POlepH4ZkBmmTrDSROdaQ8266kgtnekSqG+6MuQVvRqTpYorH8k4RtUN28Jr
gO69+HtlxMl6EgwUWkgfNAuCKJyyQmms+RqK+mrfJ8WTB0DUcz1Gu+bvohaxcpGQBxTYZr8VZEv3
ke5sQ6tCfqyXdC/L57p2GkQ93Z1v1c0qlBaKY7O6RRL1Yjb6uQz2o9PjzrAgjN2kQr+BQ61OH/vU
uLAT/zbrfrSNbD3n4SU25deK/DuB3meHimhau7Z7om62vhhm9CBGTBhT0u2QAX9PxxeHOOvJHH9m
hEesa1czV0VoHFvVCmGJ1CWBBvo3x4KzHn9ak/JS1liDTVc8e37kri09ugawy2uSt41V7eIXLIoE
fqrQ4nWcFsGxZgitN+WFmK4CkkC0hxKNkIvFwNWsY08T+qonfJp3XM99k6zx37UbUVv6sXbH3Vwi
DOcat80NylydIiH4HycdHVciNZCPenxxEXKaBOKUkQ9+qchxMJw557o6FNkU0wCqw1AR2T8Y586f
If519AfJuKrMVFv7RMXvmT4QivN5wNR12xrq0kk1H0TyuMEH+K3QyWx1IrQHBHDNoffEjK1iWrcv
22pPQyAxBLj8RoGQVSuqm9DSH8whR5ivF492338PoY7WeqWvKjf6mCUEBHtjZF40UW/12OwPUT5u
5xofELoULNCuTevkaRpnVTdqfKQE1ycTo3a2SVpduA8y3HI8vu4qWfelD8vKQKESUaWKmtCsEzxg
2OR/tbVK5NI/y276rJH1FVp9Bz1aPuS+h5Kgy4las8NDryx0uqkqH4IZmW+czFtdmreJ09yRQNvt
Iks79qmb3FSJvNrx98Yzrw3u+A9W4a6z+ISXxUK6DtY9Jz8oGS4xvjYMjnyKpj175jdKBqzmChCT
TKwYomn4z4KIjDQDqTUcZOnEpBvEKSOTe8MkoIqUn6tWcYyya0C6yRlYIXqxVjIJtp2RgTQMCPV7
PT3HXR/u3WbeDuFEr14E4R5mH6J+DtEDzBiCmf8Qhlw9d7R6mIJspJofmG/0NqJR4I4Rf36bRl9g
t5/0sHRwnQw/zY4IX18aR8yXP53wGTgeV0U7/RxwPFCfXVPcrlVqYDla28FwaaaEw79xNolh+odQ
BGetpUmyQzXg90h7PO0m9we8PW16A3JEQbglTsZIElwa12tk8McQVPgARv/FLltik7rZXklCHqJg
3rt+/6NCAELU5TbS428SLR86ZQfQxof99DF3Rln3XQmLdyRTnL3JXhEfGG8Mh5tC5frfHEzW5OtS
keHf2G6Lu8nhjpl1BGKG9x4lmCUCfWwQz6KVPr66CQuHOz3h/uG/2j8b4cjBAqRvrp5eJZl+XKXj
NdlfJ69JtplZvpTC/BKVw4Vk+NVU0iU6ecWqSuP5itCtXaXEah+kKcx94/Mv04z7RlWC6Ikd3FWE
t9zVwZk4L+qEl1XDKI/NmKU3r+sMNyRQuxzy49urQjOI0CqMZL2qIy0b5Gx96WZ48rqTMMPzY1s/
Ui063A3GsO/cxsTzRnTXMKdyNThJwgcJn7VKUuqLUOWU1L27lZI8mRHtsuCsAiK4SmMM7zv1MGXB
PSZEr8jLsxsO9t3yABw5r5NpZiRaun+sK5yp3pMHyyn/57p+JneE1C1zX3toJT07uM3VQ8+PEc7+
jpMCwUJH3t9I3uHdrB6AZpG3Ty6SRvUUa7t1lzRuTMZd+7rqbX3riA8xw9/TssrTavMuq0ZI/YGg
lGXd8mCZgXlsQyKdll3ebSCTyWL48raGwGs061NZHJc3XjYg/1wxGrPIoGgq1Gj//FRxqhfovafH
ZZWNofrqutpmCKPkHqywpG7grjOM+H6oR2pgkXQgv7nRpyS7jKNNe6568GbOq7Jz6Nr8c102SdQu
rZWtU9oENWKfAutiaf0ptVMbNSIPy8597EDnEMc30ZS5LmhF5Z+akQ4w25VHvLl63pRonBp0XOtq
eR5VtsnIaLxLWu+WPEIkPjPRAHHdizsffcutHZ9D9cRievP6wNTqE1GV82kSGUfMVMn9WFjcHP7c
b0ylfyAhH1WAWudSWXFGLnlHGEF/xem+ef1F0fdGVjjqNj/L29uS0ReBdl54b9JlUgXheF52Wx6c
GuVF4BXVYXm67Gt49C3ayA63y6uWdeZkZhutTFGQEl/h66FP8rvl3+FVnU+W1X8Og8a/W9abhAre
OmTOBImn83eo3ZQwonLN6GbZg1ngnR7jjMFITQkSmqGDFvoOxe+le1cVUb01Ig/bx4iCbNlgdEl7
1CvVpKb2WzaEKb3f9J2QLpgqZ7ofdbs2J9ZMUktIDpR9eds3qmulKmrdfWbWCOwm6vZmUoruaZr3
NqOY0q3lBth13K4OEGiBvpF/EmNl4QHnaHcEUypW0Tjqr93T/zvqgF8KWP8/aVO1bZ+29X8tH1h/
yeKfZVPEvygIXl/1TwUBMgFysQxKLR1hEWGLFuCPQlXDFP8Quo0WwHcMYTIR+1NBIExidD3Tp0bY
dGl31xEX/CHct8x/2BaqftT2nmchYvyvClXNX9vjbZ2PRegufdWupVvc95XA4F1TJwBhCe7Wj9di
sKhFKHXuI6O4SLpz9mHFeLwUY3HsRext6pjfn0Yu4sroQIfioH+UQZk/oeH9Bgtzofgywg1YXFHb
b3Bp0xRQ3Oa6r50CMX2ONY9q9SaTR5LXDq1fPaOkH2+LZBpv/c5zdu/+EXclEdJl8b6i9S+GBPV9
64hfXYQbwjMdrA/v/zBRTFXqR728hthq94NP1GMnvs2isQ9RFxaX0qUHySDBkeERETh933qXZhiN
K2VvP7pors7+KG9Lhw4h01D1yT06OM+Uzk2TVlslxb5zVVcUCmw0uyMoSqNKOgIv+A4iER/0kThQ
tzee3Lxs1obZyi0aJkSXXLD2jl78BGwazo3jmdSY08yAdPoYyiI5Wz2x+WnXImp3uQhMdFBsSawJ
zujkQJk1bA6BtJ4J0CBZx6XpJNrahUbj/eRpj85cWYdCTHIdQj7/h+/U4bf6i9pEfaeO65CNTsEr
MRSqAvvdj0XEbkS2/dRdCZvvdujL4p0vCdJi3hs+yVBf29U8nbSZcR/ITLwvquRzVw7fPRG2+9iv
zTN6blTUJE1JyTivK7ueaDdQijrZN2TtP2LYSx9QiAAcOeazT/IRThH7IxCOhMl3gBcrWZzpOtqG
wptJxCeqBkHY8ETOHP3oDiZCvKZ4NMnb3GcRVlDXzEuqiagOr8mP3HDSUUVXetktokVkbrJLNlTV
hqvJHIwny+W79Oc7L3LylwncQqJrIeSuim5So7ydZH9yK4bn8TR3h8i0H9LYmw9YDfIXExzF7uuL
RcDWYnB7e5B+TO/7lMTrf/8bN/568rrC0l1+5ZQCOJapTDnv/h/UEIYIiLP2WthfmXWUZy9tsGBL
IkibqEeTGZjxWQrbuRmliPcpfKMTUEtuRueO0T8hq/YV+wMWdbADK9KwxG3w2+ov//5zKhHS6xmq
Kqlt3cUbBItn0dBHAbRpqZ/Vu49p62MoqjYsrrqptackpY/Uye2tHRGMCbLh/4e3I2P8r+/n66bu
ClxPuJt/O/VJoJnmuonK66bVjOhWo3WRIp6Vppn21mgMcZ26FKuiNfuPNSfUinn4xsFDcfZ1esvQ
Oj64D0zvw5fOolYGxovLmfuVYTEuz1h7KYkyWJEEVe3LAHV4SxfjTTnn+DRNJkCtHjg3/+H7Ux/4
1y+Qc83E4mUJBx/X73+Q61pxFBaovW1hfcYKHp1dGtVXo2c0XK7Ceh06KYHgri23LYGwF4srEdVy
vblLnPohjs1wI/WICSMvsiauhm1l3C0PqfB/kLHkHq2YU3Ay5nQz6OCc44xFqI2anUkc2UUa/HVE
UA+7oYdID+qBGj3IFEBz40SupXHS41rs2sbNrhgjaqYRifuBwj2mttFpMgJCppLexZuceVRzdOvQ
n1suAVW7C6vBAw5KR0KOMsTZtGeSRzziU6VDV2v7n10LqqI15D8F3FCJEI2NiwesBGeVzoQzZ5ii
yoKqX9EV13//vdt//SF5rro9EhtACr4r1Pn37oeLCwm3qx2QsOutu2A0gW/t4d6zm49DpHHhlfgs
hwbpL72P31PDS35YiJcYuQ5f6tQ1CFoSDt1QiX5McUztO9MNHki9Hlex2le2yLu16Xvfp1cw1CN5
D8nnpPSmVY794Rb2bLqrM9JuGzvjSkSS9BdhBIwNqwdRe0zbm9bfUkNOE2M93SUV2R1zOvcbpmxU
VhfG42Cq/HSzJlQGTe96rvXioNl6vSvEKKiDcmjhKIbDOGM0F06RXcliRrHcfJLpWN0y52pehHvf
mO34wWtt2q2N7b//gk1iHH7/aVskKlkujSi+sdSG//oVE1gQ6w2RrjeAMEyljcw4Y8g2znpLhsEq
jI19NjveYdmwPIxeEGiQGOzTaFQ6795eYwQkLs0VERN/HubdLrabGPVqOfjb0WSrfC0upX6vx102
B8S8g4apt3jdc3Y0bQ31IFTAhAVwy6fUhoa6bCqN371w2fD6lssHJO0/2JGt/PK6jkxSPsHbm08+
tVaUUPf6sY3IlPm7v+lt7z+Oa3zPQ49Jw/IZ/vyI7z6s2vD6mZZ9Xt+0r/JbGgCMRpLT0HngqGq3
ZYcAMlR7/eaXLcvDtHz9y6LglE3ra8Q9fm9IGpVJ0LloVnCOFcZjY5AH8ZEK+5EKBSKbEm8LGaHr
gXHsi7Tnn4QvpLupe5604acsCWrrU+uSiPmnPuLikgBOHcBTphCoKB2/Vjm+u6SHuxoQdgOFkZmi
V89B716TlrJSfMkhtHXxwYwZrkJB3qCVhHswQsTh+ZkbPoiYwsaSQtsyzyfwUOFm1YKg1QwTUkA1
U6Fr03g/KLQthJyICR7rBqcnWSNe/B3aKnUJvPFA68ygKVeePj4OBZfRXmF6seeWNMP+YHQ2r8mx
s3A9nQQwYKvwQKTdVyf+Dnt6lQovjAEO+bfBBwAlIqq7JciVSs1kwNrSFVTFozbA1aDRAKSwSIVK
msCTkcIpQ0fuOH0/CzSKObWE9gSBGxMXai8Yp0I7E2BPueCfCgnNgUQrhY2mCiRVaGmrcFMfAHVe
kFTrlFruNSSv8ax11P1mJRWN4MWHRhG0RWNe7DpEiVmmH9NAX0UKszWy8XtiV4+maPpN6ZgPSdjc
+PgXN0i6HmaF/FZAwLXCgold0orgiXqBYANkti4BjQvAYxcQuVFoMsgl4e4KYbbEZ3QiaxK6LZLI
K6Bza1x5CmDXnGJPko9xLokLNw3yFcGvm+qgAWc3Ctfmjn1OFdINbA7mDfhtKxRcAofPyfgtrrMH
jK40wHlcJRVyXgGhoxXGoOjW7UYb+YHBZtAV3V3yvuxXhbSPYwTEhhqNCtzuQM8vt/cIjtee9hRS
BseesDuu6gWYWDfj6x0TE8FBxAS9Txjd4AQxU/fZUKzATF0DHh4SXkcSNcyWvuIZUNCz9BG7CIXQ
il7IFdEwwzi4MA/Z+CLs5LtTQluO+GVskTwUhENc0ICfqJEg7Qe6bFfDZyTwGpYbXTC0QejGDx33
+ZWEASlgQjAreIoYiTHVrYxhwu2XHQINxD+zX0ZyEW6HCugnQuZctfKuWQgXZnozDEykqJi+dCBl
GuqyFU1DIwilZ4q6ceFwpCJzfFgdCbtjwfLo5AghBID46RUF1CkyaBqpwugEl1Zahr/PQlIGoMgj
qmJnRSZVilaq4Zf6HN2RGOi9I/GgUhSUDhdlK1IKWT2Zn5EJFOKFp4FQ8SJxv0otvOWClRFwlL5M
PVF/9JSgzDWt0xRMxZY43xP1FFBiihzD2HJPsrUyDGEQC77kjtZtLAYbu5CIY2brBOtNBHk64XSV
T26S3VoDPQRcEFH8FMEa1x7CA68n4WlMrjjETRQnkHkJrF6NhXRH5+dFc0kVwReCygNkamZ8CTJY
PjPY2iWJ/zw4YbIjQfZi6G1+7Mz6E78hUu1IWD1YRJ+sAAkJJByIZptr+5Pm8f2NcO/bqkpNJech
lhFVEq6Yi+eUzZauDmNFguyjyQgV3UVRHFQwK16rmtB73/sxtDW8gd0WiEfcM9Ohr0ie16X6pmOb
BibhaS9aDDdBa+8HCdPKVIwUXEW+inlvw8WOipSVip6d4GkTRdjqirq1FYmbMSuaFa2bwe9KRfS2
ML4JzC+EVcw/ADLYUbRwpQjiQFHFM5zxqMjjHhaZxqkB2pEcf+jlrPsQwTYDrntk+0BAk+rfbHw4
6cm+KxeKWpHVyUJbKwI7cu672fS2lqK2OzjuRpHdPqz3pNObPWa6tRdGj4UealzeDooozyscsRDn
MQx6yPVwHSlSXSh6nYISogMg3ANFvTMvUoVexd6wPxPifTEVSZ8W1pONpMjFxb6a4fG9hdBX1D5a
lkdTkf2jov1NJQCQ1hdOMLnP+vg55cK5npRYIEU1EDGqnpWMoBoQFEAS7XOlN1BSg0mJDholP2iU
DiHVH1AxzJ8KCEa0zUQlK9GChnqhQcUAxbGtUDX0St7gonOoleChV9IH+rdhZ5QcQqCLoCo7p0cV
qUSpRBM66olBySh69BSGElbESmJRKbEF3YtPvZJf1EqIkStJBhz/uVMiDYCJO2iOxwT1RomKQ0fN
0RfpD0zLEfrw8UD7Wb42UH5g7SAlVYlBYoGsKa6IgkrG/qZWkhGhxCMhEurOLj44SlYyK4GJRGni
oDih3K8+Rkoh2Oy4wBBZIr6RVnuYpsD4aKJY3tLAPpxliJOOxHMdRzp7LA/L03Quwv9h7zyaZGXW
7fxfNOcGNoGBJuVtV3s3Ibr33gdPAon/9XqgP+mc813dUCg01YQoSxVVmMz3XetZN11EwzlwJnq6
89vm9xv8ML+8kM+GQ6E9NiB8DsgH3X2YhskzqIh/LOtQ/XiF89i+VZUd7WwwAqA/XQ3kXlbQiWUd
hffQAev+FkkaY3Q1oruhkeqStYSSWn6tfXSEYS/rcicYAS7X8AdTGySBBlm+bxHbn5OoIP7Pzb6Q
FNS/zdw4i1g175oNrhkSoLxQdumvmh4NuE3b/BPJ1m55KT99Rl84pDwSdXjmVA+odprqh9pm1/1Z
WwcFTGW/TFfr1+SH6De98PCSRCSFIDmzXoLSf3fmz4V7f+0Cuq9jq6sttIbo0reNcw1TLhklbrVP
wAX08kT1e3ABM41t1T4x5DkPzJq3Y0BRv+sM40FvA3u1vEy33ywbt96o8P1ZpMzexnAwTo5qql2v
13Naqve6vNIhjgq2gvnWht6wjd2BkFQahHdkN2gQmg2/0z7pKm1kRfiKF8YogISVPPk1TENzBLzt
0h16sCvTACHPttgRh4xeqG+CK0iImLzo1rrSPwngl7sOuhYzeO95+YGMrLrnclW9ZQ64K46D/lyl
FbHpbg+Fgqbvl5ToHee1lgJJDUgd57FMg+wADaDD6h9Xj5kFrX55ic9o14u84AtDuQ/JV7PvfEuk
Z03LSKP2pPMa+NHT8tKwDR9hcVM2qHQPd7QjzzAj9LvayhFPitb+ajL/rx8SZygZDkX3aASTgmMY
lQejb/THQHYkgM/frUdcVbYYvduQdTgKElxrjOWFPr4NqRMfbKTn8ldvv2lTZn51QaRvqq7WLxLH
+J1JdfDnBYV2ri07+05oG280rQ4unaZFdyPfcR2MVvGLtI6s7o3vXJAWY9u9vI52b107iZlz+Yic
KBh2OF1Ar86I5b0GwlVX/M75pkpG99tDBbN8lbqlutq4/tVr6vhqlK3a5NLjmkwz6xJ0h+VVDPnw
4/NZd3LQrMvyAp1ky69Re1y+jwjwsRZjrN8hzG8uvnKsTQ9P8quDCvzzhSLIkVIifhxLI7noletv
isbxPl3+rOUV1CHqtefl1Y2Tp3PGgZtsGzk2n2pQP1vt+H2+ZtJp3DKm00gk3JJWcxd8EOLzs9lw
fOM1P1B0H3pOfs7nU9M8uf8QseSl/PZTw99j+gEKqJDIY9J8zO3cJYOd0u6WbQlQ169MKQ5xosXM
Darp1MWFv2VnIvtqQL08r6fRnFlEItIHYpehrXLN3QmhJe8doIxlPYi0h1WU1MODMrUQNhhtPQdq
+xvDg9PyijREIxpzSDxMVWljGtWHXUJWQWu69Kqh2TrDNHzFXupvHH2Mz5UjzUen0kFcp8MXBw++
V2DkNy9itK9HlDTc+Q26mV2oSzovmWkFB4yQzS6I4Mcb6ry80XQS0keoa5y4nmdbdDEKgE3xsjxZ
StzVZIoKwuA9goFKJ/9Za5JOj32vt89JrQTq58zeEtc2fonZSC7CrwbWFubnSB79TK9eTAp8y9fX
RdND0MytaxEGw83IYsTL89fsuuGzcdz0qVWWdYrJ+t0ujxdRySSy6T8IHWZ0Apz1gFHYfJ2Qci9f
kZgS8oHC0biQemrdg7LAGT6vUSBqY6yXeQ9xIsxzN3Ku/nki8CGJtNG7NyBvL/AG73VfpO96bG+W
VQLpHTfeFFM4gO7y0IyYRnzBJE3zlE8f0WgAzlTGfali6zI1vbZetn0ooyNlnulVFg7zM2OALjD4
00epM7THeHlPm6NdCZuG71DW5okGbf7UQjH9+VawTqGIyP6mx4599TT6AssTKpru0tAtXrpJlMfG
T5njDm36BUdz+bYtyTDbSsUOigqJ+MQMqBGb8vHn11Ftsa7DUnEuD9w7J4L7v6y1NtqXnsLok2v0
2Qmta//zB2ba2eRC/+nRHN5ZVsEuM0jx4tUx01P+YM3QDODK7GJt2Ae3ZbcDdGd/msleN6NfQ8el
OzTS4US0dE0OlfHeBJ67kiV6KZiH5bFOxCesM/iYllNdZRQyNCksoths6V7LlE46HCEyXLqOq2r7
6MPMPSYubO+eZMIT/K59r9tgG33UhYz8vFvSTI9jU9tXSFNb3St9WuctCuHpW4zILMzYnrZWL0Dh
qd7eQIUcN7RfPl2vpD1jIDjMe0++SM+HHtEPqzyorNPQeaRCMQeM3ca9uhaz6tBuUQXGNN4ms3vS
MvuTMsYhSzzntTWjcG2aXXdoRWPuIpdjVDklROmubk9Tk1bnANnqzyIEn7hyqSfNf1pxQr6Iu2W5
iQE+P7Wdea6HKtp7cZCf/vn431+3vHhZWLNX9+dua0f7sJjOy9uWFSyPT4uDZrn5zwc5jfuQQqBX
tAQnMHdCantKO0hINkhQIACUCzw1XlmXJJVBy7ZdWrxioaD+EjMDigAp7aXXvMbRO+x8nwFxDq9g
9tQSJFCeEBKUp7TVGeuWHWP+Aui1QWzQqW9iflxdw7+AYsjjJ9plAv+DPh4XU62sUflMNhKMrs1g
EnhDsvW6m2sTwLC8oJv5rosJN/9fdtz0rFOcOliD+ZSSG+ioSJ0a/Y/UNDYI7x7WwHkx+hXqCh+H
StibO79vgH7nI2bs7j1WIRoZQl1MshyUS9aF7VS33LUuLgLv/fLzcJQpwhPRIMgUo4MAV7xKqu5l
2Tiqo+WJ2IVcL+eSo5xOjf2dNqxVY6aC+SR+MTr8v0o1z3oSDWu4BoDe+5rfytAJj09QcMWG1HbL
Y8uzhWKILiyQzO2YgoOhSO/W2BAKd8NAISxBKi5fLIINu5FzDJXMZmA5KlKUGmLPcOxZpTyMI+Y+
yoNuK83uziZvJG+ZWro+npPZp+R5+IHL0VInGXLhJQe0IxicBJAgjTCaWArp6Lx//KzdQX0PzIv7
OYD4dTI4LSDc5mgEyUHRMjxMUNS2IacqWiw68k661hs4dXKTxBmw6cnFtNFBDOqa+qG1i3avz/nj
eA2HvanciyD0HRlP6iIWrzMaIqWv7aa6f41tYp9l5R0kYIUTk0W7cfCr6cAgSREC4NkNFCG7WKwd
bzBWZPr08M7gJRqJOSL+sMRJG4JfvVK/EzfI17CQUtpr1p3dFeW+luKWTThRzKF/XXx4i1Fs8c4t
t+rF/1ZrfYEambywJhXToaitV+Tu4hpk8LpblCWyis6YxRkfJqV3bHnrVfV4MzLl27u60pink5K2
TdwYrChJavvArQ+qFT0hOqZAj5uOe8fo/C10lvZOw4VxBCn52jgwJ5rEys5Q3srHaazSTTyG4uoI
ae0SS0PBRp73miaku8MJZZ261rBOAWgTfxwYW4CKurhcGvAZaNYeNUFx84iyLioKxFi7pF5WMWL5
5xBQ2X0qIWRYWQagHZTwowaKdcXnEHreUrNNoyQ+GSMdjsSpplXWG8ahnCMTItu/wqV3d4vr9Ce0
oa1ktldWek5mLOqyQJJ47ysdtb40L958AosIiP+XRaoZxbqXEG51V/sVpvGL7nvNmgFYcNJk+yrI
wVbpQLOBgohLjtoJ35nCTP+Jb8vYjYN5H1lmdXKVwxTcSw6RxURnWzHy57juQKBGhDV0plHve0te
8hkJ+8+FFGgEJrIRVlouv4MoR8oqR/inwvv5/v1MNB26jPSosotwxcHgXBaUnEB0uq++7AY0a2Vz
aprkFheZs8tMZOLLQxAG/7rVwbqlq+C8TnMuQTYMYwYvgMMQFZM6mSOGf90d3sOUnjjVmvvcgKii
7LDcZBi/KAcrXD4/+zma5ho4gTbDIOa4gCacdPx56Xh28uGSEhu10s2AwdGM2icKpf1ZLHdnOEaG
QoFnkDzzP+M37+ctWRa5pTmboCjmYlcUnKZ5AaQi2+Yz0tDQI2tdTPJOdvrzEm0QBXyFZeERxfFz
CwjbX7dYmYWlgV5+mjTwZmdi6nILVtK/3l2e0EEl5IkoD/8k91szPSIlmSO0zQSJPLbJZZFXnMcC
Rmw/d5fHvJQc3CQK7bW2EDQsfJkRPsNVBPJxxengpQ0F1rUJ46I3vzWdubKRNck1Hq4B9gAxMBPa
cNcoyzNsjwyDQR7mG7pulEY9zu0mfNoS8mNp7qZevtrdRKHG1h+ChryCPCB4BXJdtGpGzhfh3IPV
GujTWT03SrkiLgucl9QJ9Tj/+UnamdZrLHlq816xbEmKBnAfMF3XtUNhee1uiNMvvXWSs9MBzxqN
/sf++2Mf5ugE7I6pwtODe8pryGgnK9uGUT+cHNseTghd0IT7fbGSM6M2SfLwmGLSY4rESTt3OdQg
eWIOWu77LUFvQZsdzR7alk5VbW1DZiCIFiN/XWwzK2gwTRFC0bQm2VeZGxa7KGifF0v7kh2xnA6W
W397LIRqVflNRceV/aJtSDcrURtckylHphvVJL/ItLjQK/SJ2EN9D18PF4YeDns31xu6u0zGTGk/
p4jNd2BMvNsgzF3LNPeLHgyhl0BkKEw3E/8G2Pe+0rB7BMa1HUjBneqQx63wINwpvVioeNDgq11M
3tKnn5v4oIL6OXdqFMqdBRT7KXLgkBZq8u8KNAbSgmqZoBBEuktvCWKRTrSsofZjHI63vsJcJhpC
bgNPkLWNZKfaKrOnTZN1xBYhIyBnQILoEtF9jjkGpruZN5soDykpJ/N0BVE9ipf+waTCuyUMT4dN
3PcPpMAzjSIFDSrzuDMnrbjPsSiOQlj3gUdwnunTukGCv3IpvrzD0cExD99zlSSDiYG2Sy8GOrGV
MVpyJ8wMH0MZTnRnwBx1eeg/Z13yu9aD8rrcoxbPEFByUsEGkMLAc+y3obDXI5zMzxaU6NayDdQX
Zh6/DdgDlsfdsqOLQH7lUVhp/Vrn9V7KxHn0e/lRk0FAbK5FTalqxMEcEcCYk/Nc6k79BlTXOJbY
KbAdFepNGjD1hrCgKTQ/i42Z1MSM0KaSOBaVh6NNkHukHXUEuyt8HPUbKW8nhvP+d2Ub/B+wzvAd
pXtdbyJKObs47wnlvktFom7LwlJljHhiIAO4IgGScaLx1Wg14oHceSYGrWViwMBDOdl439JuZ+7x
WjWa94r2OD4UREHTSGm3mozM+3C+NcYTNLd4kIfaLjh0iFw7KVyED1FW47dBcwxCAWga2q+Gn1pB
Ys2SEaMAoDkDtfDJnTgDZe1YH/XIMQ+qyLBMtTrulLJ8BRFIbyNWFNtsrMXk14dbUMTdjnEDgFOu
ld9d+OSn3SEsLf118OIT3CEAbiKsnl1zyI4FCLs1Ci7qyfodGB+HL0F0QGKQCk4O+4Tsb2iu0HAI
VQPqvSLCnUuh36iHuiLaZzBk8MdKsbIqkuUYQar22NdV+VrT4ACRnt3sKUH0RUST8AtCrkzzOY6s
5hnHROYSzxWPTYJYvlW3gq0Q7pgfGqspLsuRHgsPAS+RbCMWmZH38K9xqSsesyJrr5ZZk3HLPcNF
tKfpFZ0bF0uYBaHOCqbodtCGzH5zh2xfTzL/xu1ARG6XhHddNnxUQzleaItS+3Ys9+h6jvngzAu4
cxcnoY6e6zZx2Mz61mbFTuYnWXOP9mndIq3A6lf3mzgQ44MFyefYRbM9yoJfKRGLFCMNbTNg7Alz
1no3KVYi7AWoCCz521MMJYKawJ+i/UB3JTaDUg7kplA++z5lC1F5n+FcSqBUWV5oEGGTzokuLwEQ
0foYx18etE5vioAX+h2KqCzKN6FntZtSl2qn2WPz1OQVZ9Bqin9BDN14pSv+aAmGwR3MvHBOtPKA
3jREJVPgQgAZ7nIvyk/g9f2HdsTy5wxvhh9aL5WjxzQQuRCYkW6+OEH1193lWTqcNEkdhopSBdWT
GDg5D6P9jo1n2lekokKP5G5VD+9dbaC4M/t/KEef7jogo2HnZ7cRMcDZS7DzWzYVYIeU6BtVy3wt
6pBeaTxSN6G8q4tffk77HolH9GwHNALokoyHUPfcx8nQ5zaMhN5rTf1zsXec0P6H3nTf+PIhZME+
xmM/5LcsZJQU+wUc6Tqmj0P6N82Geoc2MXmx4+FDT2Wy4vjwvkzlPVQApv/0QtKaCUiUmOSB4g+Z
8QpHmVM6nJZlRonUSWeXewh6yRXiOZg9gQkjgr3mTqTruhqkpaHrb3FmfGRxOB3tSTVXqLjYW5Ly
teTMnif2SydE/5RzzBeW3dwwdhTEOXjGkZ2IIAXHk9taT3NyINsG7b5wzmXXPMkqezYqq9km1vSJ
jQXYomcyr1FN/Kg0ZWxqSPGHcCq7N97zntb2sGoqDoyaVjFGOXDfOFwpgfglUzSwIW+THAgVBlSt
LPFu0eHPi+NQ6cbNqtQei7y+q+ygpWAaHSxKSQfKTPHaEb19KLpCn6+vcqs1qbONTOoyVpCpG11h
JowdaeR2GjRbWZjuUz1iT1GyEKcsJazXdog8adI2PFI9muDOONck1aOPKMS7PmXad2Ro9OiSgblr
OMK+4Iz8Sw2/bZIniIizSFXVbNykdWfcqaR9HTQzgMWXO5ekVZ91bdRPWVgSuTHXN4VXO1/eB9lG
4V41jvHcG2Z29pvcIDJRK2Doq4yRb2G9AJf9Skpjo0XQFoUQZLAHZngklAdSQJIk4HcpzHmyao6d
YxE3XPvMzhov29MW4SKmh+MFqQx1hVi6e7pf8mq3PkhuW7smiLS39IvLx7K26h3WUdwzP/9ggwuC
lIxnkath4+Eo+FJxskONTEBUH2VHDwg1gx7rqUpj66inWXkuA/q4BmQPq3OGx2gatDujIfBpvueI
jiCaLMGsheVCiqmIQGGTguTG1u90kr9rx7B3Of8+jDW46Jlyv3oksdMqZSi2JkuiumsaGhlVNb2o
AeGF4cX2h9+9FMBhLqL3RgSVSrtaup2fARrMUiL9TALG/1wAanS19g+dDNzfAcJCzWJoAU7jrMnx
kkVG8hJro3vWkM+tIpyXNyIT/RtH5Yj428BEj2brz+DATk4iezrQpkqeCBKva+WdargbJ0AjT8oK
2QuVokIqTHxbRXotYKpyvSNsYwqaaJdiFNyZUUVS4TyZViCgAaGax75X/lNmaAhg4vi+zZE9EPys
7jhFudK7y3qmVeW8heifNGJeGGBV/TbpX3KSy64UL7w71UA616rOea2jaJ/7MDBgrJVHmsbYjCos
THHBexun8om3zF9SvX+LmVS9mkMIwRKQ6hBU5cfcefyKo6rYkE8ktqMaGaHlNBDYmuxql323aqgv
nCCRNnunLH5R4b01WWw+9Gno7VLKY5tSkZzZejikHExiBCKrU2FX6lXo1NLDHA/ofJiQzIUDNq6G
h3R0vvUyF/MUvn9AYp+fbYb2RI7P6ZtS7fFCzlsevISEcXHRzqJfwTyi1IaDwAwB/cReS+/BsvC/
1F3XfXszQIa8rC31ogx5kBHfT93cvw80bJpT+6IFADeVjLnUEZjqTDJck4TdQ9NIk4ujrCfbpcsi
Ym26mVqcbXpE2IfQH4JdRu+DFr76ynuaQG2d/4MaDV01w83JT2W0ZIr4sfLKeAMGSh4cD4BqYXHC
noSTne2coE6Y1O5RA+N/UJ5BvHqPa52otX5axeZgHezI3pSuzN6cQqfEQr2+aFKu+aLxv3UuFnoU
5k+li+nbVfrG7oR/i02r2WOM7c4jGQLke4Vib5BefTNbelmi+8hlFdK8zbPz4Bp75Tdcw+Lw3Qnd
ni8coPrWNtIo1TVOrG0GuRI0tgWs3iRwdM1XoP9kMBVis/lS1ksIiRh9Q/hQJqmx5atnWwpYxiNx
MPojB3A9YFikM2rbTPzs+rJIxYmcAZgbq3QjJjDOGJ8DQmf0bs/1A1lUa9Znq2rqcxlzlZf1eAwR
4O8ZcQQrwzcJSy8ywpl5BtTpUJ+ZK99pYobGN/3LUGdX4JHWkbFJsSlssCNTEllnhllc3dRH1BDq
NLROddZT7ZpFZnrnpWBWNJLDrlS+wIFkenRJM6zseaPOGOyPhp5r9zMmmnxDDmUC8cRbndKjLNrX
JtzFWZzfNdAz77RqMo6kVuE25KE8NZDTwsgxy2y8wx79HJI1+wxsxUBe6r91cS0e4uqtG/akT5WP
CVwDIAKVue8GCbrDTreepE7iGocmkhww5bTprLrYhxpDndzZm7QrAL7T8U2k8+mItnpM5qgvlefi
e86st2QYPqWjO1N3sNGE8WfSdv6uckRxIIJweGvQJSUFROo8t7OjptnqKXXYYWl/HDw/VII0q5DS
X25VqF2KJ34NilJ1E51RwqzC8btp5+mu9TmEZG0kQ4D3dSLJJo7Ty9gxzgG0D/4BZwVu0hYFeVog
sXPNcxsNE8YPfolkbIc3jCf4ftFT0GByhzfGLAgpg/qxta2NWYbpA3MIOA1F7W+FFPXBoYAx1w7C
67KIBxI4ncLoNn7YrCH0us/LIqW0O5o1eOJ8eOvJztpVSZjs55i7MBRkRPSafgqAk1xVwOXYxh2H
IK9JDyDW9RPUBHOT56r8pFJ131jBu+Zo5POojqEVp4KkZfrqtV52V3ya48w8b0NiAYnZ2Kk55Isa
mIZsq8v2I8wQ/tkxfW5IpjB8ZgJdpa24Shl3QakRUqvZzNXjnEzvVJ51qrVJiHS7YUKDeXI8xa3C
LVvW5dnUMObBQkdD3tvWsUG0B8fbuI6AgSmyuxVjEy3ZI7J12CeZtw199tAKu7kmnX8JBS5fs5WI
zHIazhqiFtdFm92UFdg0Ct++4kBLO+tE9AGja48eFUVM/5F8hrWfhZ/Kcv3XVrrwBRmOoBGVIDYG
p9i9MskvcLdkxQ2BybZzzf4S7Q1dhrcQQsaLE8W4NfX+WplzNzBXxq0ObfdYecW7UUfGDR3LuWji
6mi1oiAw3TgV5CjRkKnCbTwOBDR4Sfw9jKcm2feeGTxX/dg/m9jSzTr9TR+ruWpOqB6YAef093wI
IYFGeSGXErNPUl3dnsarrnoLbVZLC0JvXLJB3fiQyrFecfLIDk3j1wwwWAh87KvGGs44g/KLk5IJ
yRgIVTQBv6tcOrSHe915jprmFhZ2/uWbsIAqE0FKHT6V1pStCWqRH0BzaeC4zh+LNrsofHA2lsMo
3vH3VeElp9yRxpUylX7NabVckeMRl1Rrl6YgTYOy1IfbIaytmig+yzB4a6gJH+jgUe5j+k7N+T4G
HhlWVv4cNGb7YGneyskLuvSMQ3NwQ1+thlU60+gZt4aOuI2u6RFQMSWjKrdedc8i22nUKP+nNK9N
gVyAHMfsqc8NSvWe+g3X9wWaPrmAbTwxfVXljqa2vaOuVxtmcFFG5z3lbnmFYb6laOWcBkmRbKzh
hzic6VYUPRi96aG1M6nq3IZOD5kTqDehpH1bHoqIUNkWkvQxp5TUDLlqZjEgVS6r6bope6qayCwv
o+n8silprWWrveXVNJyCturvYzsc7g2nDMkoaDw6Ny0iIrrJieOh+x/07JUZ3x1WpWpTx216oB/j
rhqElwe67xaVj1BcIPLcXCQQjUfQeY9d67GhnoGjUXtxodpOirB7rGnJztIs9yra+IzAuXwUDgdT
oQGZ16CimX5GU2SkOAlt3D54RkRSSSDNjZbJF3PKOPim/L7CmbK1bZ9zrGe8iDiuDmFI5l1vSLQM
Y3mgK4YYEcrkVgZTeM1s/69FTPTsiWjXPOc8VX7luSbOy0LDUr6O8QVScoHMjhybMoKsnhD7Gw9u
K9ODHgMQLsOMcIGaeSgCiJhR++DZDyN4clE3D8m8qEgS1WwUSG4lNg1d1Y0BDazX0w+jQNo4jka3
FeNknBpGK5S6yd6hn0cGpIBqbuVJAa2hNbZA6px1PZTmLa7xmuP2aw6dRtlw7LV+r8bB3dZUUjHw
FN4JiIC3A57z1BLCQTbf6J19jO4blUzVVhO45qdUyUusFdOTSp5himWbEA76vsv7+hlpCBN5RfKk
1qjfuUBmYo/RtCn7AZZyhlhDeCqHBRGd/HJWwRRfKsjDK0R8GEbT2N76mAMz0F8scl2uQYr0Kq1M
7agZ4eM4ae7dAKrneWw43mOMYj/z6g6sHPFJnMUmNHBN/elX3fQxCOagTmAlu+UuApGLkBMacUoE
K10W0ckcDPtWWvAMbGOy14VTvluqse77/nffG+39RFzUppOogVpKsFfmkhASXXJIeqKDTplfEQhl
HyCmBm+JPXS7tNf1oxm39xxodPJNvdsELXpRUQdk4cy7aiRLkr1hefddRZRyNzew58znYVkMd1R9
qlNDa1WuIuQ8B/S2J5Ga+l3ex82GAMvX3OxxnBee9SFIus0nSzxUAuOAlEdJ5tBvOwzRFbfJ8Ni7
1YXRgX8gbB25rUyTF9qBPjEhyMk9qz45NWNrz/btxwJ2UllT00ut6JRTjqpJ33ODBC2kVbZ7yHT0
+M3id1yFTHlidZclPXCOMOqOBgWVk0tYomWb/iO66WRtpJF9WO4i9uo2Ltbc+8kzLkNZoFnroB+m
HseKpelX1MxyS6VUrImS0a9S7/Rr1puc0RMuiYYVqqeh/cg1M340XaWeSIrfa6H5UQhdf4kFP0Wo
kUuz3Foe0zpyUafc2ruNhnwS0xVMWf9KGaX7mEZKXFARETYZ9ZqATyiOoeSUAZlrhxm1pYUYjp8U
Rp/Ithie4kr1lNFTDADkapEQmdc3R5nxKskmaz2pznmxPcSa4xz/yibRGIsT+dU23ksdhg8xh/qe
BBPqi3pz307Ei9BmYdreBGJaO9Hgfc8uWTNxUWhHYXbMdDRPeoF4h2pc8GwrtNNmJE5ulA13lo7Z
LIrV7ByQ2RGTLfhG3QhO6S6z7P6SZF2x8Zo2+GpImHDbUrx3iePuZCN+9y6VX6PNUL6YCLCqTNce
KSGDxJmK9APh4ltIc/JcTKyiZzZ+FA3yBOlr4QPnT+T2KTa+DLkRNUpaBVk1RE/LQgOgsQon3z0B
BKo2k+tPm75048uyiFsaHFVkfS0V3AidpaGF4aZs2z8mp8hjFd43nL0OqTa0h4T6K/30ziPLiDaz
pWlbSacNebWBCzKuEtTsRr5HiYXbKshp6naAUCqEO0zwYAN6jdvs9USj/mRrzl7Q+zo4lH3XZMOp
VRX5TIHoTB68bzxo/kNDgWutMo+gR0kCGac0ctMdCspAIci9iW6V3Zv/H7Uwln/++3/7+q9CEulz
2tjJ/2vWwvUrLv78a0DiX+/4i7MgxH+gsHVsYZkOxfwlBfEvzoJr/AeoVc8AwiBM4TsWHsS/khps
9z9sRkym5+IX9v6Ns2Bb/8EE2XV0V2dYwQnJ/b+Lavh3n6PtuehedFbkexbIBfE3q3bjJrrWkHd1
aMeVs8LBlZAU1WBAX5m/jFP92T7j2eSSvHIIlf3ZmSBqhH/k/X9mIRh/M1ny4Z4hHAZNGCF0gzLc
v5ss0Q7KSug+oWDDsNJnd9s56+9y2nQcBwgaKy70f4z+//Vj/8aWaO3A6eqYj63fiTmL8hsGty0K
OxxJgTo75Y4xzb/sEv+bLf2bYfc/bejsRP8Xwy5hQHXgdXwiGqZ2ejDQ2pH4AL833jTJ/8FmbhPZ
8fc/lcIOKgbXnL3mBvbjf/84lWllEnZVfaDLEpwi4e7x698G8C6zv6e6UiWJiOEmt1IwOdiMVppc
fZqyq8h1OGmaKRebYqLOGXg79lwfgTMtcFq8cj3VubMx6MWgstLb3eTqb4Hb0dFPDJ3oJS4xif27
I1hq4I9fWb1bHIowtTbIygl7LPiFyYfZRkl/C0AgoXfor7YwkNlNKtk4A+4gukM7qmzdRunHqMFl
Z6P9pdNmrycd9NMwhuRSO/RERX4XNDEp3uTGFnb9lvoqXWnx8GJ5ZUftxX1CERs8XVvqXvi84kPf
TzppXXpI2S/EEaKMg6i/GDyy51lfDMAygnDHF0cXoBrbZm1nzkkJ9HzoU5jpQfN3nFMR0QA0m1+W
9O/MgJmiX1h/nLy9xmX1aZndS49pVynFxLF/G01AlW7DLzslBh5MEWyILV63vYYZSyGrwGyyzcR3
G6tyLUY8hlNnV8z/qTmppFyXZc21HOhhhJKpiLXdOGoUOCVdQDGgVWfmVqW/CFpiLsj7euq+KxMj
CLMQNhnrxCwrXxvF9CANuS/7bNzWbQ+iLY4wLI7vhXYSkkkW6XII9su1kQOrLmLSBEsZM6WQn26I
aStOt247/kmn4SUS1gasK0bE4WXs42idwRvAA05Jzp3+WBZSlfI3KruvVlUZ2lNAGX6itHWrrWlH
5Vu3Lz+DoYA2J3Zm4dk7S3QvTpn/0XtqyHMg4bye3BpeiG69jfJeVD5SEWUb5CPRrgb1Qi+BHPjo
MXQ4XTHk20wF/LRUyq1tqgtj0YJ2YtZvWq2sVrmgqZJZVrfJFb+aV5qbXuj/UCbbeBwohTHxtv9o
rmfuoccg9aAgipA2MKHeuUn8D5WyBblisooG9JKiQ1jnFuVJM6vfSQkjZlWq3z7cDrQaLoFraUo6
M6+mhPRHz2IE3SH7nDn9D57ObDlOZduiX0QEffNaUFC9VJJKsvVCSPY2kPRJz9efgW7EfTiOvb2P
5SqazFxrzTmm7Xs0qzWtbvzW5YO0po2Pj8rLV0cGaqrQr4hgQFq3RHcxx9wBW7x7mnwxVx4T0iwv
tfASpKreplsnOLpQ0mNfQCXQmW5MLc8PpE28DQUyl0VlcqvauxQnCY8Mf2Bso58bTRTnbmnjL9dz
n/lZCTgv1viYizHpMmoUEl5SWN9QjK8wSu8LptWfx7fSvX4Xt/UfTdgjnvTinixC7MakIxbUdF9Q
iBYM9vl2GDobipic8EJrLSnVgbby3MxL9ZaX042Km2Z40X9qrZ34HXVJXTebLdIjFdqTCAO2kmN2
GkoZRipKNQDxVg/jUIa8vmdHdwQqwxWugmEj0pXPWTXTch66K135h1JJvF0Dl+/nyVNz5tXuWKFT
aT5xVvMkZG0ZAWPGlg282treuNpReWAitU3pHUJGnxfe2Ra91WG0apDQzT7fWMRobHg7MTvtpKL+
V2r9KwKhW65jjzR5U7XtF8MySr8bWONNKUPPnh6jwzXuLPnp4D8KIAXemefQ1PSWyN1UhrzOiz++
x6PU94OFkw+jdQMMHSI366evJcVK/YWhn8fJpYqj88hilvRZwDH2URjvstXNUHXJBbVK+24hqEVB
Fo1pbnGmX97pOUyUorzikAqxFLDk/9xPhCVLp5FJW/bXwUIzOxQp1O6YL4VqWLX5S0QCb6hjoRoX
7kjhsvjPE5GO8YvbcCkEN9Vc9f9kgY7c8LwDZRzGcAzJfLB+5jcrr74jYr3LcYpQTj0UuIihzBYM
Bjiotj8/r31oOfWHp0+Pdlwe0isxQMcY5nicSfFx/ETMj6Ekz83JXoetere4idVk/qfXfM5h2tYY
WX7KzHq01X5MYJp70vivFstDt3gaWcuO6mzcgW3f6bjfS6/95zGbHskaTfTtPQazTtuCy0XCU2iO
+K1Vt1x8qy2ZxBBcbyrlCdfTdVC5FARBNP4gLl3KZZ23xX0Gw9v8gFJ7Rv5WDvUymeifbgM/Xy7z
Ffovu6a3oYOk/l/mKKydInsr+ieQB+3avy/5YR5ZPxWPr5a4Ak+qshwxHH5ul2Rpt2akOdKa420i
zHmhS7D+fEHMktauHdLTzwNvNf1n24lThTco8sgv5e/06a6MgBCsyKHtx46c+KWe7qXghnvxQpZv
V94doNls7Z+IRn/JPNUQhJjRj0RsYRsfqCw0L4sjj5jMoNcNhlLF96ptsQrbqmbFar2bNEoYTa5M
z9Ze7rIpA28+YQufcjrKtO3qBr0dIc8bOqG7i41RjdxV27uSSVJqXWQDbEBLJXzyqbzLipcCXfKz
Wae3Ie6ubWVBJJUsetvOl/bF1RA9OL4aMH+dvrJHn7mFMRFZ9UnmOh2B6dHMThmaFkF9yEEh2s/e
P2Z/USnZAVJk64GG67Fz+Qo0QjFRWQ2BOS4J2LyxJzerUGj0y8NzNi1Rpu5ZZZWoaUo9cGHeoEUm
o7o7y+ltTcq96uRPDKSSoKChEbiziyPWQZ6iA+XAbIoXd4SNix4TnU+GWLVj3GTxo9hU/3bWimjX
fBZCJzG0R73K/+q+Imoj7g+NPuofQF0C9FmMbznWxGI4T6IfzljreUqtcKxK/bIqNl4GfOf4FcwW
xMVv2+FRbmtmZ+qsf04IT7s69+kgEUYIguc4os+rp8R7WmlSpmuqsMaaX3PcjwyrUGeMUxf7RQG8
3cUIFqSVy+Wk2xeiinsbV9QoOjpHn5nWN0hDogHtlb1iTOj6DAoBtanUg9YE+1CXxm4GxHDqdD7R
OPUozyqDDLPJ9hOHMUL8bS7EQgIg/FR6OBqpAjVGLOMhc/w6aaHRYFqBg6W/0Bk5SjqygdAxU3SN
RYLZHOIChuWAMhXe6LTsVEieB4WxoL62+Obt6tyt+XuisPiMsw55A70WnAG0CSrjKK0Mba0JGrIg
/BkWHceyeMZvXCIYXK3sMLrTn9VpCIMzQEiPFoABa+Omj280KkzkKErA7gBQN1Vd3HzuaTHY06U5
kV7W/WW1m872OG8cAW2Py5d8owkjmUakR2bFX6AmwEr8fIisTWkgkQq5MBNeL96cfWolLd0WzS3Y
YHweWgqwNK3rzjcyjySSLAmFon4oSYxWvG8OtjGrB/KCCtCSDRQmdBC66FEiUoQiYjffFiN7MVKn
DJx+TE5Sx9oqGfPsDS+mLVtz/GkYBRIf6t4IsOIcaJwkey+NnBpVYNrsLec418537BLvWiilHjUy
0Nb574gimKxrrWHAWxxZgDkU9CQSuD25nZAr1EOPSasqUFmhTUbZ4pT7uvmblTwQ6Zj+MXXmT8vG
sRQFWieCJQOPE28glj7GPxbk1vx3VUdtPzP54qCFXIUZDW8LS26reCjtDD78zxPFQpFhH+J9ia9Z
bQs8UGjO5egThVWgV9Gmxt7pQ1XRNdRJJe1HcmO2yIdUWwpfJHF2mZX4ubD+JgU3u7PJVrOq6mrl
a7E30dH63UyebG0BkXfh7xpZhu8FffiMHjT3GPWanq3sPdzeO4pbTjakcJIX0hu7FaBF6CQdO73W
GYGi0/TD2z4ker4vqL6YhbVOlE8WfXi6rm19XF05Ppdg0xsdM6KVxFHMFh6KzuZ0NfX/ZslGPM35
N1XRCMsPFXbTmpyF0Z8qxuBRPyTs6HSWeYxF0BsNQbA1LghVf0eo2PoAT1ySft2MXIibk8HaNlKN
axVjWW3S/KWBArMTY/yW10MaeRoyYDlwbNFhOTATZD2iTU46L6tiOeJXtoyLmeXfaTVV7G3HwdFL
omt0EglM82bX1t+BgtV3UORH0tL7vUu5JU0HdJD+rzJXfJk0Bqk9RLZrde6rbXYeXHVCtK0OLa4K
5QS1wAfhrC9O4yBSrJGlWHF6TDDt7Qok/3eJ3mvE6LdPHXFTkuEfguZ4bzVAB+pFPAy1SENFn6Yj
Z9SbVWEwLOzOz1zEwZo+tueOowUTZNpuPcVmLiAgQmOOG8IvRDdQbBg80vZA+rGah/aSdVHigDuV
8+Z5cX/1uWYF0lRes8Z50ZvRppookZYZKzHCThKCxeHUrNHOkx2H2KXpIoxE3mhlV8OKX0klh+z1
0jHcRk6SI5dDcy1M31Rry4/hIo8JZEGBlQ1ZSV8d+bdvB/pDoCl2OAE9xInUt0G64CCeEUiZH547
9V9z4b3axtIfOVnVu2K2ibWJCU0XW4w2TxzBNHOJQoD32pu8p2lNqMhpGaTDhKq7Q26dG64b9qoO
c8J8Utz5G9gJaCANKkuR3MTkTccK+UIMCzEqm/nbhUbKosh7RtBvTbZDRe3udmnA1eVxB7pSC2EH
jpl4x34qqehM8s57e6aK6/oL8wVeNyGngz3YcIw3Usuyelu1yePp5cKfExlOjkXOxrQ9aYWpBhoh
5QbzUv7ucEqpGKWGjn5itQTvglcoU4zTMI/HVeGsn7buEnKrUsaDdCAOlata5HPQe+joN1T5XhnJ
I1GE4/cIZQ6em5/rqbn2BTgPz14iPWbMncETQbElAxXONWDbgJ7t70pr9lIb8xNghm9HST8n4hmz
P1JdTyanml1jtV+1iWetg0aQa0TEqPFl0Mv96s6RMqIyivPyrq7tf/myHE22YN+TFRYOQdhJWvP8
6qpxsLvqt7qgBK4r7bjUzb3OlK8mKZ0d5+wOY17LdsJAiPn4zuaYs+ts76VPxy540shS4ImFuTDl
5a5q0P7qMDIIEGrDNXfaoEYfzjTmZbCoZOMtfUav82/BKGOnVuZEvEKzwg7KXyuTzmFOSkwc70d0
2YE9GNolZuomKzVCLabMThWttoXxRytvII/WQ7bwfDIYx1GTWXulZfaaraHZDP+hingZS/gEVfxe
oanYInwo2TduJnNGZe8oZ0O1lKBMTXnMrPqj6S09KCokrLG71+lHwashFtZzcmBI7npumHEU2Ikj
ru5llsa9y8yrYcvCl2otIsQG4VAY89E0+TQQ+w+mZV681YIokoirEtNJEdw2TrXGc6MgrjNRZ+5M
YgAk821iKWYncPIyLIv2oVb0T2bAD/Es1jDvCARLmvLZ7kxWZrpJ+6WhvOvHygsGDvY7e2IRRKex
t9sRHQgwpg6Ukz+o9rvNISnUKjAMcpD+5gU943g/Zs+K6o6HJe0x7orhn53abSAip6pp0DVcLr1L
OCM5gxsUq8v0tICcKMkPQrUTn4rNGzfEAeC+CnZEzUTIdR7NknnhVt/lFnnjS/uh08HwbYH3smJ5
E8KNYnWBwJPyDdrmNji8julSgHhCqQIhVoEApb8UU/fLqXr0YssKt65cbrkjGVXP2IiNzI4WJ1/D
lBD1QdusblsW+ZKxhKWw9fIKzKWR5js7n8frTLIhVVva7oDTd4elXKZw0er5oBiSnBL+rS4a42MQ
zoVJ/RSuCtol04QxWudoX8UKGl9tFASr4sVJlPJY69bdaA3jTJ5JHm9Lfa46JzWuyYYVHe8ccZ2p
E2t+t9D5NZKEGC9y7g/wsLqArITvtJNvMCmfdCd1AgNCN5bC5VxoExBKB2ldY3nXqVzlkcTJ46jr
T0VbW4Aqyf5N2inCkJf55aIC10ppOLVEYSUU9ttejYaw8CfKNECtElgQGzZeXo66MYyp3EEsPa3t
BwjPCLoTZ01kZsGMT5lSC8+3bruc5JyYQJJ6o8jjUVJ5kRoYCJLRfD2vy9M8TR+xqIlZ0gFoFEt6
wl3KYdkx5LGFQ8O6KB7j9uE9jU6x3dF1ZaIaTfHY+6NONr00abW21kdcg5LT59iHxfa3KZXfBWyk
AFciKS45u0Jheftpu4C6JY8aUykOlG7YgDdO8gXWAGbyqHKE9EfWXi2NrbCrvHeXuDLkwlzTCkfW
HjsjOn0ZiNk8FYs821Z5B1OJ98Jjx5wgs/l9Hgg6bVyZKpxsh9cnn3faklcUlJ2xM1XF9pHthgtx
VQFTbcqtwcgiUMyM7soWggxPTqEoHeXbHzs2adchUvES+rcFULWEkLNcJpRGv22J0i4JqLiR0kl5
rFHT4GCm+VitgndFK/5Vtk1cYCqG0CIWwo8HtNCdxjPPwz2f6fj+hbxLU7Dgk0nFRJSjPI0Chtg8
X6qKwLh11vNns1G+K+ytSe4Eutp8eZJow4kE+wNbkXZKPm3lH4QULwId1pGChPElrRGCWCIhaQr8
Eek+lEB6VCxLemUQfKg7njm+CqesYbpnRkWQCQWEt2qW33r532pmfcceDmP6Ua/zHq1N7I+WSmwF
aB2/nTmx5bHLDN4iYQZ3rt+hP8VKTnvO4vlj9A2gBgOG0CvlzalGN8iMCVCKShTpGpvsjLKsdtKm
E4Q5lAUomejSmrufn6z27lvnLpD2sB/nev5nmuYg95byDnNh7TwR0UW52go+hhTH9baLZopX+h40
VYXs1l05WJBMnK0JuNIbr6f2adLdhiOx3fsQjR5TbypEVDEOiDV2CW3Yzta6HUrNfpoUGtC9eiy8
2i9HxHF/rTg+M9l2/LKAWbqk1r1dsrBvjGm7aaE1pmHbNMfBbL9a67hskK60pSTvrPjbjrMQRP+N
wxVATblfPezhDkZx8IjuhzEbZ5t4jRHIw6aouyg2bWw8d2XH+45gCxG//MqlntIRZDmlNzrsiFuU
41+0XwU41uJm42ay8oSDu+iIZnuZ7Yth4xGgRafse6vkiOiw5/UyDhu7uyRNXPvgN9/QqLPCdxjK
tyIjVbRAtdJ7UqUkqdUAXGoi+dTc+IhzsTPb9suF28YNB2OUNl8N2IZlWD5E4l6YE9w7jcVuUrD9
Yp1dkd7O+dL4U1MjYuarSVTdNAY/kEy+rYr5NsHtyHqYUcwcdzkCIgKvRBPwxH91JOSaSvXblPxG
rsiz1w0qoW4KZy2v2dtK81I0aeF3bJb5ain7ZdZ6+li/ely0uybzLiXPAmbE+g/iC8i9kvVMGvyy
vJea9tmCu9j3po5Lg/0O0CwNz5qVfCjBYbYk7lWSVM1tXcAic5LFlo+zHNTYZBdpRUcdM5W7ZE6v
oxfvNcragvlQUOLy9C3zpbZNjwA04JcZRaDCT6niFq1K56IXbzhzW4xZbCHRgvQEvMjjwivpe3E8
4siD3je5oBgbIaZ7PbYHx5lBicDVzLZII1PZC9MFgEjgBYWkQ//8UCEsCjLdvjLcXzc55sdq2b9U
e8wCHRwaFGNCu8wKCOo0skcD2R4FlbuaDBw6wS/YUOK2agUc1VbkFQldBBMfV4/uLFWyb5kv862z
WPbBojMKSQSfgdoPv30X9FDcdrFXv2qj4d6tnI7e5kwISE9pjrretKENRu8+oT8o/5tG7xtFz7Oi
85pbXvt7RtHE3aHacd8UOfP3iY3S52G+QlEp6LMgDYnVwvWnjKfegLe/+ylsewPFE0gEjdeqMDRj
55R3t+i5hYIFcka07OY21f7AsQTC99uIrEq2Aw3UcQIZhwtmO7C0LS0ibRqLs6Xcu0rIAHrc8yyq
+jIxcbgj7R4N9b2cNMyOUrVP1px9iKFNTgrZVmG+GARmq+m5Zla3U6X9sNrJPBQmpkcrI1DTjsFl
+bnJiKltG/0gy/xldMb2BhYBZUshI5RXIoLgItxVuea18ZYu899OaZkN0fQ/c9iTZwvRMM4tgFAK
I5iYan6YV3aTrmbThYPg67HNSsU1A+vq0QBEnmY9SiVLjoZJMpTy0cpg0XpaBdI9xVgg6YdwTv3Z
CxOFHyD0FxQA7AazDUaZLduF6kw+CzebpuoeJ1ILlTtQrC0Zq3HeIHl3vM9pyk30wizumI3OjBFV
bt7PQo9iodp1E6ggqxGIUrLvn0cXyR4lvlrg4Mvb7QSa0vablH+FZnIQMryLWrrPKkhv8q/HW7Ym
IRb2nnFgDCaoGT/N2bm5o0pDYXvPqVf+GZL7rotvmSGXKdrm35Cke1JgjR0sVwieTW0E8QI7Znsa
xsJ787bPWG/HrTZfg96lddHW24mIPmIravBtFbjddKERClPSbhj3Itw4zFnNj2zYzdKNTorVLBw0
1ybjzNJPuvC+cI4rJ8Rt+6ZwlwNBKfVOOGW6U7VhW4hwicdExnFz4jv4S4PG4smpVxp0xZ7lp8e+
iNeI7nDqA1rzVnbltRsYfcuJkl35J8ZpwZuSDUFVrYHtOLyDRrlyPuFD6tQb+jopB5zVO6+lfKL2
4uSoKnt3BhKoNdreSxEvjc5JQya1dql3Mjr0c6gCjCB1+vn2809o+LSAB1VjoD9noRejeRzcCuct
R4FMZYvok3E6mGjegA+xhzSGC6lzaR4YenMCkA/OfEeTSvOBOMtdkhJfhvcRyozLap1oQI/jM/PK
4qSNqB9FSptC9zDWNaqRHOtpTHx6DUEqEqoe9kcsIfOzBTOBhkWZPfVq8V9hssvMthxoKbiBHevF
r1YYkVQ9HHPm7zpP5/tqLZSS2XNKZyZMVvG3Uh3GpLrL1EYzAnOIP61RcRj3G8CGy89lSsi1nQpO
jc61SoN1HTxE8724eR5mg3aFW5dgl6g2655LMaWAjO+6AM/Wr4VPzjs5gB2Q1HZN4gVZTtHKpn2p
LToLOtaS/dA2WYSd58/EAN7SC97ZBoiQ5SZbBlrxG4TLM642onetJ8jlKhuegAxniHHPGAxVbbb8
G/rxLHoDc5iYnkfqiJ2Vdb+RekW0/v/GTXZV+koLCgP0uJ5aW0gocw3MllSHKLiTXgHxNIaAowIq
oLe6HQdoYN1/HnP5QOloddLvbXpHEpFNq8UUJEQujFZxYWV22DvWp57p6wlLBXloGEZAXLRPCGgv
5AgxRCrH7tg2+a1ssJFUOnZdK+/CGnkrQcXjF4iY6m1GrsvRsojoaz2Af8HUyDCpcGIFJp8bvuox
/8wMnBEdbloaYzcnx/Rk4XeMON1sXfB5vIBrhGMNlRnHyUOnPGtGgAaEDL1ppoT2uqlEvWox4cyZ
RwJwbkzHT7ENN2hyhHdKKvdKVkB/Jr35q+iBVM9FAUOLpzEoeHjDGCr2vnZGGZUKw09AxBcjX/7p
DESCgZz4k05vKTLz6leVMuz0cK+xeJmkU2LPjO3prLcepBPCHm2r53Sk69Es0MerEP+YE9UkBSRo
eJHwqahNCKJskk07ocFMxi/jLdX02qiY4W1U2UcONp4vmfW5ztq+OCZ4ptaOyAt8xvtF84Oca6Yu
9qFSDDJkxfiUm5N2atbS9em47qs1pplCPZS0FnLnwnlqnESj7PBgw/z8UrOLnwyNqOg9SoP//0dd
5QHTOrNX6Q+bdthW3e3//ijzQ/7Tz/8Xq9Rq/Pr5CZn6RmAHGVTrVlmA8epNmDKS+0g/nh8ryj4L
DRE/1KSxjmt1fQNJL5+KyUgYsiVGRGVTYhTXPRQoq3f3eAN8o9GW3Zw2oFDJbIe4488iefJSqXy9
2CsA2K7biIkOD0ulf5ME8V9+XxJFO2Z9UaKAjZ+abjrnBJo+8x2yk9rAxhTW3nGBZGL78p5UvWmA
5Sd7+AvZvcqYHgPCyxHA/GdZrGO43x2EbYTmYBKVrwTZlCtJNfG0M3KE9cpkHiuLxFPRNL8x+vV0
EqbfotT8co7HK0zXEcuIWaIO2PSknnFNsAeFS8E9NLL1MZPvGTLXr3xjyHJU9XPkZVyRsgGwo5fW
eG1rXIhZA/gVCthB58iE3D3MPOOMUj/nZJ2/YDSRoZLXj1lHmLFRg1Z0X6zNM3ewHD7w8lzsvHlF
QsqYVu+fbZkDj7OJHYs7eaYnRSz6OkJvKkbrpMBAoKTKzaOB7s8n/2SrsGoWhN7PnfofrUUO6Vbx
4RHdXmYOlpK44faeZEIaIyiuWhNntdzedBN5nmfM2Utl1LdxcpxdSudwryWdd2KKf2xVpsuTXoe9
xBBcTUkgypKRO9Iq117YhT2kYFM2uSEhIt1tWDlBJV2PRFgvo5Wst62N5kUdYzW6D9bwQKUjKLyX
MM305kgDMHtKVXThpO5SkZ5qZflvqdz8A0HFzsXngwF/PlYd2o8sZdrcov/2F5z50NR7HAcekGLC
Bosdaq1dW5TtGWwwo69mCzWKbX03KLz/edP8XVODIOjUfWmaic4EkN5duzCaFpsMaUyB0pgzvKNS
2kS0AhnNOuIpxeQPdYmYmtkdePV/wrDerWn5M6QtsqLMvFiOdWb2FtAYohmpGe3WWSJUnPo5GYin
zQbrZhJQwgm6kDj1VvPVfnaVbLgPQJGEDgq3VCGcGsifoZzHdgBayDlWpc0AGzdHwXTrJNGjbmJx
5xp75hRZTkHTjIL8IPvSPQvaRce0U7zTOMbesTUwNEwWX4PHvzwSEWeAuK87ahBPv4BHW6M5142r
iBuMuMZo3eqYCbtIrx2WeSI8UbBIXajPjkaUD5yt6rAy7UHhQqY9SOLkRaMPGViaNb7QgSXPQLGU
F2Nyg1HhAOcm5fzam4zWpdJnb62pwDGSrfo2eO0Cj9ApH0h2JKZ+wsnL1GbIyaAcChsFlckb5ttV
LN8nyhi/FCBYgMHxhFtZ857EnE1ndaje+5YhUjPbxbvmEuBQEjT5rkqix2lfivdu+6H6ItN3eqEb
OTpP3uOF+VLPIfVB1HK1EWHcBwsTDfmucR7Iq2pfG035HOcefrKa+AYXeZQrUST+/CtJhPrNimt4
NtmvobAJI5iYrcce1ISuhVInLOuY2d10ixNzxCWWTbepaozLkDLH3H6/b+H2NV45MqdyYKtp/VkK
56ANtvve5+6jn9BFVut3MW+hRfk2XlC0fF+6yW+x9pYPVYjxcdI5gT2bGldJzESHEzrdDTDe3ZEb
gSdbC9C6/WFeuYSZlDDyRxuNfc1sVKractU5l9AYyY09IJQvZVkvqqrVz8IWU7Q2twkHWUQ0s/O8
8okVYV+qRJw8sSUdWCzHTIBxwGJrfinHCl0Unz/OpXPOJzAGWsdEEE8HvTvMK5vIETdWKmmAK3ug
Pja6AGe8WrCmTqDa3BOiHSOo5PDSJ+LcExkZYXFgWmPlzzLLDoOcxGneNF/xyiI/jsyTIX5eMJ5N
PqYVPH32nsb+htqgWoKq9FmpNYYfYXb7cgHvHAsabvlN31btpGiUnV0OhDlUJfURMOAs3upapiT+
hByUxZ1FpBq7SyvZGuy0ZepnR2uCEAshGDHCuk6XJyXDDhWlvTPqjgN7Mao8Ve56MSzbvgoOmxRN
Xugay3DWTGwpFS3gJ3woOH3HcycBkZsxDtDGzQhowP984PGz+GBPyji3iFjXcBozmufOkvBnO6Qg
zsoprUitw0BmgiArL1AXziGwiKkcBINFEyuNrbXPCfi4nUFTjGUbNEXdLidKIT3J3ldAMS8JbYSL
QzoJ4A41vnbpBHsGUBXRJ94JSZxf1YbJ7L9gKUkwUA+tEywzPQG+5Hos0n59dlZNp1N3dVUtv3Uk
6i3TYF6KDGRS5TjuyRxh5QxZCuFNXSLSXre6TH9iKohQ1TA+FNH8txTykSJk5slanuyGYTlZ2gZG
XVZccPbjDuRecSADgKZlTa92kJCW446mAMxnaPbTE0ILwhCoQlS7PLH3x/vFTitfXcaPmhS706J6
i58NlWS+A4TbjCk9dOepN4c66HCf7oZGL09KSorFmA6XGXnZ0V3IDBAAMi6czAifi0dscA1VACZD
4ML1G2Ud2QAlySCzN58IMCSjUI5d1BBOxzh2CKlMipPlKHIP8eA61MlvRfWQvdMyjpahfV5mPCmG
1CA/TMkvXacMSg13a/4cpCNvng7a3OwKkhxasBxxbrR7L0Zc1dvJaXBLNs9G3juDCnjkQAAIc6KH
WqVGsM4zs1jwuZxsFh7G8eI45I3PBUD1jnCorXDkSu4kPKwoxablwNqkXYCCYLQiNKn2XbGl7reD
VewHvg/IP+cKLmdmIDfa+1yljm5ViOi1ktwwrMMCXykvFIDIRJWbtHVijy4hYjx/wg9N40q8G0lc
nEDmH21Vt8+e3V8WYfUHU4hnq17okmCs9I3WHI5ONlEL9QlhQUlNHtI6Mh9sts3/5/d+fgHvqp3j
1UOWZsmFZnXZWUFpO8ZB2t0hsRz1jIyNjCFbitCM2/JozIt6zrb/8PNPOsg/Qm+srSPex4F7dQkB
uI+QKXR/TUh+2dmnDNwJw+v7+GtC7v6G1fSYBdpz9cv9HP94F41xYfqhKaFC43fPscp8p1ww7y0P
grmf7i6Z2F8GFIvp3rURseOsN1tbZQF1GqbeTvudjGETiYN6KCKi2f/wG0/1q80fRUZPmrxW78j4
u+NnW387YseLgcjOeiYJRtK+fjiXLFyvihoqh3dghzjbOJWsTySgeG+MCNVv56jfhOEbr/m37RDr
EazNTo3mAN5m9bd5gwzhtVeneQL8aN+Td7M8dO332FxZEDpGjOwjjDKrs9btoTmCPRmSkLyI4Yoy
uoQvUtGwCzw3yhoqhiIUlxhgBsvLS/tdg/g6lMXVdd4U5Q9fHXFeaDxyslhyaAy76W97RFiCDzUF
Rb+bb5BGGuk3J9J88rfylVO3WR0XjVyUCMNGccdDMhyrd/GufCIloJWE7WFfR4O1N97N70IHX7gz
Zn9N/+uvxsM74R4tDkOJ9viQMEzcjef2gr6NnBPxOX6V2AHvaeA+8+UW3/wzR9NHM5/GX+nb8K6F
OACR2l4VetLrbnllV0NCFFFxanvkImBnnV3jywIVxq56qHWAmkR5Ix95Jltj3I99EPe39Qlznrh4
hOKiocSRMO0Ky5+E353W1+mA/aUmnoolbM90i2i9HfdmOVWX8l17st6qyTft+6AfgK/GV/OkF/ip
TzNziFf17rzpWNF4cGDF8Vy3wa/hhDdgpTcsfOVSnt0rjWMKyTdxxJnHE5BQcQCc+mBgR3r7f/La
/lbu86lAoR+VR+JZzg+Ek/v0CnG+/cg6H0EN3eQ/HUfeL3I0bupN+zvT7t8RoYPN4Umyx31ih/hg
AS6NI4hjLYsmM0KJ0bOp3rxjivi6853jUu5U4ygeruoPVLIQG2ky86oGwxuArRt1OFqCxQerkL4X
m6464I50jFhk0F2AEp+S1/mhROJmRdnRecjq2cqOdhLESfCh3fXn+MjZNIdp8NHDFflPnkufZbCj
WUJvNUxg6qEE/d0F9S95jmkDfgyhGSgvmCRJSup3JGqSvcHtvc1fxUleiVeOvqATdxcjavaocvHQ
BvAlPjGEvDp3NC71L3NX04tO9mYeZsk+Jabvn/iHUxbxRAfBbW/cVOOZJKczTZ/pk6XM+GbOtwnq
UYBHdL8LZHk3gwuDUvNQvXrfVu63n/VD8RmZNJH51p9JMming/bdfar5nkErbMhre1QHHxWo58++
+6s9uq9a6k9/QG4EMhqeytfN0YMUd92ph/y1mA7KG70i0XNLaQepb2ao/+l+iS94H+3eiaz7CvPm
oykC95U6cf2nFWQlHsqL+mrcvXsqjrTB4uNKA/nGFaJYFyeQct23YgZ9xHGj2jMmsk/pqX6yf02h
8xlf5DmJqkPzr4Oa6Yvv9n+knceS42jWZN9l9jCDFovZgAqUEQwy5AYWElprPP0c5L+YLCYtaGOz
6LTqqu4iCXzyXvfjU6fJtshHo3vCvxygKIlNtotx+M3dNsZDfIypdS1bwY4fqdu/iHhv70J1rnFo
wmnjkGqCGBlpXffjiXsyZ8KGLdE2vtBxDgMGmEOHtAZGLCvQGc9CwV7DoJGRg9m5hTQP5LOtEkkD
+GIFz/TJfxcMvEaz6pMbK3kBAywam2YsONVF5Uj3PurjVQhnZtvsgpKXzWBKJbIuSdGmW2mbd/kR
SIGZzYHvp8EWg7qhzRBAI6/TF0A3H1VgzsNMLB8QRPbjvXCS6Ts+hI/ouQVKwTbJLJW6gL/hYLxT
Hbqx9YxV99M7mPs8nLdzcVHvhFN/b+3GO4EmKieGPSwAbe9+d+Ys3AlLbon4MJQzO6LE2e1FOxv3
xqt3Ykt4JVXzS9hVDvMv5FJPwQBsXDXznfKphMtrByhFZ+KdtcDMMPNf9R+YP0eiaAVKnq8Shf7O
piPR0iN1pANhT8GKRq61qUDONTMEwKIyh3dnngCSlj+itxA24ZvIK32Q1tJd0byHu+TZZWhzBkev
3NmAcoIZMplszn/J6ruYpWxwwR13ttit1HVVzL11Ainvx6qfBBJO5hq8wVrd93yXyTYyJ/uJmaWi
rp1jtV5XMHQh8Jc2CRviGiJPZaOyHuZYqjEYQ0I9+ikEfxso3LzuZj7hVbZxVAZbXtZP1l4SVzBR
iG837GLV78B6ME2kO+ElWkAdoK16H3x7+zCbm19iu9ZZU+8HyUa70EADWqET5hCkfkLD2dLjJCcz
KB7bmuQuMLOzfovM119kh/TVeuGMLu0KAVzKjDag8E6dHzmu+6Udos6W7yOVkOERPYtdf1giOj0E
xvvSZVmYC0f95LVHvd+M23gOsX3mYQBaFXvPbj/SZ/k8vOCBNz8o/fgbc5seEnUBp+gpHxbVJ1MO
sE69VT6EB57uUgJXM+eBGd0dD2IsZgEhbefIdyzrGHZ4k9cA5LSasiZviTltK89isNHNRb/WgKva
rSOtRkQaL7VDVCLxzxBJ9C8IBVE/r2a6uHXFubFvf2rRwaQvy9SCVulThWBw1j4KryNPul1Aik3u
zG2AK70HU/IQb+N06zoWd3+72PmO+qGCbrxDmJhBuRyW1ae7VkjDDJbNQ6g5QresHgUcGIlduxho
7ISHt8WgOCxwu0NR6O60Zqf7K9wY8s74gcBYBbYGcmVPT147Tu5/4TRw3oD391QeO2TyHymaywUk
pP5eWHpIalDWGiiTCeFZMDHTVb4ynaR2yvGOEVbdJ/laSue+OKNhhfyh2cb13MSKlG7kB/73hmCn
uA3axfDQt1uDSCy0lcTM4ZkE1uMvlXRpahvu7IF+5KQQZo+6uq/reWWeuUgKzZ4DW/5dPtTWqQ4d
l2PoW5ispSMLFPInOXikKJg+VHfBXYqnctMVC+/UPEfFCrY8M4Z2je3NjbXJwSX/FA0iDWfek3bX
K/hUltyKUQbojpcdimhDcY7jHCqk4OC9m2/ynkUi/g6P7ZtB7c5pF8pbtiMYa9Ns61f1IYdGREcY
TelJATcFAAgPlD86YDvzRWE41ludrMAst8kWj/qQ3oH0xwLoz0z3zhtP2Vf+lvs4N2yufuQleNq3
py2we6Q/eLsS9Rtv2fCCdxEbVqzbqOQQDk6C79yul8ZdKdvihjIpZMyg2VYnup3uM/HJ4378yXb6
KXsJCQ9yzLPH8WuTPuFBnSn1DLZtvM+1ec7LwjoCL5LJyltisB3BXJUoUGbxI+e4On0ntyOjNLrv
qetB6QLdPMM8wPZFYiWmMNt8oOPm5s9aexTukxNOmV61OY7TvQ6Rin4g9hy/2dgKjBFbj6MEhMKt
+Ixu5VRx69gICsRN2z2YToVgegoFm2lHbY+OPnwalsD71Q8GvkDU+IZzK4afOQXz9C2AP/Pd7CqA
TAsMIxPpEkH+U8pSvXEdzi3z5BhtFRIol9kmXprrYG/ucrxgJqfgGSiPO04OHiQqO9622SbHAqOu
yFrJyWvf5CGEaZuMAcCJpXV2scYw2rSNdjASu99SV6dOoTpTzAJMEWaEPMtPtH+9N4kFixNVOMdY
km4jcxU/udIcEuOr8Jb3b2J2bON58ULV2RPW7pITVLBCooCQmuNZX557tViZD02+cD2O9XVK223G
k7O+eBnsqhHHeC40a9kW9sm5f4TA1L5ZhERsQHJSZf8aNBuKkuDQnSRXbrwvafkti2fR4TW6Dy6S
oo79butz8JMBVy1N2fEfmaAZyvGlukmOHhHtSxhH5gaixS57b03b28Zn7wAgLLM4KzUIdr4pBDyo
H/RnuIhyYDUX2GSsHYplklwRi2+C+/SBry3di2/iUTlTzOBjcUdxR3jF69OiSEbOvgWN/OEJ2/iN
2h0Xhfi7crcISKYu+9n7YjVOhA2KqvpgPmPY/Qh/SiekpbfOF+qnuzMxa7rc+Tgj29neesDLSF0v
33WbBML5vFr4X0lID4v7kFPbqGReyg1ZB6XNeGleKBWwXzcvlD5AYZYYW+YwXe/UB+E1WYqf4rCE
P1oxVe8j1kOEnzzy+j2kvvRZ/rBrdcW8HmdZNe/WfjtXFu6nu62evXIbIuZdyzthbmwSbG4+ETd2
Y67Bq75CLEl7ZigP+wcJvQCwfIMPxEArMXf7pbayjuWxfkTM+WwOc2g3VH2Z6VzLCOvd+e+cqsMf
Vj+Y2TrEo4+BAp9nf7ewXNkV1AX6bHb5+rk5+sou/tJeGJ0Pwbu7SpyJ3xXMra1xkPAXftFbQHRB
iJFPAXNhKEjhbfVN2IlOgVF+YQ12MGf117e0Tub+nmHVA/9cQ6nHAn8vnabFZhKJcYcz1tJ9Pl1i
Qc6R04hb7zA8Si8vhURbfk7Zh6YtnnM2xuIN3Io865cqVHWcxTP/KG/9b+yv5gPxrMFPeG4/2QSE
k7RMX9MzsegZ+8TRXfVr48QaxaQwvui67ZTdQGi9bbySIU/c6njiX9a/1t68AcJLhKHCKW3mrzkR
u98ox7muo70Nv1WuGJyMVJSTtk/izUx8YJX37B67xT7EA3Mm3uAdObq1m+qbAl2fhfvgnXzmk+0+
x9+M4faFI/SwQY8pHoM7liOZJQfLmU27q3qunrXX6pnl0X8QtxgJ7snbe+buqu7TnbQ0tuvoCA/l
pWS2FQhKsyWLJ4ul9srZ+rF96xy6Mc/5IwI1ULjoSDctR+nlQATZfMIT78hJkIt5tRRp+dHse7I2
jKaP8lgIlGVmEaIwGDBn82Xot9a8PZCB0j+HcKOTlSauMpW7pY2q3zGIbAMJQ1FkwQpYdNgYbfF1
mkD9oei2+Y+7hEc+wo7lBNAsRahaK/6H2UrbQl68YxVEc2htBr5suSofoJSteALiTlmQQBk/4jH2
bYCOlCR6DS/QOmCjpLl1mI7PeAk/Uo5lMHIX4ldhrqJqwQL+LLCQT8IFO3cIiHqvXrBTyFw8paPw
CLsGujrAmLZRVwYi6M6KCQiZkmv+/FXU6y0O1Jw8ppHoU6NkSiPex9D05kUuL0+JupFCAzEsW7yy
vhhtgz9/P0KElUR1wVCxom0FfW0RluzjeJ7cORAwytZj/CLESrU0ao3frVeCvBG1lL/0zGiD45CO
X4i7JODshUoZhWjX3EdiWKzilO/j5y1W54HJ0E1/hMhuZg2dDTzeo4IMrtqpUs9xCTDW//zRmyBZ
1VxfkRZAYhfRDWo9Ia/iMi421rf1nVXkoFpCYzY2ci6KsOgTFkkucFP584c+PsaGAADZUCliIjDO
F6T8cXzwzWdElqXj5xzM0T1iQaTwrOI9RclBiXYYv0QtPAvRvUfFAvyyiWhAwvpcHjpV/pIjOFRp
yGVON48uv3cDYlZDy0T4dMGdi0yOZmbh7i684VvJ3b1buzJHWK/BPPYCHa5iqoj4j3kRjSo76JUT
GzYr22N/NKomWo1YLajM0Dhz8ye1AmyNenX668DsC9Qi1ZcQhmcrzk9lXz3UwkiYDeCvrI/fOz2n
hDo8DzmRN7UqOlTWl9Jg3IPvdnJBPihcPK0WfLukngyXy5Eha3akD9xYSsWRY/fo0txZdLX5lDej
toyIHaEROz52o3zH6+AAk6kudaL8yxRaAhfaZl6K/acpawLhyz6OPpJqlXJXpX21bnBZsc7E8bo0
OLoavdOJg38oBUwnmDGGlVs0K9B9wYzUMrqYlbE3Y6vftimHTKulGFgklIOEUV1Zlvw5UDQmj5Sc
pABxBsA2F//o89hoP2qH8FFwmXUQkJdazHGhEZsNBvZDWPjchiVz9r/+L+LnCs9FAgGU/w/QZv31
v/+Xppom4iVD0y0VdyYfegF00ftYTlvBLJ1OhQ+RWWAKWvYLaObrKpkAkcWqVMNNrshsxuXw+PvH
/8t3mT7dkhTR1OkQqRd8F6PX+lrLjNIRo+7H7dW5WHmUDsjYI8MHgZJb6lS7RLzSv3+upFz52ZIM
jpOcAEQS8vTF/uLYiJWe93IvlXRaEpdoiLuu1FeB0d0POl74UURNn5R7bHh7nRgmm3YyN9tMWatW
t7nxVabfePkGJNmQFcCGFt/o4g1IkHsH5KGl40IVm4eFABZC+PYzE1XknX/n5fQnJyAMw7ene9ZO
aP9xZnESbr3hxnAwrnwXWUKLqpiqJluX30ULXEkWsoBeeZFiqArZ4CesQDzk7z5eNFcw1RtvQrk2
AGUsHgYWE1GH//rfNwGom5SYXCgdPaXcZ3TJo0HEIOvbvGjGGvEmj9+Q6rc8dwHGpKsKJ2rRc7RH
DoDLJN4osRsiMQ5tESstQXCc9VWN/xMJtdhucVyV5RNxfct8QJlaJ7zevKEFTgo0hrh3xGGLwKyP
v7/Ua+9UVhQDi6w5Ua8uxvXgqTm7klc5ZsJGqIOHsfWiuzF5/gzSy5GjyMwdTYS/ZRjyfx8diR71
UFty6bSldoZNc2wTY9sZFL9rZkxOCdbo0iOhAuAYLP6iM9d9qO3xf/TY1+Oj7jOi4iq/73auau54
96vcVL+temKW5G9xUe7HAYBGrhcrsXLvxcb/ycqkXP7+sOR/6FmsQYqsazJpYJIlqdMQ+WsyEkzT
S56scB2wOJqCcodWoKNxotUyJLzTsQwSh0w/YswJj5/KyuYyLeMnT+oQOEYQRvT+27PkbzMqH6uJ
uUCwCDCMzrt3E7O8MUeurh2KSuNuYo7J+p9//tfXVSpLz0DyA6UqISBJUG0wXM3GCTslJe1jREt9
8vS/9do2VKhdElYFWISqrynWt77LtdmjsHCLKop6hKEXQ8BDWCJB4y+dSKN7YhTRMJ9oI4NPTagg
FN3TmE91S4vdo43R+cnX7+/u6vRVLE1WRThvOgPx4t3hN/mfMdgjKJqXkkyRuQ0QiQ6PZhOGtqxk
djXNPHxZEUCQ6eW08ik0qStNOJkemxw29v7bnYAoI2L/WR1K37URUXD19nmcw+6JuWVbNfb+4dz6
7geciC02SgqmYbuZKEv1hKH6/Ydd3RgVy9QNdmNZNf9Zl9CgMoBEMv6yrdZQYtcVXIGo1pY9qJk6
REs8StY6pnAeQn75/dOv7YuMsIl4RgC3rFzsCYSqqY2asCcME6dHoDTRYXBj0oYryTMeQ23KtO/q
G7/52qqlihCTVPg+kOwucHJR36TtEHelM/a8SwQ3b9C6337/Zbc+4+KXBVot4xNlwCLy2496uVLN
5Mbie3VMMhkkXh+j0vhnTEI67Uq5ZlIU0lLpaAEMrCJWzwDTsvRI8CWFLzVYaEWzxy9zxNREMx79
cBzvYrfYBmW7b0X8oaYsTXhZulQGFQN/8N8CUMp1hQK4VRjJjTA8+jl78zABozzjIQ/cjwk4Zrqo
NH5/cNI0lf+72iuiCPWSZBXRQrJ/saeoWt4oArAgx0Ocbtds47YaJwsZEdQsTJhmRhU/4u6m5QDu
xhMKuiY5R9/cSue/fxXr2jcxyOKyZE2WjMtFp9AN0RxypXCK9EfwaLb7MvVro5bo4w7HvqxBhgKs
8JXt75/77+kE1aSJsM7QSccx/zyhvxZey5PqsYziwhlHf27IzMmKhz3L8hY/Gotu6d46D00j/uKZ
8/sIR8I4rynq5enYqgjNHQYTd5hqwo9Amc1R9iUvw6fff9nVz1FlUeIFs5qr0y//65fp3OEUq4Qx
bFK7IbtmJXSYGUjN/P1jzH+PvYpk/PU5F4ctQYl1F+FI5oCkqAVLnaP55pav20KPLEAikC8M4YuD
L67CnnU7f1XDtVGAljanWkPbtEsY/GiulGShoMeSFIKGQk5C9ugnfGOSCvhnkA86FGyFCuCm8agZ
qVaP/T4X0xX8UIE0HRFFL3SfxoLBb7neyUvwgcku1/xQIZi88pZju8wSH/S3SodOag3yTz0VAXxG
SE82fuIzF9YdF0o8kwQHa/Ty8+azNUXkBZHvcSHGLwZQ5L0z5lxPabV5fY1ezXyVDJQSYB9zzE0d
MTtrZEjSGR/jxvT81y7RQcY30HW0Xj0S/fMjwsSbRy4dbEMzqWGOkrEsNe1FXMrheM+luVjB3ufm
RAO81bHbkCmFUK73n4JxJNPi7vdXKF3ZmDhQGhqLgYgyTLs8LcXxKChc0zInTAACyH53IlbgqHTy
ySytD6oRrS0O0RE7z7OVhPeV5atAmjqs/rss0DZDqp4wr79oUrGQ/PxxFOI3SSf/UVbqkowEeTUO
PoWdQp8HovdUtnrKy3WbGabEVe+KX2WFv9qIjtja6FKp/lPW0joVAIIq1kfcdSettg5j3ZzkiJJr
6y7VMKUhkliHsvAXEMhnNdh2ADnBTOmbud/h5QyPiazu8JIc5bo9YZnzyq9wSNeKIn0NnrRygY3D
gyFVqpTfm1Ra5T2tx4DHPgV+qUEQU2paFOWIuALPwmz6nrLaRfPKaE6+Ln39+f+1+q7KiMNzkVu0
ECpk5Hx1bBGk7joabcGGSIAqbB2XEHhVUl8UOV3js9jEQbofp5hATb3zItgQfvkojNketwvMHd9/
9LvotfTzcVf7MHlcT3io04oIKePL0nSq+Wb5nGFHvI9a8p7T9B5rXPbAHZQxRaLQ6sYIubJRyBa0
VIpPGqpM42IxcROopYTPoY4GQ5Z5JaEQkEtnukUdMik1ohStLzIydCQZJXIWkdceVT1NUFfpnBvf
ZdrOLxZQRTZUcBMWLA/r8opClaVtuzzJHHAgyNM3kSAEk1EtIRXPmDW61G4Q3oszIe/ee6P+lDLx
VJUoa3zfVBdZm9NNNAVv3dX9jU1M+vfWoXBDE0kDk0yomJdre+kNreCTpuF4WAaod+UmUlkaL4jL
va3bl69uMkInNOTYqQw4W77QrZtGdG9sahMc+fIRwbdlPzNNjf9c3hXrITI7d2jAy5qPEAGSFf4/
kNp/uCGYOuw+7IdtGiNOVLJ1OdE06slzrhI1XQZxiKNR/9SSLdlSiO78/h7e37jPXAH5E8YSWY1m
soVy1i3r+agL96Tp8luCWoY4B1tLzcal2+gE5FIxv/Hy/72cKNyPFJAMGrUNWb64G1RRnccRnioI
rc2hli1a7yXBSKndxuW56NIzYZlIf5QRWEz2/vuH/3uCVqfdVDJAQhuWpl2cM6M2x90khdhRTNpN
+JXm/TCcqdYtA73YdXLyMAqIh37/0CtjilM7uGvD4GCkiPrFL86rLGu8tomdLELyiZZwioIa9Qbo
R3gHynynpHjk+vckNI6oqL9+//g/R8D/zjZVVPjZsqRKuq5dHsy8IM5TNS5iZ9Rqld5iy+ggVnfA
IEVp9S6M9WOLOYD2tkZPWgBt0VGdKFrV7kXzuWyUczP9YzOI7oYKL3/em1RMsvdheFCaPRi/DVFK
zJDy1tv6d5ngi3Pp4NCuaXz9aUn76/xTaNSt9Sbhi2O69xXcwKP5FWLCB0F543ZwbWAoFP10HhMn
Ie3io3ykwq5ZW5ETRXANDBwenrFKtGZvoPPGMsaNsraef38x/x6Y+XkQ0xUg59Nic3nsUnPAmoIZ
oQTiX2/l79kgnUEyzMVcevzzyCOX4BLZuDEe/z1WqiJXckWcDut88MUk0CqKGLVrRI7QNJshbh1V
je4CXdz9/vOka89UEyl3KSTH8lgvriYcu/og4N/teKl21Fvu8BkTjYIbW2X2WgjKLlLlZShqSxO2
gFqxypYKTqtmWAeIAoFUaXDgRuNZcG+NrCvHJZ6BJHJ+N2VR50b436HVC3KfhiG23xIf0Bj4J0Xr
WQPcXR3U26Z9ldwQkU8II0q6NdS0aae9nI/T0keys4Yc/3I5YAOpLShHkWNpwCVUjH5UQGAtiAbR
I33WkYZW9uTNUsaaSCQpCZv8AlTFiXfnY4K3u9YdZ8AH93+At6aEEdBkUisS3uM+iSDWsBMQq8W0
p2AmySVpO4gRyQlJl25F+q6KibyfCDJ/oGN1rmKgx02CTyyeHG3nPywDoTAXWge86M//HCCeBTsJ
6BMmckqt4OC67q0m+LZsQTKMmTiZ4r2lbxJ7BvsYJEfwQV0P5VsP3E/IWgcQlzWTpeIdwPMyn64B
NwbcNEn/ebCmNZVmJNNSLwfcGMJw9VUWOlJz3twQvZyvkb6zIU/7FXN5NnO1ZpOlkEgwTX3hzlko
eXX/+5e4OrmIHKB9Ycnw/y8WkkQtODyQm+zg6URSxc8WI+lsGvWNS9uVeiMj2NK597KoE9R4MYJx
uylpXqSx0yk0ndAmmg3IDtbpqmg3HKHOMA/Qg/NuakU7+o28K912Clm89UX+PalMFXqJNpFJ8ZOn
/9+pNIYiNmLQrI5Uwb1o+GPel6vKe4+S4UWbrJxVFX+UhXaYjPCJ+fH//sB5CiobumqK4mVFjmmg
t5HPajZE7tf0vEv0ZUnp3lis5X8vyRTBWBnpM1C+ly9nbV9FqTRmrBh6RIvBgvNvx3mMOssgglOC
8sCaFSq1ExApaXc1oxzyvN2iMZFLKOIRhgduDs5oceSd2neBaj0nMHNkl7CBHnlgJSFwur0MX1tt
iKFQueFbV8oypl6aIPzaCGVnsxG6eiPk+TuPcpbK8m4Qb676V5+TrMC6A3th/tO5iXlIhk71yxn6
O0FqQCJH+XtD2RQkpImyJg4+mvhDBfzSCeCqOk6kerEJUgQwvw8MY5oBl8sBL4omryophJNc7HNW
IwN48orIwWSMSwfQvwn4AQJlAbUyQPuFSSqrKzLB9SNHgqNlVivRfDVM9Zygrcm+yXZF3pG0TsVx
KWSDBDXtE+XAH60loWzvtb1mufuhls9mTzEjZzCISv6u1tGTpdSnJM/erV7c5YDqiTbEy1SS1q0t
Co8ENGyU75SqKUFa51EqHhRoTbkVTODh7yCj2e6bibLIZH2Hx/ihVUDA5Ea59RsFvIW4pMM/dw0D
4Kn+nAZccxn2IorTXgRrKe98hoNNLiWsnbc/f23oCSG2POW8oKLiZx+heGtXVa++e4MKK+sf3r7L
o33pVlNJIWFnK8pNCmzJjNpNR5NzPk2IsuvQB/mDo0lNyQXmQ+dJh5Z0Dsv0PfTKz8av1qOonoWA
U2bdsWAXZXGCxXE/qqS1S1S/otL/DD8kC+RI4yNK0Id7HF5OBossmjhTRqyjjBb0r5bBZeYa8YwK
usdpLVYM/pEIAR+8FIHjcYuTIPMe6op+liHc2AauHTAkUeUaicHbmq5x/10VY6PpwwCAiCPUki31
6YPXuxsxXEhe8Ug867uYo9Vx46OVDTfuOPKVLUhiMZwOzTRrlcvzviwxq1Xs287oSl/g2l6A/T8Z
kr8orPRE+mkjKY7iDN/6ZCzTEO74LyQs7TJXeTdJJU8LgHpmTtcvnypVq6pHQCG76ZJ6D5Yqqz75
Zbz+fa5eW12paUk6533OY/9cu1toq33pZZnThSjajHRdNNR3ku5URul6zKON2BlLxcehhUpzSPly
6EjsTmxOcY06wvCxzvh3sTF+hr36kpji1wgLLjQfpWR4jyrxxp3q6uuVJNqS9GK4013uvqpghUFp
VhmJjdSg9K5ENPTk1flWFIOjx2ErjfvFEHqrYUpy/v1hXTtY89lT5VmWNIu1+r9jiyWvqyu1YGwR
njKTGc1Sr+6YNSstm2tCeMJZv/FH8SuPxS/q1EuIbau0cw+a3Jyw5tsRKad2A3xaEdP9jS935TjA
l+M6o3AG4+Z2seomRJkDnOdNjnX2Am5sOYzaS6ixXHq+QQy7thNTakueph10z9qovfd04xtcuVfx
ZkRLMXUuWOblMTA31KBOUqpLxdCepvfT6RZ5hkDM6xfVak+iGD1lib7rI/MQ4CdD55GFyktYjV+1
QZ5aqr6kQPbJgCe7ULoxO69sx5KCqsZSVPakf7rzLXzLdKQOjRK64V6dfWtacY4rBlDgFUezSW81
g6/cwliQRVnWJFnmuncxWBgZBGpWY+pQHViWHmp4eCY25NV5rvun0B/4m/2N6Ty944udl369qCmk
8aqqbE0r1F8X93zs+lJ0KV7hWH4e0TH2eMONeu9l6a3Ct3Htbf/9WRfjzRLCKFTVqVBmwceqAheD
qQSpixuOFLwXfQaAzUTWqCorXywOY54ZmHDMrTlYTFp9jmX9PBF9E9VYevTzynxYi5n6DKg+oZNP
Ogm4pXhc5VITgOER15WQn7HE+iD0lZpiLRSJrbHNm/L8h3yMRDOh/QibL/9WU8kZFM6FWgt2JRzX
lS+ti9SYolvvhuDLk42FVaUo6YyNiQebkovcZ06dDSuxsLZ52R6sBOiLMJBQWB2ErjhHAHwaAasp
BtC43SftsFYaXGpF8xOG9bmt+JZeeuhTCCaJO560mE6JbBFplGHSngUGCJu4H+38w1z7EdezTLVg
vrjiC1E2r1GlOyXIMmFQhhkgbasnf5qQHAUizbLAj/aHcGnxU5YqKknceOpGRxNkhF6xTHqU0mLy
niPNorJYkYNVb0dviGGhpuwjekGST8YIBC+wUpVRBorkBRtmME5QWi2r0OsQbtYdbDpAUd0QEhDR
RA9NwiFRsVTAILEY86+YqPvIEmElaAe/N/wVZCEk41SwbUIYXtwCnXVoKauUWCBTyI9g9PDoMOpH
Mz2COp8rOecxQ+zXVcpWqEGNi/ALt2QHWdG3hT3ICKqz6ZpbzSy/2yA7emV6JDMWLYWL5knF0p59
Euj6LMf4FtMoewr7NSxD29DB3dI4eCYVfebmmLyBFFu+42v8uyJ3LxJq1QAOUHxtWQvraUj0enG0
BmNr6gMmUr7ktA4ASV+hb10pEdxD1991QfOSGV4/T5th9ftyeXX+SIYhsTgoyFYuLqx6URX1oLMg
yZU7L3VWZL+7H3ISL1AJqYO+aEZry0+8sQ5eO6RQ/+D2ipgCrdLFx2r+AEPFG3CR0f6RROuQRgn1
/PTGSnSt9kpnmF4jHVvaiNbF56iIg4DXW6nTDZbTdA2eKEjwCW5dqikZcjqgm/7RKuV9QCxOId0+
KVxb8dlUDZ1nTBX28uJo5UmR5J1GRwEPR1ygOG3Qv3eCvuNvHxAKcOkzbdcbH1j8F36A4hUk4k4s
ASSbFB8bAnnquryPZCK1TH3rJjIdLA1YsksQTQc5006klClYuY4Xp1+ZVz80vreBK761BhKOwd9C
vy1xKKRU8z2CQjwMxEnXzIdMPysNGLiI5bIZph5hLMzkElqpP0xOJ3F4V9LRSUcCd3xjJlnGIfFF
hPxfchUhzGkx4JPrZRtK8FDkx9LM0LCrmAbEenyf3mYGGQz/Vx/NzVB/4ioVJTrQhgF8Vngs4S1B
7uUk8uYKHcKFqWPns24ocPTmkhdQqGmJt+eQSlZBCE6BKlSVGPVcDluPKgMYRwmEcOwGKyI/SCFA
oF7H+TdGKsCkImzuvgXLjzCi81QiDWr1nPddsRzQ/Bt57YF3sHBoS3Ao6D0arb6pREyUcenZTY/H
tg2fxiiHvpFMInE8n4HLB0xYwd/n4LX9Ule4olvo3Riq0xz9a78k/JcE8qhNoR/SY5IfEz3eDp24
iiTiav6/Puryitbm8IYzkI+Ob0BSTOELp9TYwSTOulq48bOunpJ17lXoUpCjcZ377+8SCznPCrXk
d0VO5ZOm56ULvyfLnXN7KA2vkke8GE52cMM3fua1Uw9VGkpSHLW4h12cevQSWUEas7z0tH0hoCcJ
lpe6Phi+tZVy3i///fcHe/0TNSr5U7DpP9UG4NSoW+AYOmVYYgArz1Bl3iV3eM7i8rtmD4HqtPj9
I/8sHZfnrEkfS60TtbJxKf4ZqxyqPwkKTtjH/kwl5LBF44jZ0iJoVCRludZPFWwmsuC6+GSa5yKC
4lgOnBHKbmr1ZXjM66PARlVhdsVnmtScSINxZQ1IGzQhgzpB8oiRaNsI0RuFLhdT3LjWc0OfjeW4
8ty8nhkm863DlUbWALXtbQtHd85c2QYBfCmat9VMck9ljDGuhgmXWIqTJfJjbxX3qZAOtkslFkHz
3K99aMKWEM1l8hOozXa4jif3eVEBTUIASEhYNuP2mc7g+L+GJtQJDTje70/16qhlzCq0gmhNo0H9
76jtepesNN9KnK7Iv+PhyYI2ErnjGnzdQVYXdTMP8TuOtwqZ1wYQPCAKmRR01X9uBlUrDH4u64kD
ofo7HHl91li9D3H9nkwajL7Mj3B/zr//2Gu7P50nFO/i9Mef0/VfK49olRGCZMiHEVtIBq5mZqHT
mrb+MtM2oSndxVlxns4nv3/utRXvr8+9vD+Hoxq3mSYmGJv7lRkzxkKzOnSy9Fxm7eH3z7KuXUkp
gSIS41rKqnBRKq87k0APQpkcJQ0f+r7t5gGydY9qrFzGNTEu+Y9GmBvdp3E1iD5edhNmBnVDiRft
upVha5WjeF9xBv1I1/u70FOOsCr7xAVwqsSI/ATpy9PxYlUqsDxXew3RSC5kGVkegeZqBWPQDwHn
aONj3YA0GaMTayPsXshTSz9dc6bFFo3bpMKtTXLb8x9ziW6GIrFP2O6sQ5ThRioE7hsS+GubmxcF
44yzvpCeidmosIRQd3allddqZNzVFWl6BEMipVqkWvfajmpHCBzXHqkmetslW1b3IDl3wC/JNGEL
rmFMRDNPhiEcKf1Rjf3NdG4uSuXZ5ETcV4wNIhUWnt8/q95IDFZ9DrPmQNxDvjAiYdtH/4exM1tu
49ja7Kuc8H2drnno+H0uMAOcQRKSeFMBUWTNc2ZNT98rYXcfm1KYfWEGJdEEUFWZuYdvf8tZD9jP
Jlr8rs3ttHZicYAxK26dNoYWxfArhN5PjphfLZpAAahpPLBaP4o687zu0F3W1NVrsqvK+tJjRyF0
+4tTO1c0fL8IEGWf7PTmrx7eAE0G0xAereKPzxP5ZQS3kA3Czb1bE8N7ZLehuTK6ZYMTbqLoUIZq
wXVJsHPDFKRhEd6OSZruorR4bCVtzdqk7VtA7TDT9zKsv6K3B27Vz8paIrvCixe/BImhOrZZ67xn
BNhwcIP453Xxi0kBmxkLdB4m2w21yg/rItKmHE1ljudRWGzQTzHhrlPxHlvj1i74VPC36kXCUJ82
4b+eaTGwvSBAmD1VVMgjBhG1QGx7yS4sykeoeui3GHXaQi1gEhf/dpAe+am3NvDiMY+vcbwUGgCK
XFdoaB3ua9LHu3/+UJf60oczkWjfMVQw5VP+UU/MX3a0wJ38QphWvhvNdN1QVMdKzX8SFSiL1hw3
RhDWq6rAOrwwjacYfwVy+JLx3gg2iCizbZKRBuBa6cf+J/vQr4QYiLZpHakowfupMBuNzlyHPZtt
7cfXMsnPWt48xBWD0Y7NILKAcdLi49054xPmj3fxKG4cWl+LPiTzFJ13GjZFXL6JjBuFSz0yt+Jt
glbgDfwKWfpXQGtQ+9ja+yfXVP/FDoo2AqkAAjcaOx+7mnoaRi5lowJ9dgtIKWPeT05sG6F+gPyM
RoSrO85Vsh/iQzBgPVCl2XwT6Hg3DPEPfWrMOxpodLdzHIOsUPE5ZYPqzZjO0cxymfLv8CHL9VCK
O9xR8T2BrBjU1DhKl9XiJL22SvFVhdvJYptwHXf85MhmhUFlWXm7PAtsaLsluZRvHSoTQo4VUxdW
nS98U+IDBmqY9OUUKPpe+ZqGb8wpHr90jRWjNQy0td7UKE816+g7yZcSGdLCkraxGGpiJV/zr7Pg
1RvYgt1U/ogcfRU6RDNlv0PItmrcFxxL36IwOowR3k9R6qwiq3pQ50nvPYPBfFFBocitL13bPhlS
/jDp9dE3/9InpkH3n19s6eIpJuYfhn4f1IIGeXyFa32/ipLh/SbUrduA0yCy02xLtZCR9LYBmRJ4
D+CQSR9xBGSL7fH8qsVuzpXv6KS/lNX0+smz8KtHAUGapSNaIan92FWbaCbknbCK3ZhWObaQ1gJ7
32MRdeOWfI7rkwQPva0B8VT7F3M2WWF8oiz5RdDCgKCPztxRJ/rHAi+466YpVIAWVNy+Ia9ProfF
cB80XBvkpLtgatYzc6SLBK/lz1bxL3Z/SiX0dCjjEiF+rL6X9NjlUCTlLpNAJOsy3dkVHmYeRvcr
q2G8qmIY6dp3Hh3WwKYIY8xDu11YV3CfY+FvzTK9DWVj7q1JIQD7ABNCuFy6s+/lGN7glrkCmPSU
+IBDiS22RDXEhG37xyn2v17H/x29Vfd/bIndf/6HP79WNeDVKBYf/vif3fq4/h/1f/y/n/j7z/9n
+1bdnou37h9/6OZx8/TxB/72S3nZP9/W6izOf/vDukRQMz3It3Y6vnUyF5c3wAdQP/n/+4//erv8
lqepfvv9t/MPrj02xMw7v4rf/vwnNdWq9IbWXx529Qp//rP6jL//dnPuuvNrLLs3Ibpf/J9v5078
/pvmBv8mTffJ81D+0+SksjW8Xf7Fs/7toOexKPYwHIQGhbOnrFoR//6bbf6bRUN4j9abZBhJ1G//
6ip5+Sfj3/QHyVJpmbhqzs397f9ehL/dxf/e1X+VsrivklJ0v//2c7VJiRvpvhpM8VI3+5C8BNaE
u2ut1Tu9HW4rqIH0Y2iP1dRU/YrZYl//LBz61SuadBTp+TKU9FMBMS9tMsLRwIJo3YVWT5G1fqZp
PdjUvIcwlp9ELT8vP4qVrmox0/5ivu1DbyESWji3dVbvjBxgLyObmjed6jk7wyY+/eX2/3lt/3ot
f/FSDNYwbKX2Of2n9Lr3ciMAJlzvpi57z/LsPdSS94Qp7Sz6/s+v9HM11OCVHJ8SEM/AT3dNMHPZ
xc5Y76iDBevAbxrkAvg1Z2Py2fX7hXCIkqvBvoUAFoHSxwZdVOsF4Gk+lUXHnPa4fvKhrNRUFnGR
BlPX6ATr/t5oBeypqdl4vXdrgQybzc96hT/v47wTmlIUhywUKh/LQ15f+JoIhnpHzr/RKY+7cjpS
OzgZ2nQa6/HY2d5bmESfPEG/CBF5XQZRwF1SEUZs//cQUTOcyvKMikdIy/apLvam1+NHNRwbMR5b
qeHJH12n5XyiwhBi8IoBpN0iXBxYPzYH3ui7T6mbfZKK//pt2WrI7hKNf1y6bltJM4/LeifsrgEJ
6ew41pR8iwk13RfAZW9k2/AXKYZROiwwUeUPU6b8cGT/6DsTjGEsd93ok1L9L28TNXS2JxIstpe/
Xy4IIXJCm1+jF23aXd1DLm5lTxhGyjzYrAiPEpApvtGS/0zD84vyPbfqL6+topG/RPM+wWivybze
jY51N+gc6TLCkyoa4ca042nUQQzqKdYLrvs9SZ7LFlj0Py/NX20Cf30HHzbUISviqi95B8x6gKr3
xpM7pue50rCSYUv45xdjtuvnq41qyvd5Lr2A9OyjOpeYnvO+qmFR6PXGa7wrt8reB51RxUnvjQ1e
JNsGk+I8eaaB7wAix1A894ejg8WFCJATUbS/8vl/pny6CkKeHQsP/HEINnWnnwB24Czf30a6PNqW
PFbpZoQ0SnD+HiTp2TU6i+mc8TTnmwCWVB1tpVsA8qv4PernpTsp652lOVT49liP0xQu68qcl51/
HZXzVePygGYZP+QIbC4teVvOkBU8B7NDCHpV2HeXBUUR5mjbLkBJeIZGvMuNpFjEFlmEHpQ3Xpwg
GbUNrFin89CNDFRhlx9Zh7Aa9xf4UwlpYc7Ke+EpW6lYwUQLwjE3zvZFE+2m0Np06YwlPi4h3Y9M
pucc2+PMovvYw32ywUjUQ782g/S9cPL3ijRcPU9mwCNs0JnChOPBcrpXX23F6spgRWEuY7Pb1AME
79F81Tz6hXofwylNcNL2brquCxcDn8sY3d0w9k8QWtaO061arudl8xAu9oi09RZaW2vLcSrOBq9J
aIfmix1vCFp+Aap6IwGSqUv8EvlwPuwWOOcL2Yt4gakJqhcRUA41RhhXHrelGsv1VFQHGbKBqcsf
Oun7kGXMgGpPjgD4qVXFe1t0KB3idxQONzhgMB41FRpkTtwLe5ydKHrZIx9VG9h6nFk/4bd+mwZv
o09dwvEHPKQ4J8yZPBRDqbQODk0M/Ah82CKkx7YI/flhtMBdcAgHfn8MQDkVVI3jrOf/D7pg/QDj
jdOljs4BvasFYDnMQ380/Xhl6/lZvUQ5D8d4UA9aIjfq9UDpviiaUKDlZ2vW4RRxpQh+bsfaha+j
n7QhX2mku1mVnY20OPceEwzWeGpAWJDkLfwqerDgmiym1jimkDdtXfBMRY5YhpF8yAo8qwILT7qJ
OfSFTRlknVfXPY75CwpnVzaAXjR202nmHS3LWABKTLRl16RnLOa1JafjnRv1b76qMZkWN6vFF2Tb
ZLfVW2GsjXvHwzBIlO6BdXV9efdexucbjf6ozt20gVadnM3ax5WyOQ8YMQ0ThF7UaogXqHLbpoXl
hX5SjzI9E5ay7t5q0qCyHxa71ODeJASqW7uJQKn1Jwvq4AbCabfPUvy5krK9tkfem8xjyRfafNm7
G7b1BiTzyPNhgSxhBOXyODZO9J6qhTsXPAetljPoFj14ojSXoacSdrWV+En+PrjjKchZK9WO7RZg
53C65NqGxl6MthDQGhwTIEIkgwHe1j1xhA0gjj9l22l67GZiwsu21aujHrHichh5hOrIXo4jBoip
mE6GulGMqemvOIT2CbLKGSGx9ORxKbP4HaU88ludrU+0Ea287NlrszPwuV2TiBcnOfQTa6DncTGi
7IwGQKD8w79KcmQFAyHw6Bv4OzODsL38QCC3ESQKXqA/+eqDCo23Nbq8dQuxwMLgVULOIegdFh7/
OHH509U4iWvcsSuMhlqG3TZzO17pbaKtMjShuuTaBLMmt4O+c4J+PbaeCWQgGTcDBWJcXaNkg87/
xsdGAKSAeXJztbpc3AbVjukKOS2dmpVOm7NYtoZA2CIMOBxYtVdNmK/Cm9mJnOtM48LUvg8Ep+eB
t4dDbXYY/8fDgTx57wl20a5Wx2Q1hgsUY8kGvNoTayvZpq4GKEvzl6bobpoJA1xo1BDDavsxVtQC
bayDdQ5Dd4x62kGljWtazoXLDX2dQpnn4eRaucN00lXF4fJAXoIXkIzv6jjQi/zdiVyEalwatjgh
MIVj8OhHE+poj8plrxsPQxhcTTLd5IMyQnMx0vzjFk3iiwyK7VhEh8vDjw4E1ezBkljMa4pqV6Y4
tVBpxSges/puwkCPws2SCSimJ/pqXU3yTYZMxDmV+9iUwbQfwnRvBDiRJsWsKwMbRtxk2G2sqH1u
JFck6pKN3xTXItDo1jfGd1fiqh/OGUaHEFkoEZoN/OjGXOnKlcmKtG3jVgk3EGSxw4Cw70HwS2rl
Fjm6aqAlOnhMJNNLYx3aoVhh228tZDozmoznJgMYu3TGCEPXgUY3hi8YNgr2Scmgciwa0JxevGQh
m4CJq5sSyRajHoTt/vTW+ILRRPatiTNzEfZvrl6U66LhIvUZvnE58EXpjzCLHV6sZzMHN4cHSdKv
nYzO2eXeVTlrqJ/Fe2mfulbejdjHrETRgoIOzHMWM7mdAZbHsbNZmei3l3HObUfpcOZ/pBvWJdvS
g6tnU/e6xES2Ob4GqUOSFKTBatKwuspwI61zZUDpMIPtxOQXOBKu7IKGs1SxbCgBHsq3US/oQvuK
+I7jmV0dS+GeypElwKDx41wOD6bayx33dtYdbGw7lmg0WIrMLRi45XY4ElFWauAAWoesZXOZcLbV
nXMaPf8tH1m2KDmfqePp4HpTgAYzFFm6XmqYhe+4K/lK+ON1Q3qwsWu6NjX33LIjc5lFw0ZIeR1h
BrYSUfkk3DpZeyHdQDct2rXNubiaJxfdY3TdIdxkhRMYSNbyqkSsdC2hfi/KR1P4PRJbl7296m7M
2X+diuHB8PzhOzRayGfuIYom9yVaQxfadEIb6LLY131v1TuSb4jtQ/LV73r9qgjS4Vrz6cwmeQjZ
JIXe1m8bhdOLmlFfBW6Ca4oZ2SsKoPirxNVrQmGMo4YSYknFMzFOAbarLoz0pTnmzwlH6UpPNt44
N/upgacAQxAhGmQxHmisAUal4ir8CiW/puNO2WDIagLtzdx9G1s3emc+loOL2eHLJSfH2W0xlJhK
S2/rd6GxgYHULnPruqQst2gd894Z2xIDxOouc0WydTR/V4PoQrSCTADCJswh/wRAsNoLJT3L8OKM
CnmvGz0/7OEuCRH+ik7FFciMZsPMC8QKMfXrEiwalnnihza4t4hekACYYpNYMLrHurhiJK9hUWTH
ANWLU5z8IcKQUIUM7ciJigWetqxDvHrjyl0XIfRngzDP8V7FyPGhy8HYiCFDM1HdtZZxHXo2nDOt
pRSdrnRAT2jw7a+2hpP3hBPPQoswRk8jEhN4iix9l/U/BfauLzKfca9461m8YNCAS55rRwJw5wjo
TeT+CBdxtGQgOqWZFlDznSdYE96UwLCApxm1mb6SohrI+TBubJmkw/Mco3hvwuTXgBo2RZITadzI
qeu3ftDeZUOfLR3KhatS2CsDId6683BX0vv+G90q2BTzgIsgcuyF5QMHYeZzG9An9fwaj2svxhCu
T9edjmFtN2C2F7UwD6Szq7QQp0tOGHgW4bRya11hYOlDAkxbG1r4ve8yHicu6tJWr+4KsRUOhD3H
jSGhegfWYL69nHQMfpNkMpEm3M5YhmNkA3+ds21EnYDtjBG3sjyajY0jQREfEj+ydjIABcqpsB0x
i49GM74JkPpbYfSMb0uxmfrue95oWGxG4KRRT71UuQjWFvxN3MUwCOs3mdERFIkk2tqYbPvCZWIr
SzZkby44zv7GnTpMVNJKwSKbBUqWauWF40o3iQ1m6e/8MSJALAnTDayhS4OHYFYhJfNhPQ0yZpxJ
H5A7Yl5sZuHCnwjTNcJkB674Yqrzszow/6guMSjDqEqWEP+kFY8Pa91e0NDswbWC4IoIoblP+Bv1
C2PWriqt4Xw3ibNcncwMPxJ9yNgEFR39Eraif0NcAWfD6L7kAjhjSDaT9qLetMVwPwYuDqlesAXQ
yzu1uEGDtsiI8TAa5ZrMlv8EV/aePekLYrnbS6gr1NSKb8L+6JL0ZPoEbxmiM2PRVuabmPjcrd6c
wTioSLkKzVOJDalt1swxlnq/TXS4oIn2zWHvYBMMF2OILmiGB63+w6QAK9w2fZ9bGRLEp7jY5+Gd
hrXlAoMLoqAB642ikRuT0K4tCTQKJ1sZjZ/stJXlt+117GMogWC1TtplaoOy6OERzRbRhS/J74pQ
W4eYiISesv7F8CLXuI2pSrakqrVIdRViH66bTLznsEu/M914ctKWUSUrO5s213+YOzJO8jTKxemh
4Y6JFDBMTkZCgZ+LW+X3Xj/ezp7zWPjQQKgc1qrJl4p17zfA5dQSc+aTwzm9rHG6rqDzLmEiPToq
DcGk5AkJU8OQfJ5vDL8DnYvllNXDuvfsYhM1/rgOk/LbZKPqJ79E1W8wLnyphkZKyoqumXAv48sf
IZXA0ShlnytJvib4hYu6C5fBzIGq0lJXBC+m2Gk2BrQJfa/LExpJTIwYPoKlByGjBjjRouS7vG3p
uzT5jGjZG2QLvc5EvaXfuRgNr2gj5ku46TqDTN4j8sBdVnNSY4J2tIpgQHll7CJrOFrDhKcSwbH0
uPBE9iRomyJJ3jV6zOtU9sesIe4p8ugQFdWNW0ky066/mk3zdLkHMoGgpeSJyH95D2pfLSuVW6j8
WI+nL7Y7nWWB33jdJhPuSwFwQothlkuWbOXzbvS0W3xeFXCYYvXMOjR62LyXN2F21SpQqW3pFhiO
4eNClRancpLVOp2vpPMMkrVdaBXIGibpmJfPsC6bcOktYU1NV3km7pjt2wBsPaDsKZZZyU+oX60K
ik7Ufx+qZ9uF+COnfJXyjJRWfB9Q0sMUb1dJ/6XuHWZ4jfGakTqODC85WypFBzaZ6TgCq/Lb5c0b
6sypbZ5Xs6BQkfL3RmK+Cxeb4Ir/E0NS6ryB3FN5VvkuoJOOBz5L3NuwoN5jjFd+YTwgl8f83hpv
rJQTU3OArxUrrvyz2jBkiUYBRoPObuONhrvA6Y6HlMujNSQ6ft5dE2gQBJPrSZ/Iqnm8VJObiJ2u
dV4036V4ZpJeZvYEMsS9NUW0EDMknp41rZL6viJklwbdCljg1yjeOAGgI4kQR6cmwqRdUeYEmTBP
MP9HZCXrItoa+ri8rNpZVcdo3P+oBfLayzPvW81V/cdC2/hY48vuJRtJQNRGWzM01/9om/6othJ1
V+NZ7tzKOSOlO6fGK/Y0y6hzs2Wel2wz2t1kmTfY/kyrOeFjqxJE37F6onE8Ot5TJuNXfMXmkqpK
65oRp/qepiyWzeqawM7Gp/Or+piupmrKbIq1cG8dn2Kmp4a8VeFSdlBbiFo5SJ5NVkcDhXc5MEG/
HtEvri69AUs0HoB7vHLDkElrzZhPjda9j3V+ZMJ5Mw8jBAeWP6PQJPdIi8am0paqgYHgMgJrax5S
naJXX36dgCnTHCfvUAUfJ4rfJ5uqBsNMGipcbU+rZ2sQJHrq0b58SejiGSjUCwzNG0DSCwxvEcG4
t+PII9g1NJhoWKzdYbz3XIAGl8JC/JSDA0bk56OPGXjwooQEXATYedc84Ma0qcwc9wkiASkNrNkc
6uwZVY8iB0WgKh5WUJxBIt72+Nn31E5cR+XWPJXmCElGw6K1ozg3Xspn6RbCLM7ffngz4Fg5dezq
ARcnBRilPuLYDt8pHq6bdljnEkyLNAj8CqP4Knrj5rIeRGhzC4ESVgkJ1YQhhlu4P5yZgfWsmXjl
TGwQOALj+4LaY+cLsFM0CFh+nfdkAQJeXVLtkFFO0IwHgxpjX5GzTWMOgZMHWqX3nPd9E727ERu3
k89QoUmLXD/bt4M85ojiptq01vgnER8YdrSMe8Y/VUTtUIW9ZFqRKpXlIztDWeP8xmT1ylfnIw0X
fKdY14XGqZtQdCud60EjPUpjdgM3InorkUv0dURxKuaGODmPZAOjNmbTDQplapfUYHspUobGAD93
jLeN7MlBAxEAb0semeUItume0fNyg/eatjJIkHUkD7FLNFkKaEZhd2uC33GU5VafPouoAkzUscXk
Tv6jbHvj9pJ7lrO7TlIMv/KOSyTgoLZiuh7SgVMqlCAqBNxJGq5nzyiIGG4jy761x+L9UqXRND50
myerpmbw3dV9f+sk+tJBQ74sKU1eDjtCxWzdwG5KHFJjTCthVaaEp5P3w4v9jtvJdSxCLOXj1H/z
M1LetsC2uo4hMamCWF1TjW4trl0WMD+bEyMvyuC+SgsP79vkfVK9gDqghxQb5Rd7dN8ls8CBH0BT
oIqQWPF7Wt8XE0dIOlNRmquv3Szuao3UO6zw5pxyhw2V442BCA1BYXJ1yZlL3LuWl7Mtcwmjhee+
NZ0GQohi9axKU6bDwiytzCNivKPKsKBZrdzL0RFGwUaDm8iPpJxZsji32G/64IU1H0+Ty1mF0dUC
l927SzR3+aDKH2pVOzZ7M0keldkiUDfdEvxSWwNdCWg6YlK58+vvAQ1GoKg3DJt+Cx3C7ZomQBjl
L15S+ysrtkJKDhDZ1LVxbSLJodlXZZQv1VM/Zscmgzql+TmrssG+t5y+4XBNcOclt3PwMID65gaE
QHxy8lDhmuVB3uAYSjEwbM1dUhaHlI/G+OBe92uSgnb6EVpYhdhlvSE93+KCzuYWTHLZBMXXuhGH
qAZ+h7f/6PNoOWW+KQAnx81rnWvuJnbuwr7aa3r9bY58rFI9ct1QdNedHdX7MvO0Bdtlv3Km/GqA
Jn8z6r18nPTiuch6bMyccYfbvlNrwWZ2xmMdxNrao3y3THTGM+WEd5WstPbUzZuZyaUq7Hx8za3m
GvloehdWNnTufCVHcB1639z2Gb6tWt7DdjB7f+NK/PjqSDLS2uTdJjcIG1I53nWJpV+bWCfFfTxv
dJ/OXB2GPTLD4amVlrsv4F4hBIfaI8/loEim/rODBMspmG7oau1FYB1JjTRKEVD6wbrWsy8FIvHt
IBX6KBzMre2U9+Xgo9THcPjoNlJsSnMU8DdccWBeTBwc5jP2aQ8Uwhy9w+VLaPCd/FaVvXHgWQC6
fPmCqfdBpBPhvx5oFDpK2NP9VD9gTuQeLl/Q1rgHh5UzRFEFir7m1+flXZ64AFl6bZ35Fh/GGKgf
xNSLoZSzYJpIUCFkt4NTbK5c9OabLs9fO10zD7LQv5U1DYU8TYw18jlQN4NRHC5f4AN8C9opWJtW
A9/Aj//65fJ3KQ7567jJvifYYuHnyWxgW9oHDKPtw+W7D3+0GM/HXrc9JFVTXjGXiJNSgGOxVqb6
4b9fwCRDOA+wvembkBJOMybdPgXOWoX12tF6ubPAorP6m6Fhuo5dwEqus8h6LIbY3wyB3IzWCFoh
Tq4LMZmHyxfo79ahxacCmFIer//7DzCt03WeUdEwNMs4XL5Q7jf/+A5XF7T+2AcaVCpVbRIrH1Zr
0twH0Fc5BfRjlxn6sWrSCKg4pcE4dPdxWXrXGVQmy23hwzKgROKIQFDL9QhGnnWsGK8pRr1+1N1W
zS+Nt64hgetmeboHnst8WVKCtfahTftlaz04hgbnM9brtZvGyToISignhtNt8M3AlfA4BcpdxBc8
UOqPFNqb+4HXuPxpHBxAmQDfV0NQ+lspeTsR7PPjbBX1cbIZQvIr6hSXv/OU1jKQ7r2t3Y0ZuJ6Z
sdAmBRI1J99svcrvEuTOiKexP4x7qvuzndkcRFznTioF9uVbp4x/4PJsrl2vs0gBDAv/Q77r1V34
y9/pbrfpI/urP8AkyoYQMrjpfdN0cLRjkDVXdomxXAF7JUjAb6ovl+/GPn6kcDYvMDMl+ur08RC5
+XtKo32d0TY8XP7q8kXPgO9evqtbAeEJWxJG/Yt8b9JnMKlJHpz4hTf4kPU85WYlQPjm9u30gNQf
yoT64k/TK8cRfuTeHIIJ21ZD++hoAqv9atrhDLw21QL21OoUE7xKaafXTdFFPH7h2tdKsaHifu1M
Bn9jRhCXGweI33jryTa7cpj1hKoctMuErWYVNyo+bdeTMKJDq5Z4l7TIJvEhQmGuG3s7eSiSVB76
zPV1dLrsNrnaaKqwQp4rg61lNylEwgyuW21irqiTU27z0byNfWAn/mCCD9vUXgbcwuqu+FmXgA6h
XaZ+lasj/k8L/06mIr7KMCxZJjNjwv2s6QQR5WvT8NrT1lYuLb3dygOWkpJ9LSPGuHyLMJyZMD9K
15QiQESHiX3wMK44XL67fAnt9s8/Jk5tborA5+SU+8mrJ5ghOPTErs2LDPGf313+zomeh4hBE6rH
AefcSHmccUAcseukwoHBF2tTc2x0/93LZHBZE48jeurv6zj5mseMwFpjC4yknXZGJJ7NzOPOYyQ1
Tfo642Gm8DBE12ECZFwCisUDrL6uA4cinRvtbVKeMgf7mNT699C3t6l31aX6DnnyS9DUJ7zjvmQj
EaMxWbuBuJTM10wPk0kIH03Ws5MO9OcSVKizBnerpIbRaRp1D/tFN2G0930HBya8EW0ut3lk1ut3
CxhwYjis2cF39vFk4hzrISMzGBZ0PVTaWcgMjNd9TZ3ie+f630lMFo7hoQeW0fexCc+T3S5HrzuW
EZYsFdPAVE03kRbv1QfQzWFLXOazJMbY2s4ZsV46EdxK7MaIkr0nEQ8riixLPPHBmOZUUEf2tiZY
GpZ3q8ysstZ9SXLrWzvzS9o5fvdHjrlBMqwRU2o0nOJLVEOYcmL/iRnr75Ynvlv4kHaN8vHDRT8i
gmPgFJ5y0X4dtOx6tg5zY9KMM+n3upjmO3NJMouDzHVRJV/ZhW4yPW73mkF7ymvqrSnlvdnUmNOO
El4mjNUCi7i1Be+a+jAHHKrrJb24ftE+jEx6rIlm2+vZpQJOK+o9NfvxjyqPrUFVq/Qr9TFilQjk
kJg8UKwIEomo80u/LgyECdFih4vDgwH8UXqkT5eKXhpE76oUNF4SKlxAlni1L4UJoafPimXqDKc2
AOrlMCKTIrfQRUgCaS0dEh1TI2+xU2YNO4851mZYW252TgIoqwSL1A7JmRHtM5xeLvyeugCqX6JG
pASSslCOUN5sfG2xs5vgk1mvi1T4b9MCgU5WgKwpoCtoGfYHfVE3z5EtO8pXVuXsyolcpTZ0BpJn
Bq7okXh18Z1ILySNyTnOCuoTqtQU0FCTZrEI4tRZd0TdFCgSY1GozOByKSPKjDaGaNawj0zSWUIe
VRbubsfUpcvskFzKkHy7dlCMTO+uxUMgU2JC3dthMlRjNJCcq9Q1Nl3zjYmm8+hAp2T+n9JBvpnZ
rgn5U3jn2rWLjOWfRUiGEnT9dFHQkGIZhfmieblofxFdeZEZTT4lkV1bGCeJnKjNSFnVW0pG/4ah
oHnYRUG7Gkf5mYeb+YvXZkYa0rvNMDGi2A/jG53dOwWl/nxXq453EZJ/8UJGfHIoM2imc1uZ09FF
LTKNxolJzH0wDAeVhdEWhX0XYeCAUQBxBC1lcdPmwX60Kfn88xVyfxKFMaSne44aAsJg5yf7l7Id
y8x2Mx4bn3cZMxmx9LtuWLANk0xOqrxWGtmydpmHigJ0VUjGmiF7V2KOBAdvZrPojsjc31RkxGgN
zpbK5fwc9adX4YbUFuecUiHPxMY2CcqiNH6puoTg9v4iQYx0lbercqBo7Nvmazp5Hpw4ksKLToM0
4Z1GsLvy8nhh9iTyZoaUnMGlQzSPV5l6l74Vm8uupxU3tjmsWZsReThrhdMfpyJ+Y4zpDphdflQJ
G3Wes9sOx7ztmKcYv5iqyJi4zd4B2o7Io5ppPbbW9JiP8e6fr7Vh/SSO5WJjXoKhlIcx70+C1Rpj
YAgzMtslbuYsmfZdo1El+1V6k1btZHanVFHgSanR9NCMp2KFqal5a/T2xh31iuOAirLvJUTGDIxd
oSYfdsxbbhkctzmEqefMRe4VhziiftIG/dEOaQDXRnU9d0Gx6fX5vZgZindQpWzcZtpcis1RTMWC
edtlEZ+jTkMIZ1CvTrh1qqFYJhTJ0oG9vyVH0dGoLKyCqMukIGql5q72qL5RZqhaym0uR+g6FfdD
TGMqMwa8O6r8K8Mu7Dwk7wVz1PiOyWU9sfO0ofeSg8IA/8u/xzlfLv1Wqb3l6VBvqDlohqjXaSle
scRQXYYCNgYFiHU+JLiglGcJw2hZWPqWCS1aXnqB3ynk39TyVGskiTZDqT8T6FGvouJjU5rLzPZa
o8iFhoFP7QTieKm111oFCz7bx7X2Vpk8PmUZGauKCUijJ9wL7ZnGSEaCpaMr66IOIQtDx2U3bLXC
xAkgbeoN7RLgn2m9r8+mlU6HAdnUMsudk8M/0iE4RNXw3R5i7Frwr7TlDXYp+1qJBNyEc6IN3J3V
ai9RwTpXb7XZR1X8xmDpUWbKZ8WFSGhIHTGAHE9W6CDWgIKQDQIadNU9f/K4qpn2D5sn4+6ugRWh
6wR4N/9dsRpJNCa2hv+dpT6yOg08/o4YLvihiavSS0laQbKhyAFkVanmnWqY4RDM0aE0DI3IP9Hv
/qz4DqyAQwKzUVYRe+uHt4S9B+g0sHi73Im+1bi/Ez7vVek7HyBettM+VIqzauhPSnpV+Pk51Jsv
lu98cm1+sbkDEKHCxogE4+reR+m5TGQfumWV7ETMjNgoWVVYsqUdZKEaPTNK8deWVK2fnVe3pf/C
iO5Np+obrtKPoadYdhMotSL0n3SZPJl2PK2phIXLpB4/UeIG1k/3EdNmSynkMfnCaksdAX85BAmw
bdrgQ7wbMwWvpov+f9g7ry23kWzbfhHqwkfglQQ9mUbpJL1gyMJ7IGC+/kxQ1bdKKXVqnPfz0NlM
liSCJBCIvfdac6Gs8HXVQk8OzGWYTVk/Z67A59pg5NRPQISHo9DtZoOtmK5zfJ7SeNj04Ic26CfE
2ly6UXEOStmyY58+K7GlLcK8sveeVy0jyY0+5BSPRanhBfXaw5COT/mUlL4+o4o1c7gFAaR5T3O8
Z49ayNTfmc2DlmbN5toTD7WYu08z783U8un0eRs10FjLXioH3GxWF/2m6uOIOFsi11FWPrm5uXVh
8LvRhF0P2Eg8MbfQrMEPycM7Jg2XjVVX+O0NY97GnvbSVG1GmJCiuerp76cMsa5m7Zee41UqWtBT
k572GDHA1blHRGZ0p1wW5LkoHrwIbVRo5ZOfW9rB0527og+xXuv9zrX2QZI1+7KVNLTLMdnWbhOt
3bk+115VvQPlQHGaslrlUzfC+IyJ94lL/3rx/p8n6r95ovDxseP9f//xG/1iifK/Eav4qfn2bzfU
j7/ztxlKOH/pNlsgkAV4g6EZcxn9xw3l/CVwjJL/dDU1mdzW/zZDWd5fknXIEUDQcFBby4L1txnK
kn+x8zMWG5WD4YB0gP+NGcq+phr8ezXmJGLHwGZ1gdFxeK+8C2mCgMCYicdRKbshqarjbKh6i02L
20wUHOPcaTehPcHyWtleXFHNuJshBodkKEZpeS06FK4kyjvwgqizWkJnbeJOjUW0SaTXyUnQ1W51
EXWbqu3CkyoII5OlWlUpg6ChNLtTm6N6SnH8tqW21cKPjM5bv3M6d926bn9CwkIXS+t0NAzRJ52V
fNcK92ZwpvwQV2woXBuNl+sXEaIaZ5YhsqjyW4qHeWe3TrKVvMU1GRIbVbTvgS3flBVvy2Am1Wcf
bY25FPfM3TjWHZYNV669SDxPlh5u0ohEbu6cBCqg0mqIF9kE5FWQNMPuqnDALzrOQ5lkJz1s6Eb3
DCNVEM0ndwp3MOx29OrrS2M4wWaSZJvk40H2+rwXeldv7Ta9M8PwoxtkxoOMmcGnRMkhlDvm82Ss
9emxL9ETaMv+tIuoLixJFLSdELo81ksTIdQ/zDp61KL01rPpPAwDLYPRTtOHIBQfYtQr2cVq3Apm
VBttGtv4NiNERC1V3RiZaay9yUNhvyCuc5QITRt/7MtNHGrmJkkZKy5pd+sp7jqGlZucbLttnuc6
Pagt59D3lLn52qponjRJ91CFqMJcg+9+q5vdM/2tjDhTijVnDk+R666VDL86IEMQtYOVMSLzvlHm
vZP2LTQTcnGGHv5BjO94exul5k0D08TXQxwaduJnAm+yDoLJKPNLT3ZJbruPQUCbWjBkW7fNdHKq
eN56Sf3VKB2GhfUk/NR1qzXzj7uIF3Itgg8x4Vy6kr1lb5r3BSKmyRLnQPUXI/CYD4zFg4rJlI8D
Xa4bYA/jwKYrQ5OASA25uAzvTZmfyyk/O/rnpsrvqjo9jlpdwMoOUiZmfCnkrH703OCAbPaGkmIu
0wNe3HtmZB9rh8aIKMuHPs03QhbZc6qC9YiYvBvXFWkofgBABjWrtqegJOE+pu0S3IZ9fTtawSYQ
CdiJgHeuGIMx9qYy6ZkpkS6zzTEcoTIARdBDvlhPFF2hVm3ykZ11T8AWDYOS0ps5RqXGPRwPNv21
2PdV4wHPGMaD0sGW5yU62tEqdhZenrWomUFUOqD5JHwErj0ys0QXE+l0TOQ7j75gO8h6U3rGbWBr
xw5eODkwwr1M8qFv2uHWbfJzrrs7MVcPrjZ177QAxwzasMJoomeLDuw4xN8N0w9y6ALZ4OxxSMiV
xPpw24KjTCasMxahyKNBaEcqQUFeYNc2tOmDdQlzZwfHCn2HV5XrNk/OboBUD/URDLycjpWocc+7
Lb1AbuWopVR8qD43mRPcOTdWFnVHz9JuBIsONnLWNi2eNUYLYeIHxss0QGAKdYQPsdB8EyazWoRB
/WQS63CEiLc2RNMgxEaebOMH2QwQ6uopG8/WTIg2BUHHJpWY8sgqmk0RV/YOHwUgFGK6Z5W9kzXi
xpwxrJ5OLenCTLBF3wEMjPRbthjeNoCPXffQ2OPooYzqeYPp7aHtIjRYXf49S4CYdHNYbKfI+CLi
o0a40nF4QIe1V8uOiY2AoVFVG3eiJiTdm4YbNd1TOZy6AoiNZUUusT+BLwP9SxIrNlqm84x58SEO
8fIr0yYgtA/ck0vn/ZSMyjjAUqA3mofbsBp7RurENDPNzLcDB2DVXXOKe7M5mUOCllWbv6p0aRNO
W2sanxMCBlgbEiQejtxZYdftoSvdC9pkO8/A8l0GkvuGaNwThM7wUPWhL/LnZln4zSUUWjfGalNm
RbvKdR3nfhmf7Dgz1mmQeGvOlvTsoBoAOBIdMql2ZTo4u14OI4sO6ygO8tn3yqKhCU0LMLfa76YA
/VIFSAPbqdZOcdY6MGHMOw2m4KlQaIJTDbtUlNX5KcrY36UJL0dSWrIvhvmmSwySWZryYo2TDi0m
d3w+Cn8IxwjoopeeRWG9gF9OaMILdPuqxkjquZcS9ekqKaZkEzU2IVGd7f44imY5lOvx1PP3SCTi
eP0l74Zxz4n24yiLKKUr0SMCJsY9nysTA0fNLPvHQ9DWB9k9MxacGYJYj6VumeBRov1kAOZubBPr
UV4c2XP/M3y5PrpOZWxtavFMwmwoZ4Xbqw63GHewXCXvVbaQHNyMQTbT4sa0EdZO9l1YILmZvPly
HfSEVlEcDNp/Pd3Q3aDNF9TV1o+O0v/tPP/bzhPas4WV8r9vPbdZ2cRfKXV/mPsXB//ff+fvrafU
/2LrKEFG43X/tw1fir8wolN8e4Zp0J9bEiv/s/M0/tJ1zPbYjrmPO7aL+/Lvnadp/+VQHS8tPdI9
Tddz/jc7T/N1G8BzCWGzbBjcnP2k77yyjYbDqGOEL/u9k2adX+dNfKslaPRpDd52LDq+m0XRLs6Z
CXBPNta9WZfrsk59pCLQqqITjf8brUvZAlXNgAKmKc7LbZE+dAQ8pWgPnaEurVPLfYNOFMgoOvV/
fd6/sb+/cqI6zHnB56HyAg3GB/y6bVDXIWEF89jtdL4q7sfxNqVpQ+4oO14kj2rNJGPVe8hoEHn8
4bVf96B/vDg53LqOdYqv5FXPorESZbD4kOpbR2xxy12dWQz9p2jD7g69aBDeVi4DJDSi68DCnvf2
e//t6/O1wZaC1UOiyKvyH0tOWjE3pt6U7Z21hMYZgzGs28LFdRmi8UsPdcw2Ls7bjXQIJf/D6786
f67v3+LdQ7DmtPyljTSqrqcFxodPBF20Thr1DgYtDMMJHpBuo4W2rI5biYy/NApbDrZRm63jTuqb
grsAGZ90Fd8+pN8f0dIJ4eIyfnHNd2OE4hBx5U4rWdsNwlY2hWHXf2C7GFyc/+6f8cYdXNFEp5Ad
YZIc9OqDb0NptYgiqFhmrEjQy5NNM7rJcxUMa2wi4VEPi+BmBuctTWWAdNWGO9E045pxmXmuLDti
Euy6pyRGoPT2J7Ccc/8qJq+HBtSDtpABWuqXXHqnVqYVGV3PfO+rCEKKAi36QgoGsNHgMQZSvYb2
Vf3hTPj1Y4cwRudrwXnYjEZeVbBBlCaDtMp+xw3W4TZPT7ZChrp5+6397lM3beICmIV5TH2W//6v
bpcuW5M0pJS3Fo7SnyVvoynddkUEff2H8+h3n+K/X+rVFwyzPcSByxRYYjxiBgLhqE++VkuoHW1D
CmyYPnE0/YFLb73ClFy/PAl/hYkWFGD39YI84ayS1AbdzhQAyXHNF3sv108diMotGw6bqd5tlEz9
paqGx07YyQYe7p6lwVtVmkhx3GNqGxJth3jZROwlAo4bParLuit7+mHTmJ5rh1IMv4fCLRp/h7ZO
iF1gXoKJvKSiCb+3hjsDQ71rZDmhXyCe3pjM+AxuMOzujV77aNdOvH/7q70uVa9OWwtYim7QiyF5
7/U4T7ahi+iDCzczu3RrjPG91S32wpB3pUXqvgM1WQ+Iq4TyHtsMIG9iT3dDoQQTPkdtXNhuLdWR
riGg7wXCPFmCOpqSFjYVmnvFyWIqBZCwoYbPnPJGinlPFueqrmlqzKZ1dkw7uYztFwS1mCgkltgA
+TGCHjPpz5qZvLz9lsH9/3qpWjr3rmWxcvjfclX963xOvMxNZyfrdmUtmNr282mok29jOZE7PjzN
SZkizJbaenBQ7l3nvprzHYnRjd7F22pOtHNYfi1S/l/XP5ixy9SlMj5EwWxsYouJu+cYW7d36BJ0
7ja0MvHo9cHe0z8nmoye8pE51CC4T2o11geT1axT4KXtQEcm2+UIK1vGwIvH2E7y+1FJckCqp64/
G2mysosJ248lLmaHGKZwGLidkjn0sPAJcxUP9XHoFSm0w5NUJ2JlG+jpfeyXNskGzpN0socmcTDS
uFqF4abHFyypKdkfp0W0bmxNbGdRWT5eSu6jdvwcrxtJIL3sRibL4ZOVxHe9ULc0V1YA+hK8IMMX
1MjVWqsKvLZhjbmJMkmkR1PeCX9yc22vqv4Rjg5yda27DYf4RN5Rvh2rpzpGwzTZjDBLlR1tHePp
VQQ7OY2J0Ux7Z5Ri0St/iRrnS4k8wLEf3bJ1VnntfDQN99Ge7fcC2iB+yvGQ04cEgmC5q04y68Q7
8OTidvETh4oZRAmjNQOlb9F0t3ge/3BW/bpwSYcmJ3WaDW3yF0Dr2IZO7wxcR72NuiiHW6pw9hnx
+EguqPRDgNNBxrDi7XP5t68KJZv+qiOWG8HPZ7LXcHZ4c8ptFw6ANdz3Zfa9b5Dcz9pTY6cvqee+
f/sVf7P3IduaOwGTD488r+sY518XTxt6qtCynr2XrboVYHbWtuSh0bp2Q1KnUPPGI6q5Q09YOfPd
2y/+64ULBslctucM/y3LfXXhonFVCT5w3q4o31cNuUuTqR3sOdW2VWceKZGFhq8TYN7br/t6SMb9
gRcGFM0+l4k+H/XPn3OuBxo1KZ+z3YsbjytsY+U5xuBwGg9pEX/KqRnWjsJqnEXzTcviuaKV9Mll
aOb0xp+O5te7PkcDnImpHZRVtkQ/H00aa7OB0a+lb8suSF+WjbBKNx7+9FVOzPoqG1rjphWYBkIb
/2wQ+FmG+C2PhscStfTOyXT/7U/I/N1Xw36YjobhWAagsp+PqSa2d46VaHcm6V/YYrRNBS9yCynk
uQqn76odXMLn8IBQlYfc97IX8uffTSLQz21mfEhHI1ztW7s7RlKbVunV6uPSheR79Ts9fDQS89LF
OkjVxFA7hEdBF+SXetEr2eAqnJR/+u239FpacP3SoS0tFSGAcuc1CSrEpasFkdXuhD17OwSnYX9j
CLRrhYJemBkpssAkrqFk2TnpE2O6n1sbC4CzXPgIpf1Wdz+ZMOJXLt33dQqWsao6312AJ3Nu+Qhq
sy0mLd1Pw8A69DaDS7Okkwfwyx/tRdzinT0ijvfOggHF6wqPA/Bqlu2hs6I2xDf29lu+Kpp+3g3I
pTJGeyWYvlBB//wtBkbj5ZMc2p1KW+wfZFOQjSUiDXFZbZxVV68R09mHiHS2dV8U46rEvgDUwonY
8Kve1lBO1IyNg9H1KQDpuVhER85qAuORlO/zsUb2sBSzXeRuu+yzJoenJsrkMUP/hM1l2f+4lp9X
DYmWi+jFMStrTYbfUYZDuKmCdsZ+Mn2aW0SxWYrCLwtay0dA8ICg5evbn8Z11/fWp/HqOhu6bLDD
cmp3YY9eB2RSszZnAx22yNEGpkxuWReq9RCAuTDI2PTM1lwL4TyppPtDlI3zu5WeDTg3aVYhA9bq
z9+MnJSNAqdvd14u1G6wQYxgXXnpAw/BizGdY4fgQaTsSFTCkAUhM26JXElvhVcdPJuUXA78HJQM
b67cEDwVJ+ExcW1mrOj5om1LinrNDOUzOVCgzOryU2f00EaZ9a6C2kWvNtiP/LOPjewTfxagGSKF
7t2QKWAJGX/Pim6CBmPedrSaMRG47/PKafA1w3m15mDcpVHG/l0/RCZLFMS73Hd06SF07vNVrL9Y
dvDJEOWT2yfc22GLiK5+6TuEqzVK9ri21nYTfpUENP9B5/dreUOfSDcYLUJs1Glp/PzRMmoUS0O1
3Uk7/YQVv4RRQxIcklHrD4XUbxZJlxKWmSh4Qoqp5Uv+970zS92iKY12V4UFtp96TfrGnqXzTg6o
PqKKIVFuw+ov7Mc/nMq/f2WoqKQBAGp7XTjXEI0qETgsz4Wz6VXSInQd7UPatV9MSzCKkYEvTGDN
bkEakxPq+CcnKvmAfT1yG6wjQn61nT7ezaBLIPQ0yaaMYTcT3fX2of7mRHd1G/cvCNWFyvnqM+rC
uDaDRG93RRQus4BT2Saf8BDfjZqzXhyyrcDi/fZrXjctr650On4mkWTIT8AmvzoFPKW1xBFzdRmq
vyEcmdmGBtIg9mdXQPVAD2W62JQ0wgnoMrxDbn2Ao6MwFGDYt0r7brTISo+iTm2bJYR3jqfH2BhO
TAT+sAVaCuBfj5Rbp+B7QYTy6j4b951yIsWaNMiyIwxa4JlLIXZh8IdXESXf3/5kfnveUCJBH6Dd
Rqfv5zMW/zoCXOJOmIxhmTQvts2rmgXmVIU5NVvSYzzgS772pxP214ocDiVdUk5XvpBf8I9Ja5DF
blftjkDkF8BXUFCoDoNIpGswFreUK8w9qD/TcXGlhggtE2hqOH6owwP8phIL0trSFcYnMo9nJqJv
fzC/aUVxgAvKVedilgiEf/5khql35qhNuaI0+xOrCrNSu0u2adVeqBu/RTG7Y2VjzzKp18T0UNkh
s/YZHH5jznTIsu/WxEf49lHZv/u+2CHzTVHdgqB/dVRdqALTKvRmN/VhstVzJkPMdg5ZOxO8O7F5
bTvPWydxqG/R9IVMmlHWmTQR+0Tmd1O+K9DsP2Af+tYn0fDQG+F9FLTtTVicPM0C4Sejm5k1DuFN
DdwmcAr8tUK/KbgveIlx6SRTttiLvMtccZsoFFu4WCcoKnI99dLWUIqoEOKRDs+h7bpP2ei8n/sM
c52ViGezDr/OgD9SZUS7oYjGS2ZwW7PArJ4ZOLY1e4C3P7DffF7SA/bJYozk7BfRGY7HGLufW+Nf
dNbWHCebHir4ZihwI+EJeoyj/t7Vmu8YGP6w5rymVy7bSzR3zMF0op9gOr5a6OIEhEbdiHrnjpnY
J3pv72NIKTu4AOlalq5xGJrmqFQ+kGFEf9OyMOggC/vDgvKbT4BaykHIv0wjfrkzVEU1d5W0610a
T7eNnatVner6Jh4IMhKR8WmUhXEzlcU5sc32D6fr74pJXpxuLkWMoJdv/3wRmTNj57LnxbsFNNOH
0c6UhM9WIU6hsDY3sYYDLJxnHIThtorqPyVE/GaVQUVORI5ruIZNdvPPr89OqSB2wql3WT+DSfAO
VkAQcNuu4iQ3/Ub/4zumFLL4N1+t4OywyUKAv47C6nUtKVO77MPZ4DVV7n0uTUSfQ9W5dyNNm23c
NQ9ZoTLfGGuPlG4sTmUffIXJGJ3EGNQ7kmK9u0T7hGUw2vQ5rv0hJjspHazwrje7c2vUBGOVmKM7
QJkoSCztSQa46acGv5fepmctHcVzS4up1YPqwYyyl3ZS01q0TfKpGz0m121232bwBi18D9wBdcre
YoSf2lUDsKc83OO6sl5S2/6sXELUB3MsuNJ7eQmN5R+yjeATnthdotYGbOh3dHO0RztgGykG5zn2
Urzhog8uQZzBQy9t7c7RVXM/mwEmoQGz39jVT913q5T9CjGh+yKt5342km+Kvj7RRGiX4kdBBXFf
Do52GYguZ6ZfUHPLKPDeJcLDABFOhCHHdzOCoue2MMBrTZb3Hp0AIg9BjEmHyeC28LJndjL9oUnC
+WY0oUhWvXHs4J1QBKWXyhiTs5wB1HCHLJ7HKXnUm7D38wGlgmd004dFrbuIDj/ZpZOxdpC+1s0w
glOYd+tp6suHJBZfzKiavxD1fl/I7EOXxxouWTu+TKKPL/3Yfa2mdsDGOWRk64JP2OSIeqj3MoVT
tKAC67K58eO0mVbwy0Y88fh2iHhv8fdU7Or77KXTkn4HtRh3z/JDRLNEqmXnvqVjmubOHt90Zdkd
8RIdr08ZsnKOnTQxnMUDPGN+lLqtfjy6PhegZGhVE+zwdWyT1HLOtB7d8/XRPz+GPFSbaqAnJx08
1BNSI2QUZXwJhgnWmD3S6yQQZRMGaXmKRl1DHKt15akWzcfRLale5qA7xuHQH6+P5jzPNllm6qtU
hfOtBmL7FoOQWQb17fUZJn/TbZzhSJDzkt7tnrsicO7++YGQdR2zV7kReRv5TpuOu4L2+76dipE9
bmU/jakV7aEJ7IaOqOhuCGyYEpRURzQ6zySElNtIiHCToV57sEnINabCeNGisjy1OMQsjW2yXlXa
u64ytHdjWZPohcCqTArtziAmZ/bibodBz4Ip4QSPYZTWx6htw/X1V8Jn7cu0+LlJ1UL9n2urEfAn
Pi5it6ZMQ40Q93dt6gsdaFsbBfd1hg+vheR4UMRzrw2YgiR8usm9XarkngYT/MgJqQdmTtrvropO
lh6rUzATk9FZwnsm5TPb4dUVG4CdwbObgBQr7C5nb4Wc0B3n58kG3JiEar4UENSfzTQ/Qtj17nO9
aZ7zj9nypN1G2WHsCy6GSuxqypenMPCmB7crQFwa9VM9gbNrU8Q51UykC0weRnSUxLcuVvTb6yO2
rqB05EpIUIrG0LFHSiaL87WeBXjY9KOVSecoYGwd8wjb91zaKxvIy40C9AgLuGt2jhH5IJAFyC2m
DWYqxSoCmLNNCst4AHIIdEbdIf1qN97M2/ZU4D0p4g59fZRiZ6W8sIqBdY7GUF20ycS1VmEJN09G
M6QQcPrgvlOq/xiO9nvVDycDcTLsItO6KVvOkxKiFYLvvLu0C/zCraKvkZtPK9MO0SGWer0l8yjf
qBahDR6L/GHO+/tJju6HPJHFplXVeNBGrX3vjM+Og9rHijHsVRqN4yJRyCpr+aGPjrUJ5o/577gl
Z6fbt3Di3jsug/bleddil5tVEO/UyLJqSYwKMBgmwhnNaY8tFKbRnDwXU/yRhST7WCCiy6r0ITHL
5k4aqfscJVAt4/x57If+3pLxJZqeK7s2HmXjlbeoNZ9CEKVPhL2lN0mnfbn+lhHBeCnarMB5VSJf
LTS+DXqv99xkViJ0gwdv+TF1NhLKaLZPGSNQv0rMZm8VfefPNJf2lWlMT17g2n4cVxbztnJ6ymwn
3YBg/jwOY76uy6R96MfIuHh2/A5PUfvQLT8MqDUg8SRcxzCFcawc2s6FNxyHwmRGtfya9F3yEBeV
7w76Ry9vIB7KUewH13uPui+lXnO5Fk3CKTVb4INN48/tN77oYU8yFFr7Qdp3gSuoxx3IIa0DeWcx
65AFvSNOjjEFuSpwhZR7BkeIF7+LI3+Mw+k2lPV0e32kIjYy5YJ7IGNkO40W8zwA2ndjXkW3bvbs
1WGIahGeH2l85klXloGejI6NqAUYL801j67BvdergSR7Uy5O1gKNraIbMYnyFBppdQI+qW/aNvF2
xOCCvHWKLSPa9t6METNao00wlymrU+7anKVijm6vNzvyHlI/SgYK/UCfb64/HOYGRoplW2+b8Gx7
9QaWg3mwg+DTHHcnN+ryTVJ/KzX1xQ1ArWT02XgDJ0+1BzACzZaKmqQeMW5iG30z6WOh7xQkvRRl
flzwpQ1lxMqx442mcGZb1dc4Td+laYAUNYMDPMfftKnZNdUIA3WwN0VrcxTs+9TYbkoh97M5M3wN
knMbtS8dUuvAbL4m6mxzH19MSWNnf1Cx+04nrsqn/XXPdt4vRiQpIjW55yuHAEn2kFpun2XfvZhT
dwfFkOlsRSB8uNx1mSwFNkoSsXJE+iLNYG9jMTHNaLcATEfzCCSWZU37jj4Oh5b8OncjklCrBDqO
h76HzrluUMmNOkghRqGoIMNSbQR0z7U21UeKoeRolPhVJ/eudtXsG1l1SBuCfqeMmCCYWJRMCDoP
2OyKVTJCOSrmXRtrm0mZuzR0fSdj5Cimb1Sc95XFfHUSjb3OK5C7lHgWHxtbVoe3VRHGetDTk+rU
cHarpzStFURa511i6zMIKdyPhgrYFTj0a4Nc99tYfpEG4Jo4Rp2Mg/i+8IJ37gTRVRsnzMoJO5PF
AkaTUayRU3N5yluipOQGP2sHKyg/dG1xzC1XMZvUbuNx/BTP7tYpZ8PXm4k3ZBkfi0q/oVWC/UPu
Ct30McSHvkemeoRNmeGfeegU5xf3JLWutRm3ddPILSlhFzPVEx9FSLmuK+tOB7EMSC1L1spI1pn5
3uzlzdQi/FEOp2qaZ9XGTJN2U0f1zSC0YquPRoMKUCnAXgqpb2neOBp1BLlw8bZVJipFlyWBLAmt
U9jKpfVdKywdngmmonQmW0/N93pLNl1vOMTzuu7GNjUYjEUX7tOASGYa/0QvRXUIilrrN5NgaOHO
YOpVfxwjbEmzFe7wW55NI37q5plAtMI50gn8viA9QgKy2z7/JpPku7VA0IcZp1rPzmIlVLNNc75j
W7XPrrI+1kaFwICwH+edfRtrDKNDT7HW4UWA8ktIvIlVGhgnAgYHSmnSnTw8pGlbwSPus4sKwu1s
up9QccC4qJ1027hOuKp7xW3XcH0jGSQAp+5sJeThJvr4HuyGthPDcNtUyvJjJp8rox5Ofcl9qVLi
kJtxA3ITWGGok7BX918KboBJNcX33dTcqgQBP5YiAeS2QsI5TOPp+qiN9YVC1B9gPl1o54CUmcPq
VI1WeYoFZS59RseoqlMmQQvJKTp5RQ1ZVhfNxou9wscVlK9kQtRBHjYn2YcNKoM2VOvSoQV/fbKH
Z3wixvdsjYPcMbupT4bW0FGs9NrXF7iGSX1TrfKhMnfQHC5iecHanqoTac2snsbocJVKEPoNjfHS
luvrsUf5WGwtkXxhNBCfknCMTy61O5ZObE4KbT/LVaj7RES2J6dObOR9i+yjGeeNiuVNmaZ7M8RX
AcjxswqrYiPCFOyk6stTv3wIacJwwSvwkWhAxU+RI6Z9OTm7iGE7svbhkMOWYAi0/IGFGyMbF10z
eeu+9Po9pnEYBEOAM0uY7en6g7ngVrSmt280ZzO2eXxoOjg/hzqHIg85M1jXjSxOsYOBSwuGbbv8
dn2KEvwc40rczE1+ukJrwKoWJznOH6XDZsnqEZbRiKo2vevWiMjnroSVyadctzj0jGouThxecZhJ
QBRdbh0SyY0/0rNTFzYZVmMeGUO0m4mD3KdF/x44JZy6xXxz/VHOkFDswgASGuYsJ45YXZ9PMo+l
8vpwcIjXskyxr4spPE1pGp2uj7xo3msxQRABmv/WNoZ9XKmdaGobelVTv0RVO25//KpFXnbilOrX
Nn5YlBRUeRJJhBYnp+uPSXPi01i+ZGWY/3hadrYE/pg0/gAZsth2ttVSawQIAPteOzZAgQwK0w3D
jAVKrjLWcXVjLTCWSLQXYOJwbSQzNH1g4sl9DXJF72edpe0JVoO/mcfp3qCC25gDmvQZihrpTPKS
0bG6ZCN+4cQjAqTWKpOLHENf2Qqiu6NvszSCE02+xSzQNOumOCQYordO4FBcW/I4aUtUZyrx6jJ7
0Gpq1SzVvwy9NqyNjoV10r2vE0RkgEfjJg1izqauwEdrROR4YPk4ypyuN/UID+fYLtsTF3FxdK/P
eqEmUbvjwzxen+2XP+XURrKxAloV2mRsZl2P9tfn4cMZXBTL39ZdIFYITpY/fv1x/eevj/TBsteJ
Bw75+uuP1/nx8/pXS80gNbjXmvWPJ69/qroe7vXhj9+xZ/ho9LEz/P9jG68Hf/3PP44EfNeLY87i
xyH98wejgHDmcbRfSlPF7LmXA041Z08UI7fpEETNlXl1fZQtEJl/fr0+uj736s8h5ci2fV88XZ+/
/hjCxly0s/wD199F2Drbeoxur0/NMRzAJi8/k0NJqSwDbC2esJdYyv74z485oZDGcM+3fX3Imt4f
bW90fJmRfUhC4x4WDEZ5aBF+U9ZnpWv2BQ2l61czPKW0SxaovhH41Sgk+GNmgWMywd6xu+9jYuAN
Cg1nHefuF25EKOJZnHdpEx3Q2M8+ZmbrDiIIFLKgGC+upBKvGHLnOc2ZpvWMnV115K0jsDLT4Vum
j/pujnLGp3Kmf49sn2lvrH+WlC63Ea0O6uyHXHxgxxb5DQv5qs5ngeeFIFLdZu2BsvCtHbubxjHv
Eawg+xxjwg+i4KWkYw9/dyY7ahYfPXHnGPq2HOvPQKOzYzDV/QaSDtV/0D1loF20HhtbQq4BfpX4
EDWzuwML8lB0iIuKud5TWt3Nk4XNVU141QPCWGieWEZ3zpaYYIlxae2h9rPcAM+NPa6sgSFwXHok
vODAUAKfX57Vn+OHQQGAsQMSJyGgFF54Z5XjnZmU3zvb2eQ57izun9+UMoLdkgiI45JcgNY+JnNN
VZEwRRhRWFDY0Syix0JHrGGH1FGUamqDgV6ec6v6MPa3vV68C9J62DWhlD7NSO9OqPKzKpIIVFr9
FWbco9b9D3tnshu5smXZXynknA809hzkRPS+d0khhTQhoiVp7I2t8etrud4r4GUCiULNa+JAxI3Q
VcidpJ199l671cDkpybKqvkISOJHKTcGiH/e2YctcXBWlkoVzQHDFvZEeEwU3oRHv4KoJuJa1h+v
isUuHb+l2LeeE8Fxpsnik4E/5Sj0Xo81biRAdGEIdCAPJSmzgUoEsy0rCMqZ4PF8kc3v2knmdccI
vBFukjzlbl1ESwZKdjRHfwtKnAgM+aZCA1MWROetTuXIWiK/GIZK6Khd/uBxzC++09QHSATHciSO
pN1xutsYz7Kyef+iO/hA19h1DJx2nLY+F6As3dEx94Sxd0hPbwbfwtFF+iCfMrIGjCEpU0ftbGpf
xrvOan4w3Y4rdjj1NvGt8Qqhwxw48lVU/mybAeZYNftqNbLexJDeslEsfQbCmtkdCaxcK9QB/kP2
ykCjtxlroifJXpainTs+ppCTCWeDRzuTp7xvI1hUgnVP2iiwuJgrOZTG/ouamM2Vsy+9qoGXDyWn
KhvOwTmSLUwroONTgSsq/SA4xxN+oRjAlqCve/ShLsCZ5ZQBaGE3wZ0+Bd9n0RSH4GdOgfi1jbcy
pmJ1gaY5JCgM3WxkOzhoF1Pg/hhdwa0/TedI6rHceG4XbvG+hqs0dz6ngkrWDshClMKJgq3PpZNx
/BXZuz1jLs2qwQVbzuCUwo3Dp1AVEVy/jWEUHepH1qx8AnrIWJXe1s1wcy2i6ylfJETn2g9D9+SY
3cSnpgjWuqqZIAPrUkC9inLT4WhPahhkJjfmwvzx8IA1huIwwk+HuQ5Fv1j+VqySjTr7MOrm7zDN
zmEQZN84yXvb0sOuRaJok7hhyWXE3w/n3lobIv2VZvFmrtwW4iqp8jQL/XM6pSn+56x9agGaPrmK
nTS63wmfU7BqMGzz6HTijaNmvVN1vWxln+Wr2Jp+Z1mt79wBMcKMpBhVOw+HLJfthhrlPFJL6e0N
pjmB4xvsY3pNvLY+wssoUfWsN8co401JrmVPytjlCGSEOz3Gx3aQxPJDCRdutn/H7rluLhC6TOZu
134owfK21CI8Q0SJysXlbKZKLu3HVTTZ7bRvZ3H1E8UQF44lO0p/69kaWyYH5XP7eCE9mzpIc1UP
pZFysi1o51MXNvn5ny8W98beDv/GbcoBiyUEbdBQYJg30VK3fpueaO7QJzeTkc860GcFiDhIgtSl
LeHYYZw/MlDORA7ZX5QJaDkcdNR+0YPAz7jrrK2rEnrFUVYsEMOrxqhIJCbTuvL9nacrYwPzb99D
VYbN9MMRIOAau8lYk6fW6q0bK29Djo618BwDTgtSOohUgs2Vu7WhJcJQOO0carV0taR7Px75WvDS
47Bb81yx1vzuOmiyBkSClYDzCbPI9PvimNlUF1QptTlZ0v2ayvGXBXOammieGmbGHDtXgnOihn9i
77Vnb3WuPbRQyh2U0ZxwOW9HTrA3AbtfMss8DVg3n0Cw4a5Ry/fMSpyNzKp3GGPnNGapkUyl3LLL
Mfi4EfQAYL5LUL02OK+Ufu1i7rJEPN016+YPxEY34nCLd8eCbjMvFtucUB0psg6Vta1665ED58oM
+Zo28Jtry49Pp1eOqdOmIVH7RBpKRmUuaBuR35C8CR+FtIHb13AJQpy1foGknhWR30yX6UHxNTFZ
rKfyMWPBbz2EhRH5xjDf0u4IMiYi8h5cgZjtksJQd2U3v7I85EPnjPl5zrvveSuzrUZ82dTDuHFR
zdack5NVVmOMU7oJNm0uzqnDFFLTVjfVU370WaavC27aqyRxls2kRjiLs7XWKPWRi/v52kH46ezx
WSwJ/jnZpjxiOT2McE/W+oNIR/k8skBaybxyIr+qqqhG8trQl/Q0Bv3mNOMR349J/nsSSRPBO6B0
ATIwljD7Z1GEcFAnxT0WrWsn1BKve39KiGirPbqM3rsPzGGnfMLITbwnsQo/LJh/wumwj20vw9Mc
hgncVsQZtVgs22YQpz6+vwtSgHnKizYSQyxvLUUmx1hbV4pHZ8oFhlre7mY2L6ALXWuXuPAMuNua
C7js2dqR3FI3O34elV2+NEWyKmRi3fAoVC944/NNQKp5JYYPNcTNqwvW/Tyn2QeXW/vaBwPHejet
AJn8tUZZfgfO0h7Nxpgj8/FLnHHlCvBufqA4Yd6DGaKCxYcMNE/ir5EVx6Dp1yqcV2Pr+t9LTXAT
EyAqCRA3G4LHlei+It4Azo0m+7UbS7mzrHZa+dBbrzY/5idXOuW+qDhCar7QNjQKCpzST3ce94UM
xjttR8mFnemlp7blNSugonqjwI5W/AWfMEb2oJKNU5LX769ET6tTO/1EkOjOuSSm1RdYK9MqPMhy
cIj82kT/M3DBohu4ukziG8YwHiXLLIK9ybbE1MNui2Mn7QgF98iJJQnDS5XE2c5uPG7tHFNcPrgH
0/qVBcPa1XTbmUUi1k4WM+DG/adl1xfPKuuLK5ALY8Lve7db9pOsNnNGWCnXy8ZoUu82SnfraAi9
LG13Yz89u47bX7RU5FEtMW6aWoNvL3m6xq6/x7uXbm3TDE9Fyxl2qr4rK505IWXs9kS4Kxvrp9+b
9j6U9nm2kRHs2YZsMKitqYfxAPuWPpQuZYgPnFM5J3+I1iGI+j68QAmBu6hgJZq1t+/TrNokNBdi
8feGyE/A8MexLtATZgdIHm2wMYgDNcnryF0XPLx7zzKwBGZc+k9lI50N/dbOymAFhtFEr73MsSNz
6obdoop4j5Vnv4CmXxVBga2KO8WkvI2NVLWCA9PsVU6NqRfrt7QV7tEmsUDLD1bmdC7DTRUoivG6
rHkRBXhJD0m5xt2ybbwS+HBMm3aC3/EaIo8/WS1ce5/FmzC7PXekGeuHNyJ8jOlz4KRPJrbqzg3/
CCce96ONMtzZ7lNP0ek2mSTFXEzZETU0nBYCHqNm6RhrC/aUyA29KYfWfHrMn8eFcRa7KyDS2c0+
LSTWvROEn8kUj2flrkUq01syExYphoBzkmeWHC58FJWG6Y6JVu1MzNr23FanSR8wTjP4SVo3/NRV
WzvLtpgwcZx78z7O4W61tPXA5grz1ZTfpGz9i6JKCvPJ/M3sopiKkncxs5Xx1V3qNt4Y9vyLUtjp
VMHYf4hrp0DGyzrHjrPljYl3ynmPawgeRhYbn970O/Yr713IX42mWyN0Z31ygjHYq2phD5fEPNTz
9JyCcIqEU30rq7k7x30unsfptcktAhDYEs5w1PML7V5zhJS/zTGc3Mt0QB4C43weC1oPmOWSANc0
ofuOk23X32NOMFSWKv9iZBoF28W86tm4RgODz2+DvDC64ED9ciFN9HgBzN1vlL/4Txwbw0to3ll7
nYB97BJV5zu1LK9N2ssTKwr9rOCQGYvBrDFI1k+u873tluD+9YJst5O59aepbZZ3ZuFjQvWziLM7
YaBEvy6xnM88D8ZnZzQPAI0+J2RiVOuRDU2KK803wu680CXAXGCoFW4gfqx2da/tnGC9P0xIwwM7
9oWml7rA+xw0U/CADjSocrG6WctqcDdfYHqnsvXa98xqM6RQH+y0W/d5sIANG9Ua3BPdwyaap2mM
rHNc1s2tm26Fjqd7jm9kYknZyjk4kR2dD2GCeTtrpj9ZO7XsjBZnDclpPrgMrHWWdasxbYnVlvDa
htRKKJlBVhQAcZPmpaJfrcUtRWjppAvyH3aVbpRLq5oFRX+1xGkYUcSdnGioutEwlO3gCTwUUB15
dvOd5Tt3EafKNrOUJU1hvb7atabhAoj6xiriYV0NUkWpZhkk3J94UY29mzY0OInsgN9AHb9eDDWF
UTND7G/oYriXuoY2KMTryBV/kCPsrHwwx4POgo8qTv4YhDdvEEmwSlbNHjNVTYcACM4+rpr1kpfl
Sk/2sKqVxea4BXpb9skcKQpj4XgM7c5tAO/FHsqd1jPaa/rY8Wfsnt0NncvdFuJUs26z4PvSwQYY
amzv9qSOM8h7liLVd4KxPR+JMFunhvipIWhC3CmmQ89MDHsxaFfSK+/WMqhLOWbzNY7ro9ZAQnRp
u5uKu9C2muj0Gj0AOMCA3nUHJdLui24NHyiN4kByFJKTT7mfKq4uVarW39YfATLUE74+r/ioH1DE
2ZnlB7p6E8V8xCZqdhmsgeTVBP6mlNaQ3rbVJi2n11JIdYaMsrhlth283nsKuI/uicCgDmzzfsx2
ZOxfq5Ratpge72jyQa+7feBtsrwf9jJvsa6EZnuBZFH6f4LBwrzZwtizXP3qeKWzH3pQ3ya9PbGF
CbmsKt7RHnxwHeATGDC8YbXpgRAbXsK6dvn9VRZQsxxneoR6aEGx2NY0JbCfwPhOGATcS7OJH7Cw
pfWxrDMV5X2OKQcTHrrWYvHuxwCF1FCt8kz8aON1JyxO+gZrv56ugKKx5qc4rHeNQx0WYBi4ivhM
oUEuu7FqmtXcYHqncQ7qPdvPZus5tfN3MvfkR55ylH43zuybIcR4iFtjV5vFOi8Qriza7UovHs7U
R3zM5fwrsdBCyuFRDbZo6jsWR+xrQ1+X0Q/PjQGnV9SUiuCmKlloskRtwd1UtpWted4/Lt0qymcY
wfb8XdYWxxT/0PYl93unXSmvbXnU+wnYKgmCg+MULbTreqrmXW8/2IhA6vYGkgxnCfx1zURdONvc
spYQd2X6vR0MlFo0foZU/DwUFOPECi6FWvSBGoBtHmv/mLgbITq840ZXrfwK8QvKYL8zwsx66uvK
pneBCpWRZ9Shdvvf6OEgJe22eyIoPa0nlmxFXv9gTeZtdWIjaxlEazgFrRN44k+ZR4uhC69+tof4
uUVc0jP72oGCs6PxqDueq/65zVMoA7DvqWsxnJe++uFbTgGSh31fX2qxatPG3Q2Pud5AWBv7zN5p
4r0RLLxq7SKFk7kFJ2e0nBxL/z01wgB5sam2rZnONIfADi3j2d9wNzzyZs3kGhSzidna17ESB+J3
dIs6JqVKGpO4Ikb2RBDKidK0s0/QdZZ9OZW30O/rE8U9KD+dUhff58zp9TOl2BzeZ4oJ6DBAB8nQ
1jLZgnvv+ldOUA+mpY1ZJu32kHjlyiHLz/IzWSe9osDNLLFTzE9BW8P0LFt1gQj/KtiUPRQp/yCs
olw5A51EVsAPbmo0479nxEie4rXNl/7AHe7gaC8ndDP9GCZLRFLSB9Q92kzStROH6dpqOb4ltfiZ
Fn3BlqP63TG0b+emimmO/lPlXXrCYke3syt/T+5D6oKAtZNE7t2ARhWLFOHGCeKfllVdY/ml2yJk
a4s9WZcS/h34VFMl4O1FlbrU9LB/gW7aRUnfAKlxJQdZooURyB+H+2z5hz0vQ1bJ8SVeHozUEbEo
MCTCQjOf7f4TDQOiTpa/+9Ne95QH5qIXkXAl705Ax2eTlu2aAP8hXOwfypfmJjNTYFYgJjHyi7UF
CHTfUgvJgM6thHPkvYr/Cl/Vd9NxNW6IAK5RI+XWS7gy/XB+QnMMGagxqIbERhL78WAtw31eTB99
obJj0ut7U/lRotrmVJAsiCQ1FKuCwkaUBGxYkwv5sOY8kBWIQTp3fsUCiYYect5l6FC1T++i5850
NI+hfXAD42dBkNgk07pBcuR5MOrgONv885w5oD20AudGaY1aJawcryE9TLaPpQuFNlk5bWxvfZYt
eUrJxqOwc9Ki3gcGpBuJ7LcZnQ+TXiNqJ3pg59mU7X3nUiOy2AZ3HMOAVQ/KdbJCPgFWx4VcqHfb
h25JsK/eNgvl6zXrp9nxWOjDh8RF0nDfpwP1+PUC7+p3g7aG9pe1G8SLbM9O5hYHjXNKlf2TM6X5
q1DO3Y3N9JLqNtiINDv74yR5vo70dOTBuIGmxvU8OLzBXVwwa3o79JbsXYb1ZZkG8OqIYLJ5rMf6
5LXHzsqBqZAHqyr3bd4VhwRw3b6a3btdQe6xWm5aS96y3ot4ZKQJRZf4PH71HNcGFbzHheJwPtn5
ds6dPCpDgxImyPbSr3bl0P2gqjCnk8/vt6zLcHiMdnspB/XKoUrvZ7PESgD2rOKMpNPe3o+hgtU+
97DNcsa0Ju24I03ULuUIpjogYN/GFC31VnqgLZHN3RwzG7b0WGRdziiwkMIQCd2CAA1OWOY2DyP7
upqT4N6l8DuNuTE3WoefPsa1yPRocnVmsgdEtx7VpP2upd+bjurEfQqZxXqJ/JaDRUBooMBU0QVj
Umt4DhfBc9BvtmXCLkbnBhg3Bt3zo6y7q0NGHfLlvMfx86WIC28jw8FaOy1XeddYKDRpFZ9Lc96Z
sxMeCs7S+7EgZe41HX4nq7ikY2Hs5mTD98FcbshnXfsVfhudXkIig6kkP2ElotiW7ClZQc3dfmkc
RmXjLOsOfrwJJM8WS7Pvq37aBES8VoFJ7Ti1FUia3veCa+VWCmr9rC7dVziormVjXEqtwNd7eXcJ
kwT0QZMW54nrkoI7cXBL+H7tHANCwAuX5pe0d4aoK1xKVsC6Rnrsra2qCu5WlSmpPODGH4xMk75B
1VbdW9aeZ8flq0PbbJtbncirbSH6Ls64Kgw5HnkzfT5CPTfypjF3TT6cUeXbSLXKe4k9lhPAo1/q
ijNKPGE+GnM2Q2MmflayqW6Z363HunU+AoSWiCgQ3xL5jnXVlvabOe768U/f9M5ra5v9LZD9a9Xh
n2IepqfYTgpY6emf2vPGPzUF956raZZV+GFdg1E4W/RpNDx731lzfob+vl3CufngMVjhQbQkVRF1
ehhsmgHCQfuXNMdTEid1Gc0jnbOiLfYGq/Q4s15pjH1Oy4UPkcl0rmsbJuFIQhAnp33pFc+PWPbu
dWwWipYAEdRIedf28UJxUkFaVs03Z6YiwZxM59uCa5xi6DdycuFjxgWrMRU33djzrpubv2WTt1Eg
/dZj6MdQ5Oj5NoUiuSjTLFk3PFcxky/SjX900TlXAWEG5HvYmJYJk9NIBp+m5s7dt53KCAGQbVsa
zv0KL63kUIsProah0DPUWROdFE2SfwpXXEknG1tim+nGUpjcuN1/+mJxOZHX/T6raWPsM5WvFyv3
SFCl3c4h6/SSl8vfhs93FozVqxMO9q5ljn7KuZYpKjSv08ztR/pgPc1lIv9I6e+5VA9jixPQVRQv
8bFUDVuWJTsRaMwvljgliuV23dslBpLw3heUfk1erQ75yKeOxFB3DLzYPI9O1V2srtjT1fhiuwby
M8mcfaAUBxqqES2fE5cIE/vbrMNnxP7+MNK/5hARgLybxC94hN+cKYA+mLc5JYRxcbc6LvjaDrOV
b8Oo1Kh551DWiH/Wo4IjtcoTO1pmrGbclSGVfoPsrXs9f4WC3VU7FN5p9pLuMpjmWXDPWHVDba2L
x1PEKJBuvSTDeYe3aWKBRR9ejS449M+JUZv3MD10dPyNffErR56KQLp3t2681X1RnArCBQyeufiO
MfHRGKR6smDL9M68OE7nuHGCD1v2NdsfHooC+YfToc92CegqmiW1WLPEuug1zqGkV4WJwDxaimdC
mNlreJMXf9L1scdPzrvCzSkvxvQ2zUDoAs56jkhRSB4vAQsqkBvDXfL8vhGDuNPj9gTmzz04ssNF
JEV2HHXoR31L3qhz6ZCLk4lPLS9Jz7xtLNO0K4ZhO4652LehK59jjHGe2a597ovg2kfYqwgYO+0l
E5JMeZgMYoFNaCdv6tGdkZRdfOJdr0gwtgjQTl59FnAcH1Ui2b2sBguyrDO8sdvGpnd/tGQ6+dUq
MdyV/aEJ/OatHB7TM3QBNe4oh+vPTmJ+i1lo/q3tlkeg7968AaVv7Ey+ahzYF7ZC93ziMEQTgl5r
KFGreigvsPYyzk+M6HXemGcTrf8pyYeXHoMyP9cqe09b5J02IC82abVx6JVhohWRyyF0LMfm3IC1
XpW4MtlDhdyEJXRLVXo/gsSrt6k3vlhGclUphtshr+Zt7FHZlMf8b5RT3F0dBEf29DWb4EmikxTx
jhbigbyeHu80uLxO5A6+ewrhM8+zuyBtyKIEJD3XJCmPeE/6b+N1lvd7IKfgxeu8Rpv6epF00Fyc
xDHP0JhWycpgH/S9cFp1pPOS52temd97NQ6Y1NLgaE/Y+4Yu9beFMdIkm0m82647fEv5cCP25m+Y
qeQW+ZCRakkg23eJeAqnsPmpWRHpTJinVII+aILQPVg2LQB97eHv7FjV26X9K8Aq9K1DwuE04LaR
7wcKT8U0P0P7rY9GH/+ZkYOes1gum6bCqBB+6VUVHtPq0XH4JV95qitpgfrr+8Y8r2wbZydQGRFB
uBu2bf9IHWTS/uYuUxpl1mgfuni0v7V0pfzzl17D8w5anIbLS3uZWWMLL6q53OtJExYok09Nhdm3
onkOm7B+G604eZ7sCc+FlPdwSo0r4IMtjX+vqDr61Nlhij0v9O95Fadv4msXMczNYYyriOZQ7zUt
llMfuj5ySq5f8xqljZDZURWYMBhz7OPkE4mipaT9vsSssAgXNAeymdRUKDSHEDcbYIEh3OQDI7SL
Cbt62MsXV83brpwC8iVFdXE1OUgaFocnjdV8PQIW3LDdxVHpdvXFqsu/SA3BtoWdTE/6ROWro7gk
OGw8zSUL/lgb3GY46UZmPy+bIWSW5WytaTMGVtzU08j5zhC7UDj9dVwYeZs8sd40u4d+CIZnvrG/
WqlwtWAPWQ/0duwqbGhPqs/jE7bvfs1WkwVrrLxrjqM4yKOePt3jmHDgLbvhL28nAmHSUS2dDfam
oq2QR7Gwb0y6zo2xciDy4x5Lw53X/Vzna+ddu2X+2iaGeuX8ljyZNG9vXapHo6lixp6Wfrm4wG3R
yv33wTaHb1hsGXH9Ut9Z7YjLElOOk/vyTITDZQOpP5XXi/PXizEKlj1kINEv+D3WZDvVhnTTZ8uR
96o44NYTz7F7yIYhv9NQbR/jcuaeJhhrPN9+XcRLHxrWu/hVdMOFOvjkLTWs5ApR5H2maW9VuH5N
vi2drl+c3jJYTiRg4/AA8obWzwXdYFNpjqgLwVfWxJW56VrVfRENjmZOq7q0u54mx8y6DU7xQ4Z4
L2fZ2O/4pFJMdi/9yEQiPQFG1B7VOe2qq++MxpWBARNQCk+2XqQ6isQ4dA3vPNCUd28Rw84ZfRCK
/vjBZCH2BMdoDfCKZDfPotyEM5kZVSzVOsQHinBCv8zMqJr6ayuJqQcnO0faTL2lqOIRy+4fhWOl
35bhRkkyyOWY6qelG/6MTf+sGxGsZqeezpAqDmNtu8Djkm9J2JrHoeyhiGtjWfGcCLaT5Yz/jE3/
f5Tp/4QypfsgJFX6P6NMzxn+keRH9e8s03/9pf/DMrX+4Qgr9AVgKfBHX1SWf2H0Q/MfDiSzEKQE
6Ip/Ikv/RTN1gn+AtWfd7oHlIeAr+C66eujT//wPR/wDgqlp+wEYAZDx/v8TzVQ8uKj/nmiFiSRs
28HnC4vTcUz7v6Vo29kgsVl04mjEXIEKX1W8jO6Bj9amnsKfs5jVwRzqlB0PJ+iaKeOq2oepe6Hn
9/GrQdTBoSzC++NuyDqo/N7Wy3T8+hWyB1W0Ii03okl+sdD9UxF1qQ0DtYBqyGjBvbTiQZAdrMlb
Dzotj0nuEZhrqdkyOLJwIC3Fzm6r9nmex48GCAfbo/G5U11yteje+sbDj8Y6Do4HyJPzHrn8ys/6
1rGkeq58D3OHF2NtCE2Vcgwo42Mv552bWt3VsXp60s0t2PfkLkjioelXpFZd4rUFj8MfnLV25TxO
GzvFTkYtVfXSIrCyeghIuTxMXD3kTIrsbOe+UFsS+bF3I8NvvJTS/WG7nQkAzgEy7Rp80+0vr06m
F790pi3htmElS2qEkcM/E9OExDDQ8OFLlyRG6XFqsuYjCoLxVFCQuNbSHF94zu2SNgjJwiApF2le
7uPRWHa8fUj1Ns12gGaQFmIsonho0lPgjNeGNa/iVr0XvTFealr0MJdUf7QY/NMwdeFLsHjRYOGI
43DqQx2X5hVjjbeaFISibMzzdZJ144kNwotnpiTcnVJGjSeqa4XNL/dLzv89LvcuC05TRxd7atOI
69JtW/PHL9JfjUaibtTWV4tACAilww7BsLuIfx0Vv4l38xbeFnKAd/CB+bn0x2eKCvxniGxb7Vn9
xWnxFxqkC1cGdIZ7WIgtT3Q8Nb3xWehFrsn8PswVuJeL9i0pSaiKcVmi1GyepzacIp4cPXGiHJ0t
95mTZtrFQPt3O2g960Cy2XC0KW44TZBaRxls/QosEMfWQTTT/wVY898j5BaVFXBvuSXQ2us+wMT/
NbYedBj8YrWwCPPoZMIy7yH3jSebhzRlRtm5M4d079rZC+5VIIFZ9+HEkKNSRyJUJyxv/+2Gdftn
dv1/VUN5q7Oq7/7zPywoKf/9FsB1LwSVcABbvJA7wX/9jlAiyDAONcmwJJ32RY6L1HWpASDWRNES
mx6TIkCuyQ60weB9lsI07nHjHhWWjTa01Xst2VXHrWCGLoMbkVeKN8s4+ZwcgkwU4JGDmT583rcn
ps3kNfzVhK5eOUaoj19rW8BkREXJNm4rGcRrZvmnoR8NPDf8jbpOz17h8VQL9aYf+IuJ1xACCwnN
JGiYe7txBwzxLNR6d1iuvpbncUBd19rftyObjaq5isLxjjx9szVWyALqbjJfcI72NkEOY1zcFTAo
bHNGemahLF8RNk8a89vRj/0gCsyRatZc2HsoREhdIjnTEoUNuoGjNLCLZsCvXixtfE7U1D0Hyl67
ynzLLemcaoLeHpSR20IYO41Figt4CjYh2Z9eNtaricABDsWRs7kXDIxzY8ldCteAYrjC2TvpvBeG
X+7G6W8Z2z3R3eGbUB4XdybIc9nGuCLfdNEVyu3gm4QME/QiKcO1XX6ULAkeMAh37RRhv+pL8SN8
ABJqutm3+TC8+x69opod216ySUb4RgLqR+xPZG+itE9ZTSBO6aU8Oh0ElwDf3U7l9niv/AE1pdrz
LdW7VDP5Bex+JPMwu65pPs0LYiKWAyaioR128pH2FeNvP5zqKHvsKXoSCUIkRCRKX0em4Z9SV9ZH
ipl2gd91xzQPCLC7+R71v4yGXn3Q52RuDQ8HT5F43tZJh3bVk9ePKOiA6DXwReXjGsFet1vIgKy6
WL+PaYYNTMsNZzvSErjYSK87YUkN8OPU1dGUwdiy7jsSME7qOEdr0a/8m64wsl4cmmXX0snGcye8
S7G0ePGGWVzI0vIt1cDVYH7ReEX7hiTuurFiWJXCeoOi5kbMiY82lJhotAIfrHrkqpr1V2qaO4Jq
4cmN/XvqyXwjUaYpCGT2buMwOCVudlUiJEsefCMK4OyLUIPqtOMfbqizbRImbExBrNAl92jWeDEG
CuqK1G/PDryWoQzzZ7eKUg8UVhXWLDdmonGVrSCRD/QMzA7tF0332vVifg4wP/sGT4C4M/RZ03tb
OXO1NxyPFUrjwpIRznUZNo1YkBVt65fRQgudF/6deRa/Atd5q11c4wb1G8pARGtlXZ+0WgFfeFi9
51vhBEwoeXVpsLAwFJvhOq4y/Fe0UYwEsMEegV2QUs9ruAf4kx/Wq0Y1m7oX4TrtyoFIeFZtHeyO
OqCvqg/inIL3PI0I7KzaWbkvpJHUrjUIxtfFnTNJB77apEwra6kW13O4Drr6WzLqn04zqJ0DbEPS
aEqKzsy2mdLPM33V29YpPum0HfmscedpF/WZ0vazHhlCKHpVb2MVMou7lJI3CymLynBIDz3YpMo9
mtKYVznqjCwWvK7xqz98p2wQdULceiBcHIFm/ynBk81ClL1w6PVrCWt4mMzsVKfkPdLCcLdT4/xq
Mgqc7V8su2vODOVqaKeN44q/U1byWeziyO3S31mXeRAjuRirOL6lntqJCvHBHikBJLIXfd3jmhwH
pHI4ZHS+fWrmsT/qnqa4mU1TKdz2gO/xE8+23BllhKqfbZXZfzZlzQo6wAa8tJh05SPEqqVB645L
AOxx5VqOphzYWwBHSFrLpmrjls9uTOH7YHZEvOgp6qfKZ7nFHy5t/DY6rVmbqkPTcaBSZJ12oxrQ
kermDqIiwvepTo1usLj0wCZ4cHhEwvs/JQZ69jDDRviDsYut5hIrEdxCMwlvQQDPr0kmbOWTIBNm
Dyc9rFq+t6d4eTSttfT7kl/435Sd2W7cSpZF/6XfCZAMMkg+9Esmkzlrlge9ELZlB+d5/vpezIsG
6soNG40CBNlVZVFMMuLEOXuvvXEB8mCJ1fBdz+05U5SwsBePnVcBO8mxzdbaQGdHei9hJuShAIMh
ssW5EN9XM1bynUSDhKSKFfXMKbNdIjrIkRadUzfBzbfoCHJHO4DO9Gtcg3eiLl2Y9cY6eVHip2Q1
PqQTgTMW6q2t9JQToJnmiOaNwGogMJ0y5SLH6dV76qXFY42ugfDA8quO6vvUiP4RaQfhgiwmd01m
mwSWIDHWqs64cHo4ZqRCHTvyOYyWeMmCuWsAxPquLO5SPU6OLbG9Is9ObWaGu5EO6LmzLEJ0RPZN
W/o5AN+FXXVx1IOjvOsc6xRkmWwvyAxHCJaIM817QE6zH7Wm6886+pm6x7u44HHeFqtopzSqu1GP
6qsLJ2jbKkbRnWX6dcdLCFHV3NnKmgnC6i6SNS1AGULgFncMJeqMWTHsWj93IzYIC/VFLRjEaBov
o8W47Og0iAK1pAZEHRJBriXjI/p//Kjrn8ZUa7dMtzB5L4xaOrbY58xkErIs+oHMonhfYG3FTDrR
Qw5TXx9Yyw01HRMSMh+Jq7R1fQ/cKPycV71gLlTnQTfp9wBZgVwkCJMW2/2WOeT9DLPqkS9zLBla
TBWFsl7n5q0KvW5XrgtsvC61ELvIt19sfevxKh2Nfv4icABcTDccAqsygrE16RChAPQlev9D1EQz
QoOnrnN/pgg0z6mpGS/tYJx6j6opo6SlbmnejaTCFuwYd5UwXrgcslzS+OekGA8N0j6KlHCdfpL5
Xqn6ta0M2ukWAlprCplmooLzaYviyx3NmMnq9Ckde5waG2RZ407ltnfX1dqR0JR7S6S/Yl1Uhyia
9zrPKtmhzSMW6LuhpUkGsv8HKfVnG4nxXkRYK3jJeAlxPXYTVndu7pwkQeYU2hNblyVnA/6C/qCz
7GLJJ1kwn2BVggt1jng0vjrIXc+kvzwuUV08VQ1UB2KwrR2tSUDjVcUpzKOzqaPnQsjUE31E3m4K
YAEZUxOQyC1eW8fcec3ox17ZPeQTzmrUVXEQlXVxvn3Bn/leEm8VmFrEAaxZqUKdr9IhPye9Z7P7
OxC8F4aJ9NSZulogjCJ+k8NUT/YeYzxRitIuL/8cIOnDL09FRpPQZhbXsy/j4qLNvSy9TyeXJ6wI
QdwzfiVnNZ8O0YL9MnFNdRhCmNUNurlqRLRNXCx252pCmT9LYoHy7GcYSg8xxADJIkwRC6jIOoLi
ofVmdoRN9tXX21OZw0V6GMbokur2vVcxncS3TsdosqvAtKfvESekbdI1ZVA2uhmMHpU3QihkBk79
2eR0tx1j2JFU19XJjemr4quwvnFlXB50KF9R0/sMVnPgT3S7p2yOAmRwJ+he4ti5bbFT/Rp/bKbH
0hslx9AK9e4Ysm9h/UYzhIewqFDWRUiaVAIBQ8u/hzro9YRn1JGsYO5xZvS0EymleTvIJ4FLd8f4
9Kw078fUm/rJauKfVlx+54hrEUlO3BdSGAMlv7sDWpMi7EgyJLKjDLxIpG/jAklgtt2tolHLJser
zN/LfdMhAEOxhX9D4JmqbRIzlXkUwwAJtze/QwU6asqCvI7se9cjfNgQi7xgBPdg+8a05YYIk7Cm
U1vZLiwuhq5kuQ5mBp3AfQytVZ41evm+bYfwYr+5rGx3Y2E8CRoRqBUhCYeFCvTSPYLNLz/ZZYxm
FrYf81pH3E/Tm9llO/FYdtI9zHm/7MvJvGMgT6Y8LmLNwsqBUIaQXMoP9gpx+uEYk36XDYqBnlcT
Grg6x02sDXCV2TKk+lpjDHtOO/O5c+d939fZRc2jcxHcrB0HfNM3E5XywUAucFQCHsKyfvGpxKe6
Sg3UcqQzoKqwFmPEvwFT1sQGjnYzf+zr5FMYl3JrrlNGbGm8BZ5caDKwAHg5tswUwZTdM6lv4ZdA
up/vOgR3BW7nEY1pGYHehP7Qogg1ryDR0jMX9i2cFgediJnv+wWxLWFeTJOouYO0pramid2VqbeJ
2yba2TWvt8hj6xNV7nM2E2xmNsep6O6oAdKLa49oztr72RBRENnp/KDTyDGcOjtVMW2mqMBRxLPJ
+T+7IgKrzqON0jr3Jlz+lo30G/zkrZoDseQgXVDXLHQwXktODkRmdRuGW94u1wWy7bn1LjqU6DHB
5HX7ssS7xmLeFkaGvmsSc9n1HW5Wp9QPK5F1n+AcS03epHGgYDSprSY70p7gFJbnEUbOvl3bbnG1
Nr4WL6NWoHnj4TnhQGEctXIezs2KMAhdqNXaJKNzzGjzfPuuRscUDnF28qwOG3BJcE7kYg2mQnPR
Dhr3cawnT/Qni3u7hweTsBBs4fYBPeLvfGfqv4kwSR94V+Dc6FHj44RBlWumAWnx1X2djuElNDsD
NIKBscjSouxMqZ+eC5ijyLKSdotrJTxBUfGYz3StS4me/FhkAnsYs8ATDVDjYMw98qyOmUk5buM6
dwADhF/DvssvsOB4swrp+dbqt+9X4Mzg1BNibVN7GdPiM5Vuv8eWhSAxr48lj+Q288oQ0TPUQyNf
mp0i73s7LASfpfQeUHGlT1pJEEcmUhQ0kPY3hWeccZPl9+Pa9NImAZUK+VdfSLWPexW/KEyCp6Lj
WjREZWjeq+XC0Pz9Mlqx86zXjvMcwVWglC/kEU4Q9nxn1ZJEc/JYzinDMjGc9TLjpALWzMWWRlu3
fiuXVfBp21DuJFlHWpwzfXDD54ETeyBsLzlkEby/eSq1Y5q6x9svneDwKRXkm7kxr8JtjOvtWekM
48hp+HGkFn6oKoBztyZkZcr0vNDKwPFqvodyiDfUydmhDod7/EyzXowPnL42aknbE+k+sEZGF/V3
7yQ+zUDK4Fa/RvXr4jTLpaEbcG00+YS4aUQpbmysUtMDg+i/S33tup/JEpWXeGRZciwdc7OG0hGD
Y7JvKL18O46dM7aDhgC7Y2976srEY0OXkHg5M5m2qUsK4sS8z1cumVeV4lciZ2HCJson1brtC8Ym
UoCnFG5Ws9xJh5FNlIXjlUDpcGsh9brT2qXdZoUYr0LHz6G3yK+LZcwtDKuIDYfwCduYe0ktqzkA
w/PYbfVpHy3GzyL3KvIfswyrBsekbDC0fdgLv0i8/JxNHZ5Pc442Ixns59sXC8sbKr7x2R5M5zyM
yPSHfOoPtwLE1ZrTopCWtS3KI9zk/PCFGZGJfL8tkIjDemO9MOnEJIaPcuFn5RVPE9GyY6EJQhLL
bwpqDNVDpXYmO1Tg4d3apjiiaXpsrEG4R82m96MnE/4zxu6BJeyaOOW7vk3bT15WvzZM4Htj9F6L
/GpKwkhtI1F3eWEYV1uLA33SnANbBm56ho0btHPuw3IDRRBM0jseEYPOkl68BYmyG+NoayoG73Z5
nur2i6gM3m9vvN7C2LHeW0fbWk6WXb6EeRrcDpJli7yctvqXzl0REy2HWy0vD64FdkKl/PrtTCe1
lOW3uF1+lpELdar9jJtxs0jpoOSHNajAzswu5U6eTQsqVrnsl1KDU50RBLiU8AVh7vMha1uBf6zS
dHHB4PfY4dy82qr4EsXaSOXpfbPXIx7yI2zFxsvE1Jd7nDNRIGdKhn7ILn8qkKWO9BQSzupWbdJv
CnlocyW3HHlp5jGqCVhoYCCwjG8opRWhjSgmHdus95zjzMCtwHmMRCT0VMqva3hqYkiUFaXQX5Rd
KdRzWFWbqtR3t8+f0m32Q23xttKqPiN+LvauCYHSzQb88uSCzon4NOcUYXOe3Q10QS+4/TndK/Oy
wI4lggrIXJW14joXqCn7EfsuiBkOFTQycVXRMwFGe9EsJovslfckp4+pifhb0rOhEpwe2oIXXWsq
NN0Sbamcf42mrK8tK1Pbr4hEOp0wdDXlR/pon2Dk7Cw3T5Beewm6SRbCpseMs8qZ+6ZofM0uXHoE
A/m4yIzRD4gXOXKcmSqn8BMtirZIskgbAMe1gcTFMQH2A9L5rZ0mzSGeuTjSenrdGxAbrNQARReT
Sic+7QQUsuM4iC+obpa7xpJPDLbxA+jqk41bg4/Ww++m0d3rShhOVhu+kwTtcx5mz9Lz5jDFUBY9
u8YHUNDmAguHiTVFVLynZcEhg87wL6cw6ouWKe2ZdKdAlrP3TzOlD+svjD2eqikddgSeoniC05Dk
2LNmWSSn/JOM6IYr7hImBEorS5bvoolPM5LoAH1N5xea5pxstPy+EVUHb9E5DTiFfohUmFBiGQ9z
7UW+zF3K/9giz4xMBEfStpEW/R367/BD66j1eywCaJfe0rFFkUEs5mY0nQLdE6LbCuERwdiolpJh
pw/5uL21ghJ8W7uxjsEcfotAiL15nf1SsnIsBYOoJLyKeSge9UX54FqgPqU1psPOqL66UGpoZRbY
sTMj9oeB/DM0gF1leEdldcBzeqAN4bjIE8/pl4l2VkwX9Na5FzzXjlXXd6KLn1qybH1vYRTRccz1
SnOFCYTeJ8QVRCMvnB1wYrJZjBoUqhaSzXo07QVrOOGheuAmC1YLBEqHkfmXUp+TuJUHSJrZxrUm
Ot5LtWx0x4sPAwY3eJ8Ufixf9Lhk9Fwog+S8WiiOMYrQDtFHz+1sldtxJFLtxqNyVkaUHTvXTEc3
eitaInN6dMpWCzx4cmeTR6czXJQCQOPzQBltwnW79Tmp4t3aE4AZ6cn0iIRgp3ko47z1SyG1TxKH
86ZrIrU1vFG/K2t81hFLddcZj6lBUHQrfrlaJw7Yvd6Ealy6GRanJ7CBu7HDEZMROwP/CCX1aBUn
EgrrCwolMksrdVoS+aZrCrNMWaEaW9Wt7Rh/Zv//Xtad9wyTGJFxh2XGoqI8pIvVbunaZC+S0C6t
g+S7JGCgm9XrXDE3hV3ChTaruyhauh9py+Gbqsg4mYlEYt6QfzSl/bjzJmCRLmkpeWe07OMSmBlU
DD+ZyvwFAwOcSxeAnAZHoZt65r9kjGOuKe1XSqADcTLVbhyGcAeCN7wmPWxk04xP/Mti23vu8tK6
FP2Jx9jAc4YD/gP3AZPAWwNJOXJ186W23lvC+gDTOPrDktQXb8RoUUMQCNIVRGGNdMHE0r1KuwgD
0VQ0O4xRnA2zfNVdHmdP4CFs+9DdqGn5ktUSt5X9RZQpcvMEagpxMBg5R7S1+UyBAjxhnzMMPOlt
tU3oawpT92XZMY5kSntZPOsBgRrjB9A3n9F4/wrTheMgXbeLO0yBzlL6pajMJ5XQu0lRYO2WkY2F
j0jbx1XcPqDmpESxL7wdxpXkld4PsVgGUUFVu+A73mTEhqkicp8m5UlEVzrMt9StgmSaoQdj7dFI
Z947A5IZI8vSbdUK7TTgCaUZxyrpdVSYsojdANg0wl8YG2cvXFCDrf8teyZzUX1LG7O4SK1M/ZLh
47ZaOE9Y/WZ0xXwPoqS9JD3mQXt+CPtoOCotMnF2Rmwn8/jAexjvedWJCgFubbmI3cLoW61hADSN
0DqGLk0TzkSNzwiruuK5oE/tUcvDE2mRn7fJZ7t8nyOFAwOV7S4JLSiOcR2dVR/V7P35dJ5GToxa
7T5yfKMJywhwaeZ+B9/DuhbEuGdjmMybPgFGbAGG96cmv+C1SxnZAL2IFxx5aLHb+zHPxUU3fpke
Lp91rI133D55af8C+K95dsfPujTRPMKpaFlG/Bma4pB1dL9jBDtRI7rnSdb4HvLpQZuX97HHs4RZ
iQa+59tWPSLqw3oLy/DXxELlN7X4Vpj6i1TS29ggBgKUOgqHpafV21nNagvd494CYdtlkb4nn/we
/O+zZQ5HQHQFCTy4YD0ecym191C1lo/XMGUkzFGitjmTa+2142zLvWwDQzvopN2eppbXJ9KNM+eb
mNumUYhYKx4gJ/loPEDXfnTS1T6z+pfmIX83dEMxe9iuoxRpLGNgFDBxjVx/6zRKc4bv7hZmFC99
PDA+0LKcnnhfbTiQgLl801BP8cpQumCkSCpIqHKsL3qehtcILfL19p1S2iVtR+/YyanXfZGJ4YC+
48uo3NdR0SWwBYw7WcMAsNYvt+9uX7Sl1U+DqR2KqVHkFuTRYeqi91oI+EFtVkd3hIUe23KYEais
f9evfze2Q7fvrFVDLdpkK6U0dmPpgKkRVOB3ty9wIlTQo8f55+9CfE9B0zEhcbBU3unKTdC7RstR
qfwhnYoEGNH//v3tOwMPPTVBg4/SCTC10k7pKzc52bIEeupyQivrn2zkLLE1Tm5qSAR7xHH7yTDp
Af8+FqKhJ+GehrCPiwdARZ9iZPKsNxMrEaIiRPC6ngGzTRPKrwL71VI3AEwofvV4Xnaai8NJN8Px
OaU1eSHv2zd070nKBSGiFcNgYEUIO/p99OIfcu7sVmMRbN3sLi7okIlQvuGtqTY4bl9x5P8qxviT
GKMDJ38MNbQma2/m8FzTyulmsW8EDgWtsc4G2RN+LroNoSUnp8wZT4/vRfEVG8I3g+EfAEfjMNZ7
02i2SeZ8Br3NWC1qg0bJC/4lc8fZjqpNwieJCvXUMkdNbafH018DK6JztoE22hIW2JcYuYDcDThz
iXBIdTTcXruJ3nrju8O8iJOUdSrHycEvoTO1GVS+I+TkTpiFu7UGqW+KPoPAktg5OhPT2EzDgdCT
6d5qDJ2m9NfFyE6z4+aYcHMkFa7zmKEJZitu7uxlCDi29qsXVae3ZoU542hPO4Yh0T792omO7P4x
pCW+RRCN2DLr7zDAZFP0WdiVg26F+iChaNQ6lPOInQG58w+iYfhauKgt56Jl2a13bBpbWscw11v+
TT1bT4XtIYWBC3j3ezagH09sUfrDUsAFC1dH3I7rsPHKpPjV5ofJ+042ZI7rLFoLaXj4noFdC7Af
bZuAqRX1cI4w1gS6ZDLP45Aj3pcxfKXOw+w/2M9e5fj4D94nA0bM+l40qH0TeFYbq3J+LDEUnzJL
s33kjk+wp+/KPHxkdlxvzQ62u55OdSCb8GxCqGTwweHMcmecTygA6tp+cRkTYZqkxRORqwzv4KeX
vqc9yHaCFteGnig29I5juBDykCsx+yIs9rIquu08tuVO77sT/+uVtYazCmyKmeBzaYsWXmNmPUcm
empDtvquSgZaoLpFO635bJbYu+wx3rJ3/LQd/UDZHgCgzTdjlx5Z4WnG4/QoCj6BwiD1aqmfzMau
A4hKgYs3aC8059FzgFjFyqno/3YbBeMT7Hr0bkzioW/oPlph4eMF6Xa63SG8in9i8eWDjHt8mi1G
yinxe69VfhfqHZtkszft4r6lwSPkhCw5yt2gS/U3hpJfua+4y8Wk8YBLHioMw5TzHQP6HojYtO4x
JW2UqrUQPIxU9RqfT4gkAg07wlUzbY9R10KOAUMKnJ4hTEXTPsWbuRQju32ZBRCmHzBBciZNbZgX
tef5dNDYcEysOmBDmmdpUja3CGcTDO5DXDI3tFq/wMPhA7Pygd75zagaBvQ416uJrUI5NX6VON3V
SwK7hmaTnm3zWho+mrpdjLxpl7jV1tDSR4wU1hZ25bKFdAVggrHOjNOXhRDXvizob3mGuGMcWnCE
XerNKCuIlZ7+vcvSTWzUlPZpkzEQ1mFAV+9zsvKvKpr2gJCMbR6+lp55yDA5bBsDHhQD9+fegNqx
eqGtHzlW1iWfv6Fs+payom0cG8wv+DMCdSCTgFl9g5cbBnQwNvUkPmGeizbOC9r4LliKIIQVf3DW
aICcUW0oacRZMyAI6CL2Wm9ao41LCOYW0Mllp7tjuh+qtwbJC6TlyOX2tM/zGMNZLVBSlrk62TEf
qtRlYLXpkYPd5yQBNBpBordZjItmBo8LTpVYtZd5Otci/GqyEvkd46iAvK8nnXZ95NJctlxOvnH6
BVRkhAvN/FGV6lPPW5fALtskOMt3Vrm85V7+0xlaKColhDr3qKrmay575S9iYNSwXMpG0DqNTJoR
zeSjH7aDAf6+0eYRx/gwvup8FjlOLz+zmJtXSXmhX/qOOuBNlcN4lJ37a1i8n6HNhltnGvQmV/9b
yszv4jTHEfwHS4DnCc/9kLRTl7lwk6wKTz0kgHh2P1ey6iA4I72KRgWEXkA66htinoseL8dq10+1
Ky7T3sdSHe+sdA275g3bK6qjP2vnjA8RNKZrobO20fVKRL4OcPN/K+escImciFnCKWldcWzW9pck
QCJwImtHi55+fuZdPbEmr5WkLuLGIqIXcoBkMKsZ1GUjFoZNmxuAPVCimvPTXy5wzXz8R/N3fP/v
/7JvFygdLg/ICEuh/kHaN0SlhKGiwpPFMY/AFjieO4Af6RJr+5oLB4YyTrjYmTgSeoK+idytFXX0
58v4TWPMbXJ0crQcxMau9zEWzrB6MhCQHp5Q06ys0nRbxhIbiv1WSorObP0wK1iBYZllf5E3fkik
4wa4uufyybhCNxBLf1Bb1spzKtTB8iTWkTRJWuxzMdCqEZrGsv7GCgQ3Cpm/x9Ktn/2/b71r2Kyf
PLm6tAj7+fezYZBvXxZZbjOCiut7ZF+nDvehF7bGgZy8/TzmLFvt9FIs7q/SWRqf/AJyqqn28t6l
Yxj/yqcs9We8N5emmADELP05S5rhatslobUU8Wgd/iZP/Ricut4w8rV11zGFxSPzUZ4657R8PCrj
k+gb+ivachrXNk3J0MFPhTU8CGPLpKA5INCzFpAjoblkGHYYoYf1MAeoEpPRLC8qZeauEarb9O18
SM3mseqq7tzroKoa9HuO0PbMjRGRL++4cvr92CYMHBhNbAhG6i+VGaGVc+SWVnSCeiIx94ymrxTe
xsv/9+l0SQ3kKdEdYpjRffz7gyoLq9a50/LU0zfetLzAG13Uu3rov7SCSjBuaAAbTvK5kake/Pln
/7668bMdwybGjNknkuB//+wMqCTq91aeDF3CKZzaAJFmvyPu0XfWtumff9rvyxVemDUM0Jaex7L1
4afJTpiYkvhNgc3/HMuK+NZ8c+vup0b+a6rCn3/+eea6vHx4B2zPErpwkRZjWfhwa7Hk13Q+Soj5
YegQCJZsKYn3Rgv/u+zXZsc6IohL2v4KPGHVFMi8SPEKS5cm4DoerRvHOgpVPd1Eo3mFXbAQnKoI
wtBK2wpSFiycP/a9amu4znRy//Ib/L6AutJm+eKGWYLvPtyyIh7CecykdYoSzYGaQfs+aZsHo3fV
aQIgcTAM7YtgECY9LhdBVY8pf6LHtsoRRxeFCDySNuwhdVuzxzhDYhevPplxpV6W4jW062X/50v+
fbFdk0IZ7XLb2e8/3nPMarG+VLZ5otVAgx+GIrOduoA2MhyNsDRI+8LoQCtc5fr5zz/a+D/WPJ5k
8F00oB1LftwPHZq3/OzcPE2re6AGjrMxXJQ72HjPYAu9TdgM89Xo3GpjJaDo0lVT20z6tEHjN/zl
aTfWp+vD04dBBtaqRfCutD+mPA56DG3Hk8YpkzXr1aoeWlbNzwPPH1S/6pVTOS8c9aHmaOVf3mzn
91ebdDxnDcF0GNj8vqww63Lxp+unSte/0hMEMBWJ+Yvt7nORPS0xI2hh57RAw3WEoydgHuDkwzGQ
b05sHsIM0lRjOIelL3HaixOd+21sNJVPPJCxVTIZgPIm3v1kGQ8LcWn7KrRO5DIA+hrq4WTby6Y3
B33fEZG46SJGbhWa2jsVKxzuS7vBMGIHkGfY/Wbp7eIygwlqAdMU3aEnduXMUCJ2oFbPJulvrGAH
UCkgYWcVbSUxwH7WUqZ7jcFeZhRv+NCeQOu1cCQYFI5GeFCgFXhQ/NhR0HISU+7Hqa42qtIuJG7O
b9MoDlqCKknL06dGo3CjqL204BmZi3kMO1tOVEkPEnMl1V3IUnvuVPrQt5HB6Qw0658fXvP3h9fT
MUJBbxcmB4jbYvYfAb8F/LN41rAoKuLEzktq71EafE+i1n0cOv3sKmQYKbSnPjE4yLR2tymS4gW6
h33Ul4bhMk1WBT6wM3uiq0hG2LpoGRmWVM2xr20stoW2waFg/uXC7d/feKIfWWUpj0k7d29P4n9c
uMoGZCvUgKebTNRGY7Jo869eKft7njdvOChPGe7Ja7osIdanjJl00T90ngVbkUinFyQ05CcyyEP5
cAmzGHMtsNuxhgPEsFMcU1XSV0w+KaZVu4Ep394KGyxHFbOGlrGW4X0RyYi83iCp5ywyJvkSmfrJ
mKqHW2XVce6/5A84plgYvQk8ADxF5CzeeLZy8ThpzEKy5kcD2OpMOkbMpJAl81CvoOlx9gLtzRUV
ppQ8Fj46LH4/qntQWNE9fKcbl6k9lB06L9scv/75qfg/7DqETAJ2cFlQeYk/ZvbqdRstg8sWlrkH
j2bPXet09Q45G/4ij1QpBaqKRhwjwbS0ylNWO6QJRYgiUq9S+yb9y+pu/LalSsHdtwwsRKxt1sfr
qeOWwWUzLyc+3vHoEE3vOs5uKvXmLrboJHSPabemf1boHidSJqIFpXrhMHiLo7K99DERbH+5Rb+9
OFwSriahS4lN+reVzl1MNNk0D09mFAtkpitlIGRgyLwhjQzaMybyOtiH85V+/3yUIPdzfTDP5GuK
vyX7/lbvr9eC1tjQxVq8fszQzXHnYC7W5xPEAXyBuBOIqq33MWPAzdjzoYWmifSVuaffSc3wnZ5r
08bqXqVko811/sBcP+T/Azy/5rTLYZIgkYXQlL/ctN93J0lBsR5KMDdxQPh4NANgEk+ycsaT1pje
Bu+kfsyVfkEd63FOS90DDVhQEmj+wQl6B83b1yWvtkfW00WLn8i7zYH22dAGmubYEItH7pKbX7J5
vEbBhND3qaqnfMtyd9cBi3tmhcjPTCwxHI0ELfUsw7d4odlKm91Sel/DovupA1Pcl7MAMKp3OTqr
qoAPXyAIt6GuBDdhNRTAPBhcG2WhJFsapb7VOvbRroFnNXNOUKEJJ67CLHS2oUmSak4MTE9+X99m
q4oM6hLNAoE8SHrBUhax3yfLys5Dxx0v44neaIi8UXO3pWUXoLEYC9++VN3cBcNcArZZDyAlAz3U
r6K7LLglcYcU8n6ZkSAMu7x3zFdjppwHAPyam9XXrOWIq+Jsp1kdFu3Q/dXo6EEGQdYmvZerikga
kH3v3d8W0YSm4Vl3h2eyJr7qIOAbXduNKK0uMbGRrdlhxJnQUjiWuqrqMwP/BM+B551kMx9uJ+k4
bH5NBQr2xBu4G+wEsAKVcWdkMXtcTh6BZU9/qTl+f/htg5M+fmPPFvpvh924wCGDmquFSS84rcFL
WGtogl9hRgsQVAwQxvn///bbBq+95VgMKRzxsd7slG52wxQ1JzdNuwBSJgDNwTsnWpGR/CuJYXfF
vutiujSossBj0vZbrSt2L93Ln18q88MBx6JMd1yTnRAzGPyoj+9UgfXDqBvbYjStvdSOW1x4idiC
bRq2yH732Deso4zCq2b1s7/6NRaHJ9EuCdpMUi2IGuLgCne8xnHxnUKExjGxXBVCx0nLqZ08RvlL
RCoFnMYSZfZ2KZvATom7mybzbyu9+7G9RDS5KYWUgt/FXJPt1zTi/9jYrYxJpYVo+xRNdey7WmSc
ltzWTznpAERorX/Gsmicbt+lJDK0pI+QzxsuJ8A4zFFv37oQBPJN5uZAuIX2aZrS5XT7ElPFI3Gf
KDwb27/9la2VNA9pXWxU3S0nQFIMFLoOwihS9B5yop+mGCju+/nY1AvDlESKU2wnWr6JSAD73291
lCmaovGMc1ycksidd7Zsf+XerJGKu8AXbNt+20C1sbf5VEZEXwzIljKRA1lKD4lWMddOrPCUIdcG
LsevTZQ18EO+nTELMZA4kVIYnm7feW3MgVIvdL7iTqZYFfpjYXeYZZrkuQuBQmdhrQ6cRbPDJC1y
qnVkNlP0XPdsWqxiKObql5wQOrvW2AUic9k70WuUK5v0A+xszBLQi2uSeMAmerk5M/+xX6EXxHIH
B9Se8AP1M2OZCmDMgxZ/M7rmFIq8vlusiAK8iadAYNPa6G1JCHNIFsKElsRkuPGUGMOKYu39Fi3L
DqYko4KMAasxW83ZwxO0z1ilt3PuuhcnFz695zCApRbcyrN5rB6sRGUbwFZukFkwFjuMYrerZAZ+
LZi9H/u4WVMPCvu5S83Y91KeBo4vTOaRCPky07qLJsr+kiB+4nBRIbk3QSs3Hb2mrhgewrDWXxKl
e3uFdrixvPAZz/82rXmHdK0W7EttpfkRWUGo/ayrKlR2XycIZsnT1LZylPJ4s+uwbWkbNTK60poB
MUVXYG+fscvj1gKYQZNyKiLEq0Ir9tHUcF5oOU57tiqDtv2BdxYI6mi8jFZKxF+tNDygtOTn0s6J
PybmcCnsi52iPFP4KPYdItc9zi1jE4Pg2Xp1y+wxlC8IxoDGo67Zlzl+yLQvsVvGGvMf9Yke0T1W
K9pQBjnFWWQczdw6KA77aNQXc9eFDWDiccvoIy1q40uR25+sIv/itgphaR/hK8UVfzT7JtAGxz4I
ZWDlU+VR6lj8YcTnfjOYnxHOUjsXmbUbwY8d2mg38kOTHnQal7np5ApUv3Uo9RTZods8lTUqdYxk
Tzdj6rzKcqfaezHRdzGEoZdpU/pdCtKDSgOYUKElxc4dkVcNsBVRwtb7AXIUvl5EeyEK2wdrYMJE
zlr8o4m+6WqRe68F2DdG6PtmPTO3pA2V2Fo5ruMy4HldzEeSqYqXEY34Jo2zCHESf8zq/oqRx2C1
1SW6EboLTj8iaoHJ9xA3VP2Q69sgj93k0JKK4NlacRADvuckw7w4YfjbEYEb4cIOxRN6AX780jzP
Zub4uq3vEi3F7CXBtSbsvFs3ZeRZHqGfVs+QGdS2akiE8mIr2wqw7cjYVv0R1lv/f9g7r93ImS1L
v8vcs0FvBoO5SJLpnby5IVSlKnobdMGnn4/6z2BON9BvMChAkCulMkVGxN57rW+B3SmA64cICIo9
mX8eoqF43Xol/N9eRQLZgUBtrORgZqxCQuWGqIyBPBIjF0GPaiQYGWBdbF3QzHE4P0EOvnApkHqx
QsUVnAWniVyQP02OVBRtX3NWwQihTMFwUiCsPHvVA5VKf6bVW4Q0ID2/dTJj69YkwxVKHR/cUXDK
tOP2mXOtX7uV+cCJCcsK7PGqH7SrZxBGm7ePGHeIJe4G1hghyKAee4+GCpi9E88/OdoVUDqCn+6Z
Vck7CipyMrFcjZPTbi0zce9KLIDecTO1lLN+jBjzmOKDXxu403FslfPKD45ihmSD+l43Mz25anrO
YYWyU0oZ9E18Q0DsPuX5bzYGJqyCTLq+pOqhkmxjHdsmYl6IlJgsxmhECHX3Zk0805bXtmorDT9P
quI4F/GpnEGlpg7Wkv6rkFW3S0sj9mNoigSbEYlDEtajUGeLl/QrGeKDh0/mmHuI4CTi923KWHtj
F2vSRDeWL2X+MgjDn3FbnVLU5PtxbI5MGbOTYrHFdZ4V4QFp0DU6JsfKhiXlUclhviroP7Tau9W9
6mznTiUQM88eTPKg/L7hxq+bisQDFU/agML8kJaVeohl+cKWz0KFRpVXW6XR54kBQxL6Np8zsYcF
aYYWyTB4Fw/2Zo4Bcq3T1KxBRWS6gqzMlmp58OCfNdzNqnUl3uFvTlisNMiFQReAS9qarTBFNVXF
zLsRzkIULzkuE/1mV+Zn1EqoYgPI1961ODcX+Q3VPX+GrCEYFtIDE+AJ55eyiwuMArjFlisjSRpt
6uKR7gCJMcG2HOKKKXfR0uKV8LT81KkXfVANAqNctGrwaUhxIF4jQtaKNkk3Qpee/W7uu6B2dPeM
gA74o1UnW6Rb6o7XlcgLsoHrNp8PltHiOV9/NENhYgVWWgvSnTW8cH6aWIVChyXUZQ16avU48414
mBFP3E3LsJ5alsrSERW5bXW1mwjS8JfOxnAy5lh8osH120jVQl7JLIRcjJdSitUykp57+F5MX+fs
S/Ve7fxqpoPzYcPbELDi8GuRSp7N0/iESs3/0f7WOelOMrG+SsdGVUju6YGU+7CNFPNSVqYMu7G7
U1J+62m7d0dvOWiEi3GUojCav5Fz4D4sxYPjaCTo1Jq1B7J+LfIYitgw3HQhP6TZREERF2ddqN5e
70qVXFmktjH2RH+IJ223Qp4Gonf3AvME4bFqSi+OqiMxU9+WtBl6QT5MqdoA31sIbq359DOWGXoj
P9gK3GRClT+Jjt/g/rTPfdWezFVsPccGMJv8XGdmd9Bz6KQ9QUTrCmAizJvmvcGjaGUzneyK4Ig4
0c7WaJ8Wt/huSbe5RsiCDBo8u37p7u1s5DyNSPqEhRJ8RdAgQRmV9Jor+jIkxWajHJg8A3lROy8k
t0tNgTTQCoIgILPHGtbmxcI+oQGdPredHbiLQVh3NH39OMv7FI1RWyZht4hz6/aEf3kQZLy+93+G
IX1jKJuBIOAWnHowI20NZ8LKOHCQOr3GpnaOOh3yrEkCt9QeGroj2fBbJYgRMYLZgb9P0ZRskogE
TkvFcG9WWO/tBuv7tFoYcYjiE+4MBnXJL6TF877pjTuK1iqQGczOyB6iI0UeOnms0b4GTfocYc/c
pbr1lUaGcbEWsRqVsoOuFu/RTHgp81BtA7aaJCW8Pqla9SfiLJ+8ooEDlinHqGxbNHtUoHkzPVWG
AORlxgFDVOn30qxoFou9hu1X52j+SG/vuZS6eioW9CpTlB9gj1uMt8cxlI6RXJGTAHLD3gygxDlr
Q4/xZBrTI/1Hwmx6Vl/agiUFs3W3lfSVZbw7TjSPbkBiuQHtGlh5wgLS59dhsbwbrRM7RUCZMhFE
YEnV3Yrxk+5f82A//ABO4tyZ7z/nUETT28IzkjPnfYNlHEm30vZgQLnzCThcVNSFMZrCgYtzMQPT
7IcDIg8RxAaRQIo3HVR8zZd+UAhxIBCJusvOd1Xi3DLV7HZKScpGtCC8g1mAUEWkv5wxXw7zNOBY
9crHTsvZ0ErlSY3NZgfszWO5BzO+WBNm8DQ6eHPbPFYLoASNwBB2zngfNTzWPOZvoyGe2nJ+tbUp
eqRbhB6qyfXbiMma9hCAGZkJxHy5W+5FTtWCtwlrHtzOVKjLTR8AD3TlpHxCdrzhRBpsxfkbJRnP
tlO/qIeVoNP7c9oxHW0XuqBEqxy6nNgq1eTaKFZTFQ4w0eA8Gm0B7xp/6N5u3V/QAXScY4RNMSVb
Ilke87ptQpMAKowb0J3+EQEL4ASIRxmnYi7a2K2cjnB8XlpLDxOvqR5QY9eHNHFnRgHDg2uUztfE
DeYt2IKGghDwGHHkI9nXaD47+5DGLvbjecgwqEfrnkGpNZfJMTPf7VbhPFgJJMmNaLSgR7J2FE1L
8GYp73G71FvTXKJ3Ip42yWwTGJqN93g0uecyYVydhV25Q/ot00S/R4Z586wZD8hkFGcCbaB2FN6z
a+BxRN53GVqT/oXsHizRiIdxRBEJdJhEU+qHn+t2QhPuTx0MFzGg/B0cY36cp067ZoPhvbL7eKEl
0cNj9NlKiL/hiD426JyhC7xJHhY4qy9U2K+mN5knpVQxWK65Pfxl3uauspjRsdpGmeo3ZBIfqq6M
H1akTEM2HEzt2QTQZMxPZQ+0YMrHvV1g7KZt6D4V7ke0WABQNO9pAr/yD1eE27rzxZKu2TiMCwYd
2xNXG+bFOmKMSHhZIswmzKoc6vXaoCfX5VCqJJW7nQmiZhxncABjSNxjfSpaA8BFkS87r5igG0DM
PbPVSPgQOgKkhpByl88zVdF90ZWDr+izJCYLV0Q0W8aWhCznQl7AFjFPDpVYcw4wg8/6nLSEn0Pj
tro7Pw7xL5FDQFzyZtd7SDVmtVd2nZT9ro7Up4oZAGEneKvW9tYikt/kneDBwfm6KYk+O2OxZmnW
7WdG8M9TJa+dgqvL5AQnyXTE8WhhFBUJDb0Or6e2UwpV+P3KMhKZ9ZquWamtICklWl1NWPXFrWlH
satiD5+V5p5YSMYd/mp3q9P8CtKV6N4PBkiykbjTAuXOZozXNaySyouKfDm2qAxsCcWfDEqGZfNH
YWFBIf2pKGyOtkCLowl5OwHf1Fswl6e+z49aHx3LvqhPLvnQcd8quyKecXSYTMFqg3nYDyKpRz8b
IttKNn3u+SktqCtMnG1lie7ByDhIEuX0Syae5KiNLstNxw1h4ng/deYu9hqsCCClB/PZG8cytWiY
1dZw5DicEo50aqIlvsxtMpHW1XpQJVMFCTiYE5shq5XwGlaoqHz6FtjN5ukwOJ29T6P5GiO43M+6
/tfppAXW3T1LF1+EMPGktDKb9gmyzEBVjE8TxXFoU1FQNI0EJvP67Z3udXJZGnSDbX2YpscfEBRn
I5Ubn1h5yGw/mAmk5to1kulmbJPuoljDc4tq0Rd9V4YNCGsK9nQIx1grLrSQo6mez5M1H11qCCDF
rJoo60IUvzlULbs7OZl+0yZXPFKfc3muBtkyvY5ueXRzz7zhyz3VQzEjujXjO/37YMw8kMoxCe69
g6xSKkl77toGan7X3rRmkG8DoFQGXcQH3ARCdBPXmjMu4uoM1ikmeDC0wUNsI6v+nDq+8cd6aE1L
FcxDdcuxCkHuR33Z4qrY5G7/2g7GM0mEEpuRBHZCAGEWgQmDQeSz8v8qlQQPWqG3l4nHPHiT9arU
3idnlU1LIMgOWy3HXJoau6KrMNAU2aUV4NnXKrOrCCVeG6VFYxuHytG2QmP0uljsXeratfQI3Gr1
hAPvUDxFxh8NGBf28FZyrLL20KL1Nzf6gqL4i5z7cms6UxQmeoE/UqPsn3XDDbFZakEk+niLs20f
447JF0OEJpGtIvGSC87Bb3PgIOfQGNjYWmttoh5HEIJp3Gr6c27QEtO0wf5efLv6VBYjJnSootpx
tWevsAlbtj+M0Rpv5EweOtUpTllbPsYdhZdpmHBfovlhkoC+haPkJGLZJLikjXtIe/0khliGYjKs
r1FLrVCR1sHOSa+kFj1zyde2mA/oAfRASfEY/5zgalZXLWV6kaI65il5CNqAMDpjhaakj3eL6vxN
NPpRuDIxeg/IAibJvSpQrCYO9Ws9sex4wngXXOubJJb9wVjGGWeVAr9VlSHLRLpN++mkS0ago9Ze
/wFBrgIy4E9zkEWY9WhAxtgoTAI2LTrvxOwF40gUGLJ+7CwAqdUye/Ls1V4pEA6i9t25rakE6N+I
qFSinpMzcfQOMHZcYxMReAupNnCDN8sy/3Fs4HyLmnl0BOdk9QquC7r4brK028MSwXo+Lr+UHVwe
HD/eddKH6WhP+uTPRjIGP/guqAKwk2Zk+7HeN8dJp1n7I5pkUJwfbZqXm9wC6GLF8850OrqwlHVu
1YidSZTH7BWUU2xB9oiet8JYvunHHJ5tXR3HPv8aeju9cJRvN50NLJ10K/eQ1P3D1BN+awiHLUWq
P01TOnnr59ROnrVSiwPDqsZtPI0fk9n126kvSErKbXqfjtOFnjtR6M2rRaWfENokQt3/7PhDD0mi
rsdtR7XVGvjCuCaxoQK1m0kPebeFfkhNKD+OesVEq1pzQ3wIIzMJcAjoig/cdCbHlXAsp2NSqhKB
MhD6GrHIDi78/UVVHxY3165TByBk6BQc29PEvUMh6q7FTtFHv7oJaoLbDVzNLZANF5I0UaNTdjRB
f/mLa++KdZhIwERBGTUhp6/bHfMT49BgDyIIpkL/tGCs0qL2k69hftGHsE8J2hZTe9WnmXhhiQGc
XvrdO9Y3UsAsm25RQ3cKpwuhXaoIhNYQ5mSLp6bQxWPRZWRNmz2tRKW8d1d7sswHK4/PnVv/JuXV
DZvRbHcu4gQaFSQU0PElYYit6lAx9ai7+l5YsNwmAtKIPlxAmmUHJM3yMS3AW+TSXfUb6SV7LFrX
OtlDoQUsH3fHluACpjb29YwlekmkfeYkOsobPeTA6GB4ZNBOH9CsMqRrbUnu6SS4G3N5M3C5YRwm
kAMfpPGguCy2pi7cfQRkxm8GHI3UyhajiPXKbaHCYPUl+pOiFr1TFTMIF6Zfs+Xiw56SsJx1Z5tr
A/saMRj8SVL7Y5LfboI7S2kiSkx9Lq5qV35FXvU5WDRNZPEsSl1/0UeSw1b9I1iP5qRb4zc1fxJg
miqZWZDwzG4VmLZenQWgkq2Ba3tDWxumQmw+dpYVLiycTzWLkUzco8WhaZvM5q+mlekreoN3V2tC
ML/dH4t+Z5y/uJVLrNKgJheTBVlDU3bWB8YHLu2WvVUtf6a0TrA2FEyujNF8jaIPKqLnko7RYx3n
RpAm+a0fCpVJRiq3S5JgMJ3SfM+B/jxVtNOVLJJPXQMw3+vlGq/VDpsomiyQd/SkEsD+D3i8XnWO
QBejOSt6qu40IljJNkrygWlQ+5pbgwjavGs/3NWKEE3NfGtb8hwmrXrHT9fcZS3+kvIAl2jKil1O
msHbIvWVULco11ri/cinhUBRSq+9GLw1gUIR13i+D1CQ6p1TRIHhZIiCabH5EEhYq+wVVGD1bX7u
UE8fo3ShASj144JFBj8PMtkDSk4aXV6hbhK9epqymQRMZd4mIHTPkTadjLU1Ystx5LRNMVfWnbyi
o5NXnaUsAI9PV3eQL3Djzfso+cEbEtg2bTtx2i16htBDOz4lWDb39qhyc6wfyiYanlSC9exCvRV1
squdWnuJyUhzdLX86JiukL+aNduu1voXpy0PHPyD0cbtvgkjvMpcjxBqQEUqX1ojPyagJ6+Jhw3c
JYt5LAOr6Am/XJCReaV1cHroU1Txrt2T0DMAH+axcYDkm3UkneF3AF832OHukX9//tzHDRHZfs4/
9usQreUObtXJuup397l4s7/pBuvNRpA8a2Dwh+TC2CjoOUGkQeqbWHRCj1UYOoDcgzfuzpN7S6cn
dOwNrOIuQDW7M4MwvIbXjyvOss2XuyEddzOHEM631rE9pPf0Pr6678ZfsDecehsbsCDtHB+PKB9m
j20fDhajjzAvt+6vmXHVXj0UJ1KU7uTQfHSI1vGZ4IlyYD/5NK4jEeAEU/rtMO3o5eNeRQmCg0S9
JrKU8N2T52Qg/AsgGm4pBpVD4zbkdpbjLsoGEyt+5/mZIZWDO1VXbHf11R2Sj6kuZ25UO2RubfzK
OQgQGEGDFLOus4+r+lzk4/RVN8AAhlmpLxLJ3X2Y1FfSzbZiGos33slQJtUxZ8y0eKOT7FsdEoTc
Slq85ab5ZoykAy0Zx82sOhkYPip+iae3LrQ3eGzk9t5PAY7M4z0HXBU93QlJiC5tM9mBRVji8edN
azbtsQX3+c+HTpLRR2xw/WR61h0dqG1kF4ru+PPhz3u54NIYyvKsMU47Mvk6K8m5pHO7bfW5PnqN
XTMv573/8mHHdGS/WGOQuUZ1rEsHkkcSt7zVmJdt58J9/PnKEtmWn1odHWKtJAEqM84OA8Ltzxej
eqyO7RjXx/U3mCZd+bfPE6xGEw4PTjVp5fHnTZxFJTc3b/7f537eA2uzLvvs2QWuZW19TEF8PLjH
qF38n1+dGDnqSma6fqyR9QTq7hgJYs0k0T7ipDb6sKvBuy2W9a+fLkRa/fM4/+VzWQvASeuKzmdO
+kKSNxmpZCZAOEnSPmBDgwhFPvCRyqc6CmydRZUtO3SMOkuPnuAQYlBNuvG/v/n5XOx0BGLRa1TW
V/3nDfNYeqcpGUlES9hEqyUKEglDZdUfrRTKVtfXx3x9oInx/j/awf+P9P/vkP7aPyaY/x7pv/tT
d3H69e9E/3/9n/9L9Ff/A8GW5mEu11HhmQYqnH8R/V3rP2zVQ5OHXtxA1r8K7P9F9F99Fv8i+Bvq
fxjWqo7mL+6Attb/x//+X7/n/xn/qe//qJfFf/n4P+G7Gav8Z5mziTHK5p+l2hp6QGQi/1kl4unE
PaCYL/ZkX/4Bxc1uOGzUpf1L7MBxVlbhhpe/pCU+bSPeySRhgpqMw7FYtIv8SaQuxjBmek2oHdvt
KjrZkGQQ7ycF+GSJcD/qPCyXcKZ9MWkP7qBcXbgkGFBJs2hc428n1SYwTOfPYrdH1VZQ/xjQimhL
Y2vMzKui0LQXNK822qx129lRqm2XAA3JMxEWZcHR0kJ8sQiZhMbgXkv9fdIyv7eKzBcZnU27tu6N
opD5Q1ES2Ia4KKV0tzSS0Hz25QhUO9N9MHmHYkRekOT6N+mAcZAtRiDyfQLuElSOfq1q81PrZMUP
JAcnW+wtZP0vs0juURHRiaEPimvuIJcJi1lGuH1Tu0RrCT/Nbcd3sI1iysDTykATziYioCxJnsg0
emgjxseuV1PwgBHwSjWAyJggOorKoCdjlI4I4ZhWZj1mecuv27yAGZ7OSw43cVkO5jQSiCTEhg2c
ONSGYCEyX03q/2HCZZM8KLb8YxaMaJkRppaxy8sYL+uyA8SynQA6ABBuIKEPiKyqjS6Lh9xWD9bS
HtpSWwJeqzsitlc38bJjxE5iDwuFMia+sMPEupnUnjhhcu2HLpl9x2bpYY3yZQ+Ya9bdb0RbgFCU
v/oYBb1yrNVsZwD2sRbrt6dHLH7VWxVD2ahtBp7W75w2P+CR5iZ5WhGDI2fo36LSPON09lMGUIGd
6xAlXA7oBP2RWT08oFgugqx0H6fe/FAGum9dvTPMM5287wZKNZnEb2szUeoLTj/H3duCRgUGiLAk
adpUJpOGJ9AfyaBApn/WIaSLC49LIX/UjeY7Gr2duZLlmC9tDLnssWQe+4oO68w8OpA6o+MJFonr
ah4tbfJ0mcsfIG3EZD+JJysiD1OVvw3rjxxwQs0JqgIkmBD5sUYSTlUxZevTraP1F9GYzUFiSeNk
XFwaxFRbEmY0oNVMawWiR07zaH6SrNymIkoug0oTNJfDU0G2XZ+3exYWIG/tqdfn/tSn8/M84mVV
MukbgvhbAhcjIKrROyQvmOwS1Qi+IUAITKQzxTy5+nwZR1IYUoXjY4YbeeEsHRqxOW+IB1c2cPBO
qjJEMZvYsY2APwmEj/iuuXxhXwFmGZJDktBIqobpU/NlFFdh3rfQReEqOYldXwQm5kqJvQPkjZds
NtDXODaqCVItp2U5Zwpc65prd9ageRHG8JGMXhkmY3euelMC/p19W6GY703zVudMYvFdYyZgNhhF
qRJGrFLbwaHjD0l5r30rsoEmkcdWoOmMFIa0HaFKkmMvyQOp+vVJN/PdrTJOT+v5nm/Yx+TM7hXb
3ZGZ6O0mfDqBOkAn1LGN+ibCJby8xvJsJLw0XvIrVYhSYpz8NGNkv9lQuzbou4+dYzUPjob3HXmb
wAedn6beUjbkdmGCd95zxdOuVjPQaMq2xOhZ586KfzM/47RZ669Tl9r7GjbEJhkY9LVMWTbcFXBH
aUsHriAKoMRDJ8satta4MkVitw7mVbA6YM8w0SmeCnKru1r3l/m3uZTpszXnwaJ1WWhPY7mZtV7d
m7PdhhYCQ1+UznlS6GHYC4BkFGG0BPOTwlSpBW1dLt+Y0ruw1eyRwt+7ZP3o8L+pin9ytyfV9PMR
5UiX2689ZomgZKEZW1Rugt7G3CeokGLtEOck+6lNQa7KZBcBe+GJlge4iCZpb5Ce9yKuXgyRMHPx
nB3edwyEUpBmkH6ygaIwXNYhW0kmgDM/qATeJovBwJg0AnCLK0R8gW2vLFX52lfEQqvzJZvN6YYo
AVOFF/0uAa6HapcHbtUlxA7+Quok/FGQkmpbneUj5n/RRfZK09jYiio9UdLNISU6+mkVeUCpNjeX
y4DJWnVgeuR7wBr3VjqCusZMEQrL9ba6HE7uHBfbAUwPo0wVFVTyobi6fpeAKhOpmltvpHzGlQF/
WcwfiTPUVw0J2Sj74+SlgJY7IpwbyAP0Taipel15ZEbMWDBWb5rXPiYTIlKPgd87DY7lanbO44hm
/Tj3/KoaeREbw5noN7jdQt8sXV6AMd5prIHJAaUYxHNb7howfjVYxqBPx/k9abQLG5pAZmBAJmvu
VQ2lSOa08ZU2EnRoeEX0ZCbUluB7d6zELakPelTlrKS5t6ui+loQXzPoQwrgnMQ8g/AFa+rw7oHV
Dww0jmElp/MQi+SGmOCqx80S9haWDGHVv9hr7LfFMV+k/lwgDD6RolyFle49jVVO6rvbvSGZ+M2I
yDtCB3MAMnMkd5etPQWevrgJ/jkLubXzLZgHbUzbfs+wqG+YgV9hA9DwOdr9Mu4Sg/KRznF+BpXj
141cTs0QGpMyPiJXJ3m68G6UqWNgeOhwPI10YJfNuCiH/AqX4MJM3mN6gagdhOdVXVNJB6VTnsH1
s+LJ/iNznHyLNZRkgzrvA9WVBi9sDCGLYiEAGKaGMTR438npFA8NpCPqcA+8XpccB1xDbFkHmQG8
nbtpZ9eQJrmqDt3CHjgqRXq1C1SOY3doF9B1NduJjrPnNKd0VOyPn+z6vIb87IEZAWE0XMGvf4FI
22rRlhh7RH163oQWyQdNCfjBNrvE1yk3fRXKEjCOpqflUPLKePrs48krdoWWfeYr7X6BYsW+BCll
Js+FyaaTg2RGwZ3ZlL/RwmpJf3zHc0je4u51SP6K/lN6UM6BOY+7zmmfY4Rsj1l/ArZMq7SD7VHX
HCT0BLoQqDf6kbLo940d5zezJMXHcQ8V4PSNPRuYyTiKqKq4DiOdvFLOylEv64tmNuhNnb475bXz
BSJq8LV1Tibzojm12VPaFacohvlj6vZ80GMuTUdtNGZVxR+OQ96R0RvRxzmj5bzjxcAlx6a56G9o
d8ewNyyULIoybMkMAaGsB10HgLRvLGYI6VGt2vGvblYBhrtRVMm7Wc7azobRt2nGhTNWzaAjIm6J
09c4h5wro31qcs7W6X5tB73pIH4hT3WNeE8eTbPX6fZPJV2TiViPwZogIV9dzZYnNSrdh/WSIQXT
Ih+KhCKlRK+Ud4FiM5+2q6UNo0gC9C3Yp4bUPnp6x8Y8Fo+DQXBEwukWtA5zQLpJG31e+ds26Ept
bVvip4X/6yC3qao7opwgd8WD6vTiXupdfeuJSCKwzgJsaDBkH55zG0JFB2SEKK629c0E0YtWGA7K
m2wBAoNIS6MjDsrI7nc2kEsfpZvDJdD86kk9P5HMRwZ5yrdhv1RDM4FBU+n6zSMmKOmdIGr0Yu+U
7TrXnt/jujnLUv+wDFYCRDboP0eA53lf0kSPXV+RbNLjsGi+G1VALxu2ghnQnObOtxrtXTBK55Oo
VV9ryny3LNkt7pmsaHQ/rG5Ff1eHmaOLUpJjQoJxXo1fdi0OShIxlJeo/pvqj4qWlx5mq3m/nI4e
TzXsBl2Hx+H+YiD5B2XPxko/PHe4yVTul5Fy4xUB4ejXX2NqAQ2H0BIbB/j0F86mN0WFegakZ4W8
zzPELdQz4GN4elAoDA4Rg7EQ3oLXX4ot4YW7PkW6poidsnTbXoFbZS+v1iywKmV6oK4wCxVMi7Ys
e9OwHg0RtRCnnF/4BgMX0twsmie+cYVJJNtGbx7c0n5mp+0hy/0ZV31NIcVbJIxtNyT0EoiMzNtp
p/cugMIJ0WI1aJcmaKz2df0mnYRR1wJ5L+tjn02PAG7ObmmlQWXSttYQzemo51MYzhsobRfN8E6F
tAEeu0eu7L+oYMI4Ti0/hzK/ZmOOfeKPKnKvAqgKHV63a576On6buofYI5S5LZ/7+G5lSIM0N1wW
NLOG+ccmrw2c12Z9wHbVO43UHd5ymvm6NTKnZZIGeyffr49LQb3JARJODnu8ImOinZ86qTT+qFXb
CVxd6M62s1Gnptw4RrRRSJQqJxtGXquuNwgB6KtxagpsmZ6cND3UyIKZBUBbbtK97HUQiPUhNujx
tMj5/MX0dlZP21JPL6Up+t8ICFPXtTZVDtoSM2NfaR+zEO9TJ87zsJ219kt044viQ+l9dCJNvzZK
s5XW/JvAq8PifpqO8xbhMts05XM1pI9VLj6FOV8VTtdpuZyTrtmZc7JvRP3LkOp91PWL3XFgAaDl
2oiKdEc+VbP7bMvK2Cmx/u7E+cWWxj7ThkM5IkeR4cARhwN9iHUReKgh/UZzQqsqnq2x2Ce3pmNz
XSLyQkoATAqR6MC6D1RkBbJfouKzGpEck1juhqwHjHVX9PIu8KGRCcLxUGVc2APU2YjZu5UMNrrQ
qQdup6E/mTEkcJv5y8Rw7XFs1htSv7eDzlhR3cQsEUOdXxKQZo1WbNQ2fiSWlRejR0fjymc882dH
pEebaUPW00UeLMj6/RrxekNEfOtQefhFrex7t722TrvRKMPsNA1sxTrTGngbLWezer0Bs1RcOego
RPoBbO0hq2gIw0t37P6YWeajrUB4yMcTi5A/juKPapgnU6kunk2g0zJfeaZnk10aWvtG1cpPFHZX
RbpX3D9/8vm508p7iw9HCP0YLy+9KnYdujHOdxiW3e8mbgPD0O6eHb8ojjik4Lbx9h1h6zOI1GBS
ttusJHNCZU8tSoZzs8sI3gziKof1bsqPMcl+lkw8AlsEMB9CUR9tF6U+tIGo3EMP/F3HaajaxlNZ
C5j69S+V2EYJWLIbkV3ruyQvbp5LDoHDLENQbpXlwTXTh7qC39wmWJLFX82KHhA2fqrtxnPnT9yt
rzEL3JLbIekEz11hf/eJynhSd1/G0nxRNfHt9QoSGHmsHJLVIxUvlHfOsGHY0+8Ynr+agVtaLxZU
fB911nxBhL9OiXkte5KhYcgSkVQJ4IYGiutuNA9zG1/Mujk146T48+QRk2Bx20tktbXhxpjO/+oT
t5zTqm/VTH8qt9YTcB00jvbeE5RV5lYoFO86c5ioGut9Mpj8yhpF+XgdcgN+8segZF8Vf5PIy5/I
s4Q6qqKWqscNQ7/doMyEPVCjW8MTC0a8ifGGKs0cop07KvZ8t3HTERe0E0a7V3u5yygsDGwlqOOf
IHMeMlNjki4vg8WlTb6rNcBpqzbVwq8I4jejJKL1zbK4R7kTJnlLD0ERJ8X8dK40Gm+uzmmE5hgE
byBQiONe07ZxMRMN/SYfku9Oj7ftaN7SPDIp203mQrO1kZyWWpBzGt7HDUINpinxvSzXmFuMnlKZ
v8sie22SDiW66zGKyCp6JNMDintWt1x57tg2N1HZXCDNH1sVKZjmvC4NV7VEF16l6raTyaHWbDyk
D03WPuSWIVbE9Ycw6i0jIIq25b6Y5kbP3c0k1cfJo+lkkFxhd2/eXD+0RtfS+KqoTNFIGgUjSFOS
NK9M0z4G9FjDpAN04gx0J7CNjeSOTf1O6cWnVtsPWo6hhyiZFFVlX6J0ZhjZT7dqTeUF8ic18mHQ
gBpzi/nlxZzql8puTtIZz4ORBZIg4ExU73ANn7NSezIhmG1aeWn+D3vnsVw30mbbJ0JFZsIkMD3e
05OSJghJpOC9x9P3AlVxu6pu1B/d856cOKTodEziM3uvPeNXA2hDpkRFblaGH6MpIKiNcA6XQg95
z76gDbScQ8th4sQ+C/VizzhnQ7i8qYiHytovobkfx5oezHq0zeEe9NeXMLtjeH+OifhUdH/Cw+Yw
JIeaYI/O/CJTFhCFhXIioTRwcNP6eOPqL6KPn0uIo9Y+4IzoRw0t173NJIHxZzWvLeV5HTXfXCcA
lp5QaQ3JurE3ee882LXfbpeflYvpEjKlyCdnXLc4mRT0Nl2812QXxYBJeeHrIUBJnPGsEL+ODOBD
0NEGfverUfqUI/9K2Kspb3pL5PDQ879jrxFKDLiq37qi+iCZFU0VyW0re36rq/yKKXebzj4lTn8P
FYTHzWBB4WA6jgEM63GEdyiQrRRfe6d/9VT7LWtSEofsfZmm+65AmVg+qhIyqSuYqTlTfc2nd8Rc
v6IYpZ9Iv/saqulco9gEovXoJ7TCxDNGSJYQs1Ajkh1vosLnqye6KMcCKUMOwl1g6Kd88B+kak9u
zOYwHoHJkQjx1NZPM4ku7SRXKTgwpfEcqxH8opWnBxntGibZi2gJv3MHhyIvGU/WKQptDJHg1nYM
VCJSEbor+2Sx9fIBLKMenmLrG1z5OzpXCqYUUaaeHtL5CFT7qWgSjqt+/lL3qDV1Ue5FEGxtJ78T
hvOVXBEybVqILGb2njTTaew+gipfDvDXtHcs4KmG4iWLKcvEdDRK5qZVh/nHiKtz7TNX6FxIGDVd
PZxkIjQcdeugmsq2Z9vQ9Ff8IvMptWnQoTauddS7JwvCJJINcWXqTFVXYLys4GzPTLeLghoLLfXa
dN1faZszA2vVofHmfkvKoLjMvIwcSWVkw6C1gKvct5Zgbudx1KFqJQ6JFn6XlAGLaZJdVt2Uo4OS
05EOYIVIsPU0nTO6Y9k0T2Oh6i1Kt3BrN8Ghc3x0WGHwTEfwA5suxtMmBpzRMzIPUH7rmhQDxOnR
VYX4y2RlPceOd+/LSu0Hy7x3BuuuqcEze3hcEQHAXguC59kY72E2vvq2LnnaMXWZY4dxo62sAwLv
cZ+mZL6nSlI357Ap4xgSjRduHVm7CA+a1y4BiyIm/aYK3wS4Mh6RmS/I8S+2QXhaQ6sXUcsBtgmM
rVU92riFUJ3AzFNdT+ZGVu9w9QPqb+inXJUXq6xkp9272PmrhkcIlQZj9vYGG117Gy+sjkB7zZci
/cmS4Xs93KxuJpdAv9QlECHgzkg8eQrJgRXKMNYWJ9qU7M3IhrWqbSqhZYcDWZWv9aI1QwPETWEw
HPGafA/LjHdw1h1taeIe0qV1TKC1rmMA1Cb6nU1gCOyNxXSJpw4uXYgt0mvcgeGg/80eKE+DiMWq
0dT2PgQN0wHcBCRvKcR4vUUNhfvTXiQFPagBu0ie0i79iJHQlKnX7AjIJpkEwmuZOvdhPf7Czsrl
7i0rCjqAYiat5QUs+msRohcmM/mpWV7Jdc1aBG8m10SEy6u0cMlrcglSDByGGzl0mFrvwoQXWz0P
yBO5PGVduKFTDeEgDml9H8fm8yiLV4IREHbUc3nWZX5X5u42wQe1sntMII0/fMWU8j5beweJv5OG
FcBNnC6zdZyL9KMTTHgBXnaoY8mkDooVkODXcrADzOVIDBQy9bb6wSXuKoYJvZSgw7Vq8gmDpr4W
SJAH86fce4ogWLf8gV5n07lGtWGwzMsCHHbiN6B8i4wOKn3t9DI6JHQTiZu3CaT5npbswxZkBCQB
c0vIamQfUrfc5hkOgtDYW3jbWp6CjDdw5qnjyNLBMow9rNzn3uq/+qhKQ3yJc5kgVUFIGcgXP3KY
xxnyyCXbXvGKuQ0uugMWhgfVFpQJ4zttFaurLv2O8JKAy4FVUSozCLD5V4ngBmHWZhDycYijdwHP
LpiqpyA2f6h6QX0k1Fr5+BMXH6y44dWMaEpAlTAdehEDVx+v/mkUaCKs8Ohz5W1acA4W72RG0oSf
MrCDQbENSXngP7tgpNDMYlm0uSqisXXQOxg/dIACOS7xxeRrhiDEt403llxvDtNCEkbGDyTRDxFT
v8F9ZIeyqYS/E0YdcblAbgUiX2XdnSRkQ8ThA1ris9365WVoxZEJMyRzDdueeXWOsrFdlwYBCAWk
7sSpjwyn353WJ9wxQLo8khkGd9QbWt4J6lr16feA+n5t+fbDkAz7sSe3QQz8MHkcneEjdZKvtt9+
ESS5tUbdbcMsfQqideLE71P+ASyJE5a60WoZp2v7rDN5NTxivDBAmSb+EZDMt1ri/5zm6ZDW43cY
WOOqmTSAJmC0JaEJa6d3n0CArbFdfyfIlZNRzNQxKS+6eVxenFd0ltM6QxvhCTnus7L8MCK8zewU
61ndrCJ8iFr91eu9F99J97ON0j0ronIlBoqRutkCRbh3l6yyrG5fAwiAMu731UuQjXexRqXp1eHB
mUkn78biI82roxzz+z6ftpFERBXiC9btYppDcMuWAlCD5TThhuzv/vR549XJ8Pve54fG8uE/PveP
D//xbZ/f8fvnRQ1BpiarpwyJceY8AZTDlDrzENZVr9f+Il3xFrFKzq6AFTNhf0hRVtYivFDLzee9
/775H3xuZHmSrnzGIhoJ3pFg5QIR3YztTfNsyDwnh2/2i983nx96WrdHPb/UouvbcxwogEKi4Ae4
ow42dpiplfAJflhHiyTHWP5caySFdPt5F+oz4pzPu3Mr73zLHXe+G3Eog6TLTp83xiKt+X2vgSns
+M7BJBt6L8rq6Nodf+/nn/n7brL8ls+PywnFy8DIQpPVuKaEq0/YWutTJ4c/bz4/9/nh5z9ocFk8
7//vn5vlngYqjUMW5j9xZoVgZskny/zVIpyWjWZUntiglafWArphCSRpAfGWJ9ap1enz3n/ffH4u
Mwiv9LofbgmfwBjeCWYojw5SvpCktIsbMI7TZvRjZn1zM3WCNqyF3BwNQb6xDok30YoyfMMgzuW4
YValho+kdQe6VG5c+p60KapzKfE+ex5M5pljEn2yT5ZljTIokf4xcPM7SOzTqbamg6wFh+vU35J6
LLfaXszkvH/IZ8Q1wEWQbnlVjPab6Kf0BMj5Gs82ybjZRDR0008LhCfZB2h80+SXQOBljq518rph
urnj/OjGQ3JSlk+EdBGcxFT9qOOwOvRE1dNbE+uImq3B7HBrrcrjRHXObBmImqs1Dt3+qKue5K1G
8mtUgcsp4cksMqLeAzaX1KSaS5WLCLOYMvJpmozJhxJHYxAP4BaaW2/XV1mgGoFgeCzVXBypw1cv
jp+mV0I+V0HemrdemeZtagPe/eZ48g14PGb5i/CvaMu3dLfMJnQvt651FKGFFsV91I7uUUvTvyzE
BtJh4J6O38hQYc1Xqg84O9k1J1oFPpB57fDUEPFwjd3RZ1ow8agmHuPfsOak9prvw4j/eTCL/I6E
sPxujn4VGEpWfT33G5fpYtwLLAYOzwp0MUpc0c6kumf5LdQ6uwnjme3SiIUTKR7aY1YqjNvyWY67
XgLJoz/X15SJ9JUZKSSh/FEFlWaUVU0X5wBc9JfJiGBmxYb7ziOzVpG0wySv3UxcmChVs3mTVLQS
zAGyrSxpN/HL3YgFxgblTZdo+UvYPRls5yhvsG+irNVwUUckubeiQxjmlVnNlchLMS2pL1zvxIEx
3TMFCBh5nkQ2SihNWKhk7OT4qjDnlZVUjrn9/Nzvf/78FzvTIZaWggfmPEckPBAIlA3ZG2ytdyBZ
F6AY1K5x8WQRnYd1+OaHzgkk9Ms4rhtj/O5U5ofo4mdosdckm1BUEGo2yueoRVLdWvK1MJNqZXjl
N60GxjczU9lqfhxgPBHQBcDEAHTVUilKZ7gULGAOOO6rJa7RhI6UU+fFFQk6xI5EJgZF4irR5JPn
Vej+jUy2Q58QHJwKVYKEwcAZhhDnfOpUbXiPVZCO8IVDfAluzwZF9s8e1ypjdB+GCO/zNEz3FYlZ
DLROtLcrcywowVr7dUDx7E7J18GwKFNpPAUye5khnZH1KT2w2qYsIU0cZicZcTFcdtss7zJ9bVmj
9uam9xS7lCR6KiPc3gBCV8QYtvC/E0jyXvlzWKw9mqSNriz3mSbvaSjMHg702XWxhPiz+cumt1tV
0sp2+C4e/YiTn2RAJn2Lo5faQULX6ANNwFW0M1QxnoGnY4bI+i+dYz5a8yM8arRAdXDfGSq9YIdy
1+norxXOuRITqQEdgQryJjJSe6MBGMhcFeuqN978ks2rIopmy5b2QJbfd3/BCSR9/QhfczvEj7Z9
48R/9loYNrHOXyaS74zJvGDGzpDwOg+uDI9lG/+05P3QhxNDcnYWhdt+w0NPYo8z7SZN69eNH3lZ
eMeaDcm9MYZ6U3as1IRSZ1nsTCcoD3NAkJRNn7frdHwH5djaZAMPQzqB+FcXEVNR4ujoWISNuexW
TQvcrcixZC+UIJMmxwRztzKLGWmGANQXDdciOGuquA1+3Xyd4qLfMqCA15BVHzqwfmjt26uOXaXo
TGaSsfc0NdF4CG0FXzC35bkKvvehVG8dLCnTbk6Z1sEx6kZzMyXGmzRuFfVZWaBAserqPa0kx3R/
Ksrwl5Sc+1oUFIjpvUdx1quezjhAK2ZEEpMPlMOCBtoIE4xqXIFD9O1LKdmY4ky2LdpuHRVbp+7I
4xuZRERT8z12SX/DoMjrxqYtgwi7Ct7dxsnPOs+RqtH8QMAxi7uRccJKTe4BYmF1oNvNH+umfEEx
9aO34o+4ezctG/C7mgBLzMGBc9e6z3iwMpuhXq6Q69Hxsw8YX1yMbpvUmzSzs7bdfRd2joaY8XLr
WPOWZLNiTXjjnQzHjuw7lo8gGkpcGiZEnu+hYc47m46Sp/uO3Ef7q2/Ljyqc75woU8fcqUn4HXHq
sqFf1aEnSE8SvLdbZoWOomxm6BEC7GGj2RlEUvnk45iYD4twCS/ym3GTzby64Kg8pLSeW0OBryQq
XG1rPW09o/mp+hwGfDo/G3MMmkaFp0DmN7tYWG5CPoU2NbPK8nGNtqdf664i6MSifkvzj9FIwKTG
E+0wJxsjXeca20h0Cv8iXOtmBSXKNw+AIJ4TaIuL9ssmA0Cr+ls3wUzCT/nAWNY7QAO4w5+2qu3w
MU1IiDbZVGAsCx7ZWR+YDLm3QBsBr+hSHOOQwDOEYdnBKylcXBvCZZEWS+TzcDLN7pdTza/ZkPf8
bOcEi/zSgTp6Tbu70Greg7F/rtAeUKjVm34Q/rYGMd/F/j1TFndXBRXT53Zac9pY+57aGHgLxNmF
w5rJpVuonA/gfGJFUTpsiaLejcJ7F0t6ZN8ZA/WP+OkvHBNTlwcrt1wQS2gcs5TxBMycVeRUYlfl
mDYplmqY4tvJlf7ZCD7yRiOvc3GrsBgj0p7r7i4Z2TcloeFeIde414mQRTmAyMF5vqSC42ARtsY0
25okH+mmIz+0ildtLsinzpnVkN9BCXNVCJNOcdDfmL6ke3sJlBVDTVQsnt206wygyPjqGgspVz+X
ab6Do15vdMtf/wl6TIogOw3F22jY0fn3Zz75j/XSBYTPpsn/MBddt/YRh52duuJSFZTNuOvq6u33
h2hO9rUlh8NEltuOJpvl4lL8TQEbiyQ8f95zGCIfejveTnbon7C8I+H8vDvXDJwzQMAbM5ev+axb
Nod8yeeNJrBrF+fdFz5qD2II0WgInHgB0ohwuRe5tC5thqOQeSpvwfwI5DA/l1BPNpFRe6vcn2nt
W8epOFScBQM5kf2HH2ylQVwS7/dndjqH+znMdbzlCbqU/O/PwCXzc2X4hLPZxtvnp5LQ9dcoS/J1
1dpWchyI0jhWhr3Fbucd3KDBkK2a8+dNv/A5xpJcU+2Rn+rgv8GbzOmVx+JErAsQC8Ygm3RUjKrA
TeaTvQ94xtEDGsiwcr4AxMywgeJVntMerCHaEmLFOQJ5XWc/ZFAbXLqSA5DBGwwtlovZiFakiq1N
IpLmjNxRYNxDKpBFvHxsgRIvwhh7NoMi4m+Mf9K28npARXoeaE/WRFCRSAbALJUjAxNHs54iTf3M
bKE8t6JD0VGqPWDFglLCS6pzX4oKCzWPchMsqTUjtl5Mp5c2pjoCElefcYGrtWyC5XQJWIR8fhIv
yIaXFEPwyMvp3PE5unnFFWMKz4lrMdv5/IURE7fKPhUj5oF+eRCCkYVB10RXMg66Yx2JzeffHjN+
On/eayOurR04G+YC9V3uZ9FD3fNOk/VPFYj56LHzBcRbY4rA+F8IIuyq4RxalreqSuoZY+7u2ow/
IBLjF7WYWRfgCemm7moWOFm4bH+rHCZgTWUnKFIo50id/s4DvZuHLr2y1i43rrsr0AkFho1SymWa
5IyE1xFvtrKHYUmTIW6nFsCeH6xHf6DWmzxorTCwzb55jTOE0IaAHFYiuSQQiVdtw8Bcx/GvT3Lk
//kg/tUHARsXYvm/+yAO34fvUfQ3G8Tvb/nTBiFt6w8Xy4GtTHSgeA7+9EBIR/yhLAdAMRmkthYm
RP0/PRBK/aFg+iqsCtpiE+ECsv7TEyHdP3CqAatXJnH1/Iv835gipPl3SjKBa0viAP4G5QhgwAQR
/t0TIRyPaa0dqCdRxsYhndLuYKSAC0EEXsE9GeDwMLyWQ36WkH5f3FlQ/Xr1BDSl9Pa9nF+bhg1w
6pOgZkWCfLLZGk+tQM2fVMZZoJWm1JD1vvdALY4tJXDZtsehY7+dV3bwOMD+BpDbPKOh2MHvOGgL
sfVE130Sfjqg9ZJrgiEZEyg2eB0RuAe/p94JMMFOcnS+uXQ1HD0aSpyHsN11oaVHLdupKR/0wcx9
/OgIXu9nMCV0KkW7KUJonVRHDxUHKP5wtBPdwMiubWIXqk6wnRvnpcrDjfJg3RTjwXL8cjsbLegD
1udjFxzm2JwP3jILyDVxTxw1Eh4WRTlx5zjSA5wgOtn48KlWobUsXPrhZ8NBhj7bomjGhAtKiigP
w/nR2tMbx3Z9GwL9oCyCpft2OUyngnVTkj1MJKShN9E2/j6PvLE2sh8Bsm6sSrdvRIP+YpTRr5zE
y3aj6RgrYWETiZAr4mjAPZogcMWsuUWNkB+I2tnF/dChzAiu2eiTqKiZrS+xDUUx/ipIu7obOuML
fPP7plDzY2aP5CgmTfCUR8iwNDvTsLLKa18HrPQheB7jXPxCsTCco1D8JNDTudU6ZTY5glMMBETU
ap4przTwwTbMiVjSFVUzy8G/vOf+tPv81d7j/J2t/flCdhxX8+YQ4FGku+RT/AUBS+gllCi/cZ5y
svISARXdNvFLYiGfaER7jACybLf8XibI8Tcq8o29sPHc1GJUTiLXXe+hFTVY6yPOKBZGjXzQeGM2
zdyb9yw5HC94lkWJ5noi0kKX/UOUiH4/h/G0TZEzse+N9kMnb6lMymMJcAg4WnYaWXIEQ6X3KJML
tnE6Ql1JUnTvDfi5861ATn8rSKEMUSFsnRQAnNOy0yqT7wtw423xJHqzfu3Tzn5Es7zt5+Eb1Xew
6eE+wH9ykE/RvsRyemwst12bHUpq9G0KRQpy+txEr0Kp4z395wdcib/nNvCIW0Ivh5DrEpdk/X+J
H6XruAF9S/6kK2iE4dTqU8vqiJbWvJoBwYK+jdslDO7SCzm9qIcm434s+2+tMIxNEpXjBtIhhKeu
/ml3YAA0eP6DKbP6MkUd0jV1jWQU44JEdA+AZiHtMvmXAXqophzkCTidva59aD1dbN7LuDh2QCJO
0fgjyK3klJb9W5MYLt1wdF+F6GFFxDBndrPXGsfyQEnzospCnnmU8ouhzL3bBfqUQjY2g2q8t13/
FTG82rPBR2RVEtGX5AMVSTSDptDlV7quCxgKyGPdTPHhXppyZohV1CDxkFITYlV+jUTjLhvXE/kb
2UHM5nvudJehVrBiONwmpOr7DDgGESBx8ToFw8XyzY2dCeDgltGiiyL/2x2h08elXpsxjgMLOicY
oWyNp5agr7AwV2kWWidiHI9ch26pWNw2k+1tzJbtI2ViFmkiIAtsJyWhjU3sfdGLImqOLknIRLG0
XrKmiJ5sqz8yLsLY1sQgJs1kHxbhY+sCgpxRjq6NIV68LwE8S6/b46ViE5XjUxHkDcapcevDhgU+
o9pz6cgX5Ll3rCWrnWiScTONlVqlTTTsvNDFZB8RlO2FOuPVjNJ3xiusIsKcyrI6VGli3QhfA8Az
nI3Q5UrSL/GXfTmdK7oss2TYT0m+wZfQHS28bj64C/g71GWVNtxTbiIkwNgKA8S27CfX7Q5lD794
mgLsPna2543+3uKsWtWqh5OnWP8yB/8J/bc5ZCn6HkrEtG3FldfV2mUUqxSWekb5mzAW5Znky6Oi
W7gOw5TvJil3Pu4ntvBzcjdOD2aYWaBdsabmvr0fIyQF3WSXe4jcJZJKbkBJYr/vqtPE/4yBcFIe
QOPmKAFahPP+BInO/WaqCDlaVyc7WToH3gRU7HmGFdxu9gai31U+qPEQC9Nb93GQnMzGXg+KnDdr
JphwmjWXJ+gV4cDVUbnlPUvDn7jWhsN/PgbYd3Ow/iU8RggXuqUUKPRMz1QE6vz94FVB7/sBm8jH
OK3t1RBKh2kIOBBPx96mt+cjedD1Q1K57MtA79a6I5eww7yroyNvlmYr2DAg5yfocyYUWWd5/xow
eQHqLMdjH4zvcyDspwi3M0CirhsvDeTH1K5Obm44e6NmQsxGrj0Z5ORkodneKrckfB0tTDWP3XFA
RI32c1riBid18YI02jp6H96JliWrCmpmSUpe8NZBV2iadpspiULBzD8c3+zOYQDGJ1SShWXp9+dZ
KQdGF8ihIL9U4MZ3RQ22wwp9fv4YwdgUapND9VL+jxFU6yETVnauCSmGH02qrUefnepl88nZjwcj
WgPxnAB149e2W0NtpyV12ixRhraCsUfctcwynBRYrKGzDdPtbAfKMmZaatjnahKvfRZ+g6z0w8Fl
tlcMcklZgxsrEc4DkGLgOKG10aRHI6De5Qw6t9qCjeBF+XCqCZePy5i+jDfw2fGUIsqTyN3Ih+LA
7tG6QmQrV+6UwQFfmOQTHfA5Cnh62zFGGTymMQdAsm9qnlEVDUhgyuTajg62gYJ+twiGZcGUvBda
OvsKGIrhhTtL0+QISBaPKhbdhcDxZxPwkFVgvc/pBasyu3SzZji73BzGvvvdxfzNHPy3amF5Uf79
RWtSPGvhOo6ycRcvfPy/VAsDc20jmGv/EYMdYhKwZ2ffKb3z3KrmICz1WtbZwTDm8bG3f8azNxHR
vZNMktdmNFffhW/uwR8wPBMpVTDCqE2kCoW8Qo2XbGCObcyPxtTE+JMcY5/U7oNhp9NXN0dx6Hoi
fGQFicXTE3Am2kVc1IBUd1W/Lm2gC55b95CUsvFawVxlblTPpCGOYFED8GWZM/joWOYfTjTIc2sn
83bJm2kb89qPDzm7kMvoIxFwcqQpZOyKR9vHoN+ywW2dWrx6oY/RcSaKmEz4NZWgcwGq2vLOuSdW
PEOnmuq9tiGXRACe//NxYS39xD8eeGvpbaSjoKarf5L6FwJSLcNAP6bO3G7HWI63quT0/IJ6x78n
xXjeCytEq+5iCyEUzzPCc9FE3aUk0WGNjSl+zIpbzmhlWy3e1QnD8aZLylfhCxvvXmCsa6v3brhq
sXZj7ytcad/yWhh40tKzpDI4+kWQsjYjHVMVjT4UKqUnsHvGJZOZPEukBmnifq3zsDjNPYGzhAYR
BI9sE49lQ7TSAtYQabCjSj4azMlO//kxkt4/8rg4UvGAW1pKpTRKl38+SENWR/VsDfYjNSJXzBi+
ZiQfmll0pxqO957f+cVRcYJyYexOoptH2hUsQlUvYRj1HHWGZ8NmbLp2wSMPGFORvzhWFTCRLeF+
Jx44ylgyGvJmwktzQqf9DJBinjtHhtf9CYvuVVfxG1J1AMnNJcz6i8CtsWsW2vOg2B64ARYhJ/P2
XqMB9WX2gVNxfgaAtqpH0zuWDOVnEn8vPXAWUEtwPwWurJKKkQzgbMSrF0+31OKQS6JesHJp0LEw
ZSu8glyKNncvUCajRXHUHSeMdGCkb3EQhV8MaduHPHrrDZIXo87aTV0SXrVjBptuCq1nISfgYMns
nLOGOB8KCQ4SYoDgYsRAd+4whBGc3Q9oT0fEPwQQV42ETY39cMV2/osz8LYc6HW245Dbq9rFHm0V
SO+GDApcnDvyjBFQipR1gmMcDIqme0n8xNbwasxJbZpdh3rCPxtGm6ZwLuhlusdoxsrREmJatZVz
mwsMfXEkQhDv0ZfObDg2wDKbRfJDIXL77kKijFrQokhf3UNGTThQirPTMt/7Zs3ikowHKHibPGPe
JzsGXJ9XICvM710OqEsh4K2Vxl06SPeurgzGyGGKjlRt5jxtbigbj5VAplPg4VtAPCcsVIXNjFrF
2jiB3j+KvA5ezSSzV9g/pgdMLad6sVREk3hj7y9fhtFDFFcTgjwaE10njjrIRc22xym5aw2GoLGr
79uSVJksBntEl6PacKdsj3VDw8kTZPCAe/PcQAjNKhaegxURlJAOH1p2qLUKJ9iVzLwYlmXJMx7N
MILHwhql2JUNtpnPDxme7nUW/zSLrAAPRxXHW4q2Fw490kEsQSRRGmzoL1RLYEOG9sk0wYOHE0YK
3ZKyPS0oXR5c9zcw5F8vMRxm/zzqPNOiHSW3yP4c2PyjI0VummFs6ZE6OhQHYwZurrQ7fWqYqNy4
KD3ODkc/iizrTifGkwpZrKmqKbfpMC74dnLpJWnSyJhZTpl2fTZjq9tG/r2R5Q+WivPnRcUIGPVB
qDg8RBhOGTaE6sVDpIHwxTFhhuPKLFT53MauvRcN1+3Pc9as22wVpc1wDP2JZyLohjs38d97t38U
qek9B7B6Cp7mW5/42GhkXO98Bihrrpku9s2iXKveHfHA2iAkPaNDTCPTXTM0yUYbjn/wZRmS7gUK
01sgfemgdzWOkLMxu+7Nrwj2gKdFBIhT5fziIL+zO/MMj4AFhOfNaLqC7qsu5yM28vnZkVW/TQMR
bqtR2eu8fOjzFmKYUYQv5lxVhyTi96bGGD9n/pPjLV8tZuM6+m569KwmJdSDRVPlc7oJHTz0MhNX
fxF5ZcK8xD5C9sGtmXzY5lvjSPKSJ5VcHHQgxz60sk0wiXjrdfpntiwFg044C96GzZ/JnqksDrln
Dme5lDNBjHQ/xcrN7nKsVjYl02Mr5zU+XHPfeOiBI5srV5R3RzOhoRslHGwjMqpdmvb7nGIPlnvm
31RVeNgsQPfAnmdrHtaoBVoD3cqYMNcYjNeoh0mR+6XY15PkjANUse0oOopC2edcPQuYhihLe4Se
PrpYv4jtLaS/TWQi2JyxeaFW9IKdj04Whb/DLD4kv2brll1ySL2A3XgQv4UxKoVqFCZbeiDReSBJ
KUk9etjGv/SxMz3wOIBcSn4OdiqfCqdN9nZhBqeI4fcdMgpk3C14kqHKfkrrjisumM2imTZ+yzsy
kEN6xIdpLt6Qs29l5Ly70alAC/uC2PYHAxt5rZaP2so7e8H8iPDBRKPtYJjO22QbgHnZOdFr1hjq
rhGNee+HpibkIkl3LtvrlS8yl6fQSx5dpTFyF7TfVvLLr4cfTuU6D/ErOsHgFDYo2McD64fiITLe
I1LJ1y1rnHMI1XEVaLxjU2+7GykK98Wa0wyXMtF2RpwWe6TPNipi59VAK4dcmmtlEpgOgk4c4CHX
37HJJqLPwREAYSvX7ZjHx8DOX8qgwFBJFs+pFM+9SSx7UZjRV7fPDlV9ZXtTICK33V1btO/SjF1C
DVgxa5K94GJGu0CGEWbsNnoYAiRhRu/sAixZHK/l9Jr4vOwojsKwnb9UI/otMAv5JrMljipO8Qur
qIRV5FdQ1XptOVofVGxfeqss7vWi8jD6Mb0vrfqpa9lap15l7ArbS69zB0/C8xlP9tFITWYgxA+6
+C2PlL0Y6ABKuF62z3KgYHnQhytbyfBLJnUF97XXJG6UzBzqd+YU6hYGpbcZI/IL8iScd55OYaT1
FkjjSO6ioHWfYQbbJq4/72igL7q4VvgS+62xLYNDGrcg1qcBG0gD79fBVr7p6J9WnWH5h8wgX5Oo
+3qD9ah/lOUuE3axFS2qyTQPQeJltX8/2gxOrZ74rSzo201nmUv8d0aKkY3ZV4NyhN4dIcgZwbO0
1fAUgB29Knca92Y/nbIMkdJn2UwqT5uW9ZHmHdfEBIRz8uJ9bkzqht0OIcC+7OKfaTwQJZS64qIq
sZqN3t0M2gf8UzTrwJn8izFU823o2TF64BxXvWVRzBIwcZil+VXn+oAZ4KuWszoIdEpHYijUOmmJ
tyYgZLjJuPo2MyzeCjNbhHrDIzsEjwfNu+fNgmdddMMtLVEOVLn5K60CRF04Dt6sKb8LFs+AVVac
aYTcsWInpMN7RcKdf4HuMsN5scVqDLsGilygf18p/2+l9K8rJWanNJz/vlI6FsPfuVq/v+HPhZIn
/pA2IRkLUusv+yTP+cPB0U9jpaWn1efW6s99kmX+YbOBcsk+dT2H72ML9F/snVeTpEiWhX8RYwgH
h9fQOiMyK0u9YCXRGkf9+v2geqfEznbbvq+NGRNET08SCMf93nO+81c/ScDYcuQ8P3Ho/8j53/oD
qvV3kC0sHr83lGyyVS1bWA7NLk83pWX9UQ4as7btchm5p8pK3tHvWbV1iOUwx+U76150P37rmmN0
QUIJCnRqzmHJsCFH85MWW0yhZwsPwO9rEE/dpXQ/hjzkR2sT4w56jUiJVmX6fRwVBuTR+zrIjy0o
h7NI5VqNnXaQSWS+sXRWxOC2zqXO+qAb9ZvqX/1aT45ZntRzr+cN8DPrMUqwnQ3OM9pbpyiIqLzn
GgiKHOIGNndccO4c7CUxfGV7CkXuJYDdRzIzkS0lqTjkH5Ur2ye1MagtlMWScFiDqlaeSER3qfMO
ipT+VJiIkVMr3ZZxgMxKsoIAGYqGU1iPKneAFBMP1oTdt4hGzxZZwyXy2uFI/M1rha97J9NmWZ6F
rEEsDYj7eFB9+6GPLO1GbhuKFXzGNiUBPzeG14To8NISV1Oo7LPlOfPi+YAja3wMvJKOhmqPLg4W
ymzJtAG8M4d+uSDbO31HEa9AbyOPblXC3cXGBEvkqZ9ABIh4TUk72nRo36wRxUeNWZMCLPWiBShS
J9ZBpEcUrZuB0griswPVXbBTUbj1EiimbjhSoOKlPyoES7JPfOSE+U10ykC3CSm/zj+KuoGFAvdc
+WLfpGG2N3z7a5XD429Spzn5Jbqj3kRV5XVwNPALOsciubcNFVtUff3WmJ5VZlSnptgyNwHEZrvx
PgV+boVb0+z0tUcBcivRaa9KIb5bFmxJv2/PuVZf4kHzLj6UIect2WAAsL3hmg6ILac0/EwZu9vU
pn4SXWKCz7BZQBXZLrcRvkXFN43DI51Gp6k4ZNpej9WHHEwTGZ0jBW5QlQbz5KNpGuceSsqxkUGK
1RAnxhBSeZhs8AIRUz1cQV/zAqmLFGa/0gP/q0GF50BvFNZQABQniUbIOEY0OyzAOOfU+roe4aQd
EBvlOt3HHGLygVy7axJMxdlnPWEVfXvMtOJoY3qjeOkQIQdVq/DfFSPisiZ4OPHB6uAohDXwRG6w
PapKWmPue2xb03msMaNppn8kGvRR48y7dkXfYWH+juA1vYbAsfDKh8QWaH6xaXICPKWokX7QMOaJ
g/Jd6+dMlOpYeoSbkG75TjksDUSCKYn6v3PRiy/a0NR7r8s+BCNlR+mmuC9qKzw1cyaqtG+66V9q
jZZnEBHqBNr6g+VmkOBbWjLIJZ76TEgebTJxUIEi9IHGg4KlEy/4wfNrZmTwvhynZ57u7JxSoKgY
82RNr0zugNSvPZIaiZBp7APU3N0g0885Jq09E09yxPs02FOAed+mApVxB3rXVuvxY5RG3q6BJks7
47nuGbgQv8/EVp1ie3RGN62x3uCuIWzImOzo0MfBQLyNtclMM93qRfNIzem7wBLuJtmZ0sRWeYML
NEX/hn31CAaHOBOfNCQodLRtsy8cN7azRM4UlpHWeTOrXwCoy6I4T4itCuQsm4LM730bfRhY+2GU
0rZNxiyjm9ztoIcsxC3AMiMQETst8PG1JTYzUJnr57ogM2PyFWJSbHE37ZlQyx36yIhGR/okoLbu
EK5+oRiG+cyIaW+zcAM4UOKsJuaSFGBcaczpQ/yf97qBmeWlQHfIkNvnrVMxoYJ+TVDtIRZPjle3
6zgx4F8UAdYG8K9bAgh2XoXhtM3elxM9D15U1TqL8QrpwIZFNV0aM+83aTFh4Ri/2oGTbIaEYAaT
2iFmMnLwnPqjA+0cVju/ssKzR3yIfJd9G7wesnIOF4pFLxInDMQRxj0vsvoNXZovxeBddF8mt0RR
x2iNFvxZR6vBV8TAcMhkfgQrSBceQGKT8g0z7J3Svk2e6ewiEkBwKujMM7FEyB7QPJzrVRNZwVve
uRgWo/tUe9FGbw2aZPD4scAzJuXZZ+For5run41+jkogg94JKP+2WveuQhWq6R6RHTG5noSNbHPP
ZC1CE97Luueqy+3dNIATQo+abDtVWbsh7ORsfXkZfURAbqHFG9lglkcn270dLdcHtNTCPGMVtIHj
j3MXswacJZHdYN4AUTVpooiG3h+rHUJaxXT3E/qYnqouht9w+9jA+qdYjvfEyApu9ppnI54ubcGS
1Sfn7wQtIYMnROkb8ZqFdIKSs6woCgkP42mIVw4uxYE2B2R2RHv08KcNEUk4B0JVkwsXt6eunTYO
HaOb5ZTVpnMyc1MW6hxRAMTJSBPU09JXd3TBp3XVK+A5kldga23lvNZuRqLklG5yh5u0d9uJ81ZP
WFDtrkixaI0MvtDJWOpeSaK6ZE5AAnuN4jIwm4vT8JjYeAGf+hR8T2DdptLrT6YGJT6MknMeZcHW
jA6dL8nB0loDsD+iMN7sBMD0+R6/PJF+ZaHtXAOWX9w7vJEpcTmzMwyDAkxPbIFaVZ1li0i1IhgH
qH68dWvp7Q0VEeWiEQaWkwFOLh3ruZAXcJQVa9pY3AguGufQdK+qFOahftGo7B1Ci8bMGAVvfBmi
tMBzvUelgsEjRAdfKwwLJP+wVjYuto+wOYxj+ypA2HPpd1WpUW+04X8TSYQ6HEu/09Ny4CizpyZi
GuAl9kar9kGQai9YSoOj3sLF0TQnIEFlSi+qGfcjXU/oCqMOm7KSDECgicOZSuymaaxeWsiZMijN
QzCxZqE/i2YtCEYb1JHTbHyWpquaJcdJ1e5Xsx3hGZng8rAxLd8unyBxVCdpqjVgu3ybNt3LMEf2
umocVlWBIs70qGGWpmOu7ZByeMZtRqfe+hgnMwsn7wa6xRZtXuJsdeh/aBnH07KZUmWQQuJ9SrIe
LZHdfdEWPPLi4dKxo22BEmOzm0HJmT1BW7Q1ul2EodOcgFofecjGVUKNk97qvm1cM11VosUdkkje
A4lNY4+68FoPtHFrtO3nljk4Lq1C+3GQQ94Tb2Q6LQlxkTgNyqZc1qFRsJrXOnN26P70E/H1r37S
JrtYpXQ7bVDJLMkucTEG+2UvKN2LOXWQoi1uRFQT1Wn5ZNbaX5+W3WWTCaZcZeQd/rCaLbsjdRCi
rLZ150dnsq8KCsPPlq/H58onO61jPMmVa6ztHFZ3HjsBTinQFy3z150hyvtyuL20XEAqAU5GvHrp
4smbN1bfQmz+uU/crNwGvvNuGKe/3IJdGaREOsyP/RCB9qhZy/BurdEn1WReNjNCWnRIqlbLRwi5
WEB17CvL/aYb7ww0FEd3tiZ2naERpDh/TKlMAVfCrr1c1sWk98Ov92O7fIFX+j45GM9zc/gQVMCm
uT+L0/Lp52ax29Uz+1sgbXOwdYFeBMtpSgI0ceaWJ3veLLs1Kad62cCZ/PdXCTWplfAU86zZzLic
C3s5Lcu5akyE/2bk78w38EamU2jX4uRPgjiDCdGriszwvGyoRoTnxv1eKbwlYY/QJ9EFGSEBa5QC
MttpWGKvHOfww8v5u0GUxnOxS7zpNZtjo8sw1E5pP99zEc8nqC1qEqohJ4CN26GuxdbzjUIqCU8T
lYl9SK9MY96BX03/a+P+/JQLBaFnMgVm1/ZDiwb3tGxgATNcug6NciicB081FaM6Nd54zs12InXz
6zrYDzDispXf1M+e7Mfd8g+7+WG3qiHER4kDRQRTg1NyZorrRcaEfB49nHmIqOe/tnwy4PmluCLY
79rgbYRGBG0112i5FsuF6hIr2zm5fGmsOMO1gDfwVDneTkZ0qJcr88f92/Q9a6omhsT67xtbeqyy
Oo/s4iqf1suN/MPEKsaqOZCPCnBzPiG8x389Xx76JwxkMew1lhM/TsHyK5ffKyKTPPL5tCzfMWzn
cMHCYzZ21JMJQQ5162uRwgIIh1wcsAQ/DFbEUqCRsc2aufeMvkCA+QGiw5pusrNt23g3jsWrBj5r
Hc8EDJNgHPhF7TdCQV0XZMCQ9uP7OkkYYF36IXlOayWZw1vqsU2uPzeDVxuQnSOoLOMK5p7aOqi5
ceQcdFkM6Hfs5y50SdnxrpVWYazz77UzZ6mFvOiFOgUxTjHNJN26Ec9FW7xUYscbU7EWm0wiBJi8
G1myA/t4HbprnOdf6CK/1QOjg0CCHZZ0jneZ/jYOE0rsKDyCLn9vSohyscUjYGTxrSY091AIQKn1
2i6qeNcP2SVCfLfKKIUxtbDe0ZDBU8LsHcpTg2kKQpI+IcoO0L3O6RlbjHNvYnBx56Bur63VQ5pK
w9fKGEH0MVHVRQI4knob0aa8XxE4HpUrc9Tt6NXH4e5l7puY+huwy+jsftaoE2zHLDuMinqcjcKp
H93u1AhxTesvg/lwp2cQL9HOD4lTr7LkEtrDZxYkGUxi7aapAE/TnNQeCFbrrltRiSAryPFlQM1B
44rVL3FgP+XpHRjvVxLFSLAdQwbQNPjUKCYr2qgPa10hwiB4fU3A08EGA+DWR+gf+4rG9tpwCXPF
3HNPkN5wZ4HhE1m69fvsimcTEVXcXfXhrY/jGuiucx2ZZFAd55EwCDBD+xUyZ97Isnx1kVpiUU1W
esy8yk2iIx6KbANmRySfGrt70zjux46TMNFrWCFf40Z07Jc6TU5upj9XaVtRXYBBVU9fEpM1dRfj
9or75iHom8LcDPldNHJQ8Lyd/WRDZ76Ovo+xhELlKrO/1bVVb5RVgZkI5Wps1D0ruy3J3GiSzy0l
WR74703UIrVqvXBD4hh6DftSAX2GyLouFF5Io4rkNrZhCpR685yVhIiNVMfJRKfY/nkyk+fYI6B5
SJwrWfOKBmN+kf6A0Hgk4nk8J0LtkrmG24nhCwzBW5jVr1MtXxLD++DBDwM+CiuvmOyjPtMdy8q9
pzNCSk9vEBBmjge2Oke9h7v9zFGujM4bkbPFLgmfLLzgrKHzBZc16gCFfI4ALMgpQZVI53nWfd5J
8mPimGzhQXcT9ZrOkbuoB+EkgBigiENHmHn3aGjeT6N/kjbwDh8qXx1gdKaBd2wxnaxBjiiChCn2
tkPSnc2oivb5pKGKSLyNbxS8Co6KRQ9JbxLvvMPituo+6aZi8NPU1iaxhjk4w4GjABeQGnVXDand
PkiZhDywMGCujO2aNF3jTeOi+3IroFFhnG1iE5eSVXd4hGtZMU+O1nXW9WfV0DhyoVyMs620Ee2w
rnudRKYOHHucU9G2SYd0yveuoM8Cs3lbGMa3diR3CIPhrWSKhR0D13GaehBZgLmug64it5BouyR6
RnE+Yj7pkA52ewtaxarMQu+gJ3hvJD3xuCf4WzdR1Ol5uAp6Pb7TKyN5rqazZ8tnL4QIWOBY3Egg
3yId5C4ene/MLIKtBbEav95dmoFxGrK3OCYfrIuniyHAf3sZM2tHfbeUV629ioJEbX0a7FrfT7X+
IYe/AP9RnJU0DbjiM4s2BIpifRUpjvUJ/t7WDXrcg+V6wBwVWe4VZfNq8DMe5MkxdyJGa4nDdV3q
JJ5KP3+NovHe5FRjs8Tq9jo+5BMT2Le8NRpuKQqBIzFNAbILTeI6VvozjNPPjm7lV8RU2XqixXuj
JfCEUSFicAahE6ETqNsOv3EXHLNwBq5l+OR893tMCMiWZQgpJBrAjVgSQ0ojahva5fuGivWFYW0T
DVxNO6i/U/YYd/UwhySgiiTlHv19pU7I1r6HaT8zq3h9ZvW3kCrKquq/IyEhkCi/uHraAq1JH1FI
gkLS4SRHRHtpa/UkqvQrr5hLw0AGYqhgztG+V537jVd6t7aGMcQlLE70hOk2f01sBwnzpPqL0/Nu
jJmT0RcCO+ASc9/u4gajY8orjQepgQGc4BKWcUhrcaopS9JMzHy0S97d6BSdUcRuG2a1SLj0HuKW
cGfYJzQWVdubcnStte4oxoPouU7s7ObkcKaczPHXSvX05XghpvKesrBet8iVNproMU+Lba2uBVx4
up8f60HmzDNJ+CkQ4OjTt9rlkc8Mb+cVGcgho4XxzaEVbUcXkvr5um/UqSrCDyhE8jV6ZZA2a7Qw
+ZNFqsTDt3H9BVk0bS10EVtEZ2QYWk+IBuasSskPxuZb6PT6O9N5bhAl0zpP4kNlHyyr6i9g5D+H
nn3VWIUhOMrIvxVv8oSka9hjkmIpA1qgoFB01lrV5aGPIM6a2XAbg05cLe7qaOr3E96si7CgFNFC
U7sQswkktqHBt8cosdYIpeDU0IqcIKaSeJiRHHGm4I3PV62EbTwH3PqpQcKT3Nmy/5Ig6yoUIY2Q
ETs6CbSzQ2SzymTN5CmkGRMVOECYudvuI1+L7mO3pzWvnyiT5atO98q1jsgDA5bziCLzDo8AypF4
l1DfXjUzrWTZyA7TRZL7ByMv3wgGNqA/EiusbE0qXhSHShUUNO3taB9jtUS6xss/+I4PozxjgdT3
0sfwDDd4HgxJeLfSK6+5dRIq7xbh4VmlQ/4Sd5+j9uyblb1tmRLBGSFkmUjt15pQN1kCMgCD98nz
CX6kF1EfxrT7MBnDZ+ZNBLqmH3UMuj0pOQ8/LjZWx7yljh5WyvEgEv06hDg6guGiZa7YZpLUEF98
su0R1kheOiyUj5PO8ipqIT0J+Yxyvlu1TbuxrfgzfujPELN5r7aELwyCpabirnNd7WpGXbxtSQIg
C6wI1lwThuEkzygQMHvXlMPlRGSlBQU8bEQGlEyfrQrVd12hi8ysbWtA6nCKfmemAA+maS4l9Qj5
DbPYKtmUFDOto2NlGSUPdR6H3DmFDroaI6wICIs1CB6es2mionxq02SnJ3iBWA20K9mlzFDqpLqE
jrdK9KzEtRM2u8j+lKNk2uj6lwrZArrrGUgW4hRyjGFb6t6nHkNlHAfM2tZUnSYwGT3WxLlgrozx
IqtbP1G08OriDU5f8ju0EYmsYTWndkyRjpUBkuVlX6+CllITq663aQNxtV7qCFkUkzwz7//cRGXI
cGEz0muwzYbRKPchedAr6F7hBpppc9J0/kC0rNlc7rcwik/1/IfyIX/QExl2THj4C/NXPzco4VCI
SDeGBsEfjQc7bQjzq5EWxqBXsg8upQzIoJ46uZg0+MOqO+UtEZ2QIyaoaBEyelkkiEXaIOhPiq7D
Cb5IzxozukxGkO+X73XnQ2yK8RihYD1ZCm+2O2c90LQ2Nj3IhNNQNTDhWjojy650Wm+tFaUzF8uq
UzQXOUK9yspDyXQmqKL4SLurIa8YvJacyyOoqn5NklqCpdJWjzaTOQHsmhf2YgbnDL71bLQpM7UI
zm+PsMIe/P60bCqSpNF9JvwsxH3+jFKK47antMVm+fTzu0LviSLD2lxLg6L8vAIP/LHD7WGQo7zs
//ySBAZkpqlx0OOeS4v8lfCI8qDZLI6mAV3lGnFDv6ntWK0wkXDh53JWlbvko1RxTKkttkG60d3S
Yv49gtObU0ks/Gn5JObd5dP8v6hAoyA2l2LTtGCn2vDukhN4slvVceMvbm8TZGjs1AKJgWaeMsc0
UaLwqYur4CjpfHaNa5xASQrQb72n7SQSqeW7OGDkXD4BZQG0pBwKnLn6ZljWsM3titmEFhqY2zvj
mFSfl53la9Hm7ZEoI5CV6F6WTf3vT3/sMuFttkmJQWg5Pg0/L7fsxmj4wZgKrR+b5euR6HVAbg/V
THa2YpmQwM2Mb4YI2U3ng12OOGGSQGaPZSCy5hjFOBknZ94su8vGqVpgDAggSt7EWcplghKy/P1f
DmI+SY5rS9Cv83Es/2TkRoh8psxhj0PQd9+Iqn7yOnSoKkStgpu7gMibBSxWJlnh+Q9rwGwDC69R
klI8QMkHg2LVpbhNmWcwp6ekTQQB5Vq/vRimHa8HN/6UDOln5kAA7pDDIot0NkYRfSMM+rVouUuS
EXx8gZtoSnRFpwcSHHrrE8XT4sw0n7WERvOwixCbGxQqdtYozi0rGkRJ9j7p+L+rtXDzXd8MrDf3
AAUiJifk+nAN+AbrtPFaGN03LeUXAE0DhBTDhyVxdkWnlDu3k6cAYw2Dqv6iaQaRkE79l9Hv/9Ui
/5taxLJdgXT0f1eLvPtEDyIP2iL/1YT817/23yZkw/mXR06q4xDIYtm2QH/y3z5kU/xLWo5lutxG
/7YgC+9fOq8tAGsumpLZ5PdTMmL/i1Xi7PYh51fM/uX/k2TkDxuha2N9Mzywe5iInDko7ncrBivh
SmlMeh6JPuP062SknRgcifvt14ECKZiR0CRckEEtiqc95sxzrusF5UT6DU3pVjuv9jD5Kf0688B+
OZP/wVZq/m4UwQ9NYJyHngZTqXA4QbPI9xejSGAPaEvAmzwco2DuXlC48TRkX65mH6PUeBTCf7YB
MK/yIlaY/8gbkI5hHFRA115mbrRNAhbAPnPw0LXjiz/h4NBHybrc6MMn5Ue7jLJLMTmsRQr/8z8c
/u+Rd38dvqXjKHAdhrbZyf7r4ddBm/QEqooHeobyAw7U+FZNcbVOqNesywk9OEJC7x7qKxbzH0bq
WffWMM+ZI8OLFbI6NYP0VLVufpMFnok5etxtjVcPsVtUaC76c/LpI7Oqj12Hm2emWABHWRV+RrZ2
qctLpqWPf/hNv+uq598kTYG8nlxXj3vwz99kWlGQe3FqPbjRyZxpdLmmNYBZrg8o/OBlkKFhX4Bw
Grsycecw5Eo72UY4Xgbh9/vIrV7dYaQVl1l4KyrjJtw3ZkS8EI4KWPdpTUGJQungBe327w99fmh+
cb/8deg8O4Iniqdq8dL9cjflZe4D4vDMB34I1n6YWUZj388MsTSLfGbDXXgm1gSa15hcwYkOHwkc
AbK3QzXcHeLIoKhRYwgegmlAfgQFlZIRXoUQ7wc/4azF5lXrcMmOEr2uiYXlyQWD2ha9Dq+CSoiU
wO3jKPFOfiHTHfcG7wkRTgCDTYtbshm2bWZ62yqacFHjHdzREaE92SNzltYTPFfsoQL59kSm84NI
aNBFOG0UPLZjNRIozSz6umwSWtC0cPe2w5y1TvTrOFTR0Y7IozXgTqF8EHhwi/Gjh2x45VLc7TTW
aOSyIY9gjr1vMFmR02bAZ9Xb7mn5hCv7nsRIf/VZbY0bsbjplX8sjDkW3tx4Pbrm3kneOJMApTMk
xlYzmOSPcV0dh4aqfK+VXwF/e3him/dmHvSrCXbgIzTKg5019eHvr7f5n25VB5EekmTb0C0xG31+
ud5u7zLNlaH50Ex16SROQiq2NY13+oQK87wrzVtvCfdI6NdrGNkW4b6YPoqARdJk+sY1BIOtPG1t
JPV0oWf56DVEILDmCHWaNkgLrhh9vHf/cNi/+49+3KbkZHqkDTEk89+/H7aj6ZJFQG08Jnx6DNzh
c5A4T5Ahs43pZO6uys2ZWUW3wJVuTgI3aw4teWm8T7jzzbOjR99xadSHHgXjscmQshPSvbVolWzm
NOD93x+u8R/OsmUAspAObgvd/XOM7jwvTyq0rI/Md6u7PjZk/SUfke5coGiptQslBh2Oi19UXIwp
Ty5GEL9Gidse//5A/oRpzCOThZuLhovO0djL4//L5fbBtvFq4iqpvHupEkNc6ndpGOMAQuQeUhd9
m3UfkiIXL9GUXANzwOSJhu5pOZVj0+7IskxvNcl/m4nVYrDW9Ng8lhV+4box7E0UazMpvl+FeX7o
0G4fWVg/d4nAEVeNp96n7hP4RkM6VKVfNI2SNCL19zG4qPXf/1TzP9wilqULphSGtK3/MZKZ+K49
IMH6oxmiL0L18bmHWQKCnig81inP5KV+dwr3oWlVvC39If0YO9aVzEHYvBGAM8DfBNFTmjqG0jyb
baZTzdEGdHe5tqm0PFj9/QE7//NFvkhmeWfwH2mbs271l2sD51iPNKszH3XTuhszi7o9g/R+kuoL
zFb5BCbFWlUpBR0lmcIrOHTnrI7FsbFMDIb23QgnYyuK4Yvtdu7FIC9zY7vFR6Eb3ZoXMMU22JnH
0ERDMkEfNmk3ESHyziGo8KCHVo26jjBwumvhQTXWKUSou8nKhsBkHT56Z0g8r9mYXRAoWV5QAOEb
nhPddC9o972tGxMWqA0sOpJul09uh8u5m3X/7lM8UMbTc/OeN4H9XSMOLI9K46FhNbJiFZyK2Hgx
vMB6zQatXlExESe7KTAQ4y/1HUs7ZWG9FfOPMmu8v39/3sU8Vvw0fC5jiSTnl9OAVt9jQPn9vMcp
wQnu6BkPz5t5vHLqnkH7olmTcNwcEkOeNa/r14hO0ss4Toq29oj8bfS2nZbVB+zT/k414jS5xl7k
2k0pazatwoyOwake4yqEcIa6pwxeFdY4HwX0DnN9uXEsRRJZy9wwH8VLkNPi7eL4KdFy5w01qXWa
m+fJUubVLaAtVUDIgKKJ3UQMBVGk6QvAcYKyWrHLQpXvBt6DsCxluYXNSt+3qNU/3KHG79bYH2fK
EqizdcAawtb/OFPaYKrO8YXxGMr8HV7NaOWq8H0C/pXMSESZroM+DfRTtfajDGw8TpBQUeRNxECS
h0/GpFWO19yS4+bvr6Hz57TFARknXBYOumHrrvHnkWVtgE87GZtHX0K6iWHK3MlspouWvAK2cy+1
1C6DRvNBw6+3MZw035M1bqO6LLX1cvuWVkLncQQQ0Jqada1daiaR6giW8b0rnF1tjSAk3dO50Xai
xd+SQFPYtAqeSG4dAoWJubfe9Q7vRa2nlDOVDmRi2X7Chd0fDX+VaxMkDagAiNfmKIW0RJ80za4m
9AACYZvdzDe/5eRrvSutdRYRFuqHatVGGNIBTxJ7JRJK4QBIdzRw0cmhYrMMY7wlySf0RAqnKTUw
hmbmHtjAySxNwP/tOpeIuq4kM9QL0PSEngjWDZoyWqqwHq2ogGRBKss/jb/ovP54sFgu6TxQFkYA
E+G++8eANrmJJ6toDB4gF4tbpk3dTmjo4JHjIsbSLrZdfY38AR0nwJpjG0cnz8rDN+2k1TARaKiH
8rNL5fNmj0pAsJTTtEFRwbTR0I9S4nqdgQktgFUsObHzGf0ha5u4o3Dt9foNXflOtUkC9PVD21bG
c+IPr23nQM0o7rGXPOl0QzacMH0fxvUXgER7mlK0fLFLhs897QPSt7RTYgVkA8Ykp5BjN+Aq2rk8
0uiWI0XGCT+pozmFey1YY1fTN7xx4rOi7LoZ0mdaSSm9ZGZJneMdoNGgcKhLio6QQB13zPd6XQJ7
o0a1bhBkXywnAR6xfDLVY8jEicattQ0i378YOFf1ZEie7KrfEg5AJ1qrscGnkOYCNedX6PkWfr1x
CBLz2ZsITSFlGJZLjhsfc1D8zuhlfYjROw21R8dujh+qoTHDeZyA++RUomD/PAWhCzUuBn0o44Y8
YVsH3t3ENJeI2dlwo1eIx4YY9+tI75NJ761K34+1YRxVTrz21OjB1hkov1FPvnglOC0IGo3HfKAm
h+Dhu2WAa1TFt9EtiGz2Ya1aQ/ZlolV5oADJ77TFbRDqotkcDa04+HpPtDEqVA2NseksysmDpOeZ
6W2xHQyXZl33LTb79Kz3zS0Ds7J3XH/Y1GpED6OpB3grAIGKpxemwVcDCNO+hmV0nXrijHy9u8Wd
Z927Nv7YWNOn3M3DXZykzgNL94p3hnHsXOcuav99HYfTPaLGDwci2tRY9bexoEtcNsWhSpx0ZxcN
TU+T0AZJwkTdufqbui2ORaNPZy4bijsXtZk3GgfLtgIwNhgKNQCHcYlKRp/TMYnku5c8Koeh9FrS
/Vj/+HsvDy9uob65RuFSS2jia2qMEy9wq9mFdMZvyCqaW1p7mylTNSozNzuT/rOlnFERAs/71qto
0U8Nigm/bK4qIlxAhyn/kI0DxRZGe5fzs+g7jk9uaiJHccNyF0UhHlsbKKLE8E8klHI2nc8qLCAP
Rzdglaffi5QHbEildzAwdHscs8+Uqwia4TpaxIMrWxBzbmIDWlXMwBmQaT9olnNunQ66WE0Tnq/q
p3AKmidByXk1WSi0FhhmnZazjE+UmxCh2eCi8RD8WxdNh/tbTpoL25PfP4eSNB7ZWpPQ7zMV506S
Qn+Pj3aOLiVqOUm0AYlTzyyIkaSA0a+KghukoVNbCPuShTPpELA5kgq4bIPzZKRdtU8LJBuIKjFP
ulO5dqQFY7P2vuDfR7NsfcS7q+3p1fnIaVuEVJI7fzsMCYKwKWCsDdtvso2HmzdvJJ3tVeVSFGJt
J89+6Cd7HIxfxywI7lOLBQILw70AwqmRtfimyJtrXfvBNaIYvFLIDA/YH95mVWK+oMI+h9o43SLa
cdQeVnTIiArgtv0cTdPX0dfkvpgycnVar7tMpQH5nJHSMOrhXNqvYclaKJkAFGcCFQDgrvsylwni
6KkZtOhGqvQNoUV4CMrM36PnR+CC4XrrdpVYMxA427DpilMPzq5C5nOHGvOxmptAyOBeRCLgOTh4
7K3pvR1Swc0qSeKvqmDd4N55A2mujOWK4ct4YpxCjFXGB9SFuBnDxt/JhJRfJ6Od7NDsMrqhPoSd
9g0Bj3VUGCKtoqCf6cH5A03xSpcbAoJLyXqMbDQbNC/JvPj5cenRAJoGRnZiNYvibu7SLH2YZdds
BlKGlo9u7D0xKk+7pfti0zWitzwwVv/Y10Nn5UdEjntzh6aaZZbLJhxoHUoEJoPGaVUVYQo/N7V3
0iNSaeUitBsYZbfSNb/6s+JOWMyLHOm3m8SW4ymaNzKYRrSds9bC7A6VQTzVLCAM+67bm2ZG2xOp
LlK7Tz++pnMVOiadhDaHujFvMstvTyrCzeUIGwJrlQG3Fv5GsqQ/RMMw4j6Ze3DLZunsLd24Ng2/
OFlf7/BD0071mnFrFvq46/P0NRDBK1qfGhELYHMvR3dFMi7K1RFrqRWSaWN1KO7Q5JNBWXf6qpxG
QAEM1EAVaIT3hHDAXO3wX/Ajk782f+xOPRrSSSOTATZHvO0Rq6+6Jn9ran3O5ACt7rKZZpnkz12S
QsWhIyHZmwWS2rzhXVyelt3lU9BbaOCXfToZu9ogR92S+VM9GC8x4WRHDfPwWqbE7QLKGjcmqPM6
NL2NchJi45zijSGog3aBgjGcjHc9gjCsue1/sXcmy40rW3T9F8/xAn0z8IQg2FOk2irVBCFVgx5I
tAng672Ae/10/cJv4LmjIhgkRaookkCePGfvtc9NXSmBoyGita9oL2EdqRbQJQehT+bactOh6UUN
ihdoNG1ymGoJr0uScyZTIrm9l65rMEgT8RHAdv+QXrufJck4nCvHTT/Ai1miiB0bi04s0FrE6Bnb
ibBSoBLlBq86bxT9ipNs1D+Kp3x4Opg1xeHwjNnhZl1+bFIZNCiRxjYjhXKQgUOJc3EZvxytKsY/
x9qfm1p9SMqPUkl20iWorJuh2rdWhCKyGi7QKNa9eu5rSOwJfMoI4+hoZ0bC2mKYHnzYcGdaQ4dy
yVTJC4nWMlkE09lywfJ19KKm3a93pYs+en3cem297+uxfz33v/746zdY8ZJ8OSgQb/7j/yxIqCcX
4t//jaghpHjwc//xu7P1MTqRPnuN6bSYJp7y9cvFUhWFcf0bx5E+B+sPKk5Ps5/hvQ7lzF5v/Q3r
T76et76U9Wa2mAky4l1AACpbq2FMmpfjLkVXegYXZHD0sUFy8cunabhXRgMi9yzxknkhunwYHP1p
vQDhRcog5DTSFjtO+JO206eh80vNRZ/gafrCfGN7CbP1rIL92WbewI7D1GmGCf1nzFz4CLnFOpUD
nOFMktm4KS1vwbvEz9JdIgrWH68XPfsgpuZe5uu1MLF4GAlsjuXZrILWaUrTc5Om83593HrXerHe
hAlnMh4GQbn8kvV+K3f/viZyuI6DCmPt6wlU8qDV2S37Beqig0UsT+oqGAAzNMUWceOLdBuycj4r
vlvM1iH9Hsnw2cKeFdB+QvoeWd3sr1fLgnAQvxVuwmlt+dl6IW1VqMGat1OJJearNhY5ICvAerHm
An3dXNX5DjaLbPN15yrN/7r59bz10V8312tj1OYByWqcfSTC5i0iOJoI+vL1zEyDPB9q9peok8lO
X+0BX/k967WythlHft05IV/7K9Rnve8/bq73dW1CvtG/Y4CiKXYR+f379v/tKZQDA7gAYrzinl7H
X48uisr7++psjLyKr2e2SdbtyUs4MvnnLK+DS/kKH/p62Nd/+pVF9HXffzxunYZ93fePP3z9yfq8
rx8TZKYEs3H1DHFvaJ925l9v0tjT4BT++kARzm33jO4J8F6B7PiwvjMCkERxmFVC7wrHOqyf2dcn
ut70Op0NWIFQnbd+vb7e/fXQ9dr68SbVEM00WZYn/GXcKJ1i3hspVitVp+6XsyeCliyEmo14v5x/
oEJCVFy/AeOsp+33VXzvracOu2F3pNWSjQ/Cdqssi2O2KGiwdvx90axOna/boQUwTGljayM0KO/O
bLHD4Mu1/tJ4WVEhWET0JcJzThTkxoKklKjgJtd3df1cGgrfHcCWFzh6w3E1j+jLBzx3r3kCjeHf
X7mvt3+97x8fkVi/pn+9619Xw0zwtUn6/gdg0p8OmBj0LUl1nioU/HPvCpIHnPKxH8PzSKoTsXvW
+FRlGdpjwY5LdXd47N1dgkgPaxicVPIpyNoDCRw4Th8Houva/eCRslxRSm5SfcYaZxlXUJ31N+sO
xse4uOVjqFnREUTjMSL7COFyFG36WPuctdZ8qCsV+cyATbQjPVhtzl5hPgI/1w80Wj6TXYJX4MF0
sjwwOQWz5jElausmqPTaxoYXv8wNFmsnJ6JS1uTy1O5nxckKk0eqbhI5xIECzcofE+9H3RBvWy26
yBFOx1GdlHOO4+7c2uoPTLg2gsR0PgCmegdRSMgG0rheLxQIhJ24ZXNNzHsp/VANx10p2dAr5vSR
zOOPUiHuBY0tQEKVzRMTJp3aAKdw06LuNTJH34B3Xmgb48+ZAfBOFoq3x/AU3aFQA44nhad5TKPp
zbIrB1AZJu6wmHZq23u4xhB0OypZO2WUPDktJj0xpEs6dBcwHCZhbgnqMKaKSI9CWh/6QMPM0OZo
30bJUXIw3KKKbhXoumFXJ9UVoMA3azItltjQ85MCRjxv+0M5IT1JmvKnUqrldRAjxNwyPdAHvXNC
qs/ogAnpSvKHNLWHI6F6j9Abipd+IA3RMs3PUQck2WCSM6zqXCmOg9VSrbauPu17hB7ULkN6DN0o
kFPGUpjW3qkFJIRiXv6cCfsePGHh02QdDEFrMx36U1T0KZHT2b7alhjHCBvanArmQJeid8s3YFO+
Yrxg/HY/8ihRNpHe6wcNMN8eVgwJ5/0lszkpWFpb3/V2Ao7Zavu81bxLXQHi6xSwDUo4B3U13IaJ
CBJHG6FLxs3BQvWiALh91Ds0NKNBXEtduNk56pKWr1rKRo+FTnGdh9kMoyPhdSHToUjzY6J2u8eu
T7NtP4DzzQfxBhNBO5oVaQ1DmO/6iR6iijl+24RYNNwBtOYolR/9AWbtI/Qx7wK2oN+oRTycE+1T
UYj/UAbGCVNLoJI5o2fDOW0d4YTvvfvgEa3kKic9EQ8eTewgrNz2V+FFyUPqaW/Mb6hg2aHvNE2S
H0wE2ljzxZokmVxFA5EdV0EsDP1SfMyMnN8671MX09OUlCT6JuYPozbHezSGhCFM05URXvFgOYSR
UasMxwbbsj9V7VszNtazXmfXXG/SS6viWmjoUUV9jNdDIUmil8yRPLLUZ4brL66SB1JNEXoVWXMo
2+pNGq44sj89IopQ94kxAhKamF8kw1EwN7GrsjkP2uzBYEh5dbzBmyY0F9j8/JqKvHlBRJ2G+njP
jF1EhtejWyD5r+yTklg5rWKmouigKZGIGiPfbNw3CVpZhjYjwMM82sRKpF7cmNzpKmd+UC8BIh5p
IqVljLQ1sShlHenDSE/O3ex9GwcCn8x2RuCmk7ukzvQIJ5XQHCM0jTOFF3i6Qk8PWm34EkZXqJW9
bxXp90nyytntKzDbuu9KJZ2NPuThVXHK31NHprVwdjyk3Bl6yLdb7cW5Hvv+CenBs47di2826Z3h
LAymLYtXw/kEvk9mtyCII87a4+Qo7yq74odO4EuaYh2PmZ2csnwuLoxdf+pq9eKN7UsXTe4uEpAr
rfmaFuJ7pTQPkOfHvRoya/XGd7XLtG2FlCZIvQZBOuNHjSCy9Cg1r/nQvuP7ma9KrARNcxROr70k
IA2AuRyrwfwh9d4+9Onw1FnpHytLmwOU11tmEUgEaHo7sJd9aZlQwyWdGsxpT25Sq8Ew2jYoqXJ+
lgMdRqPkAzBs4HzsWslcU141XT04zgUBr/4SG+52ZBxwsWodC42LF6NQSPPBHEWSU6Qeq7jZDdb0
bTbrFtxT2z1YQ5kSu1x7gec8q9JsLlHZ0eiPR/zWgwsTmR3gpDjRPqUftaRnkAEsgdPmytXqt2bX
i2dU/LS0yCKLe1ls3UTrL8X8CTmheXRp1/W6fKaUswPJ9GC1xRltdjWM/IJVMH4GtR7vtTjFLtg2
eIdKGb8qRjg8OiqNsJnAqmm2+8dh+pnoZvOptIAP0GcmwLf40tKNJIgylVjdHJj6zRAR6y4y8Qjz
wvHdHOBxvwz6OCCaQz8/Dh2y0PWe0Ihg/43l7yz18oNtQjmeKnuPqg+4k6Uc5pYaSp+TeNsSJ3Ql
WmufCP4fMx0EGB3Q9NKSHBd9kdEaztLXqbM3TVTF/uRCZuzCNb4PIKf0Gi7G8jbiDT/hkmsCvhN+
a+vnHn/U2bFFi7h7+mVb3cOEu2YDVfkDC6hzjMrltE1CajCVJsc3RSWlV+Pt8m6kdT8heui7w0wN
dUfVuz8ZamUdR1dxAnWosUmDj3zOM/yucFnKqZdvBOCcMhUynxnmyVObRxVUhWivVul8B+j2YcRT
dW2HUiX8y0BL+qg4DAFtPIUpJ/o9Yxe28qazrwnWpt9dsIbRFcV9CAddvtJa4eurLBZ0y/Ah1pkn
CCFLrSQ/aM6r+zxlC48K37uaqYd4CIeiN2bjQyMfI/HOfzkfJe8C9O/5e4yIdjOpsfAzZQANS3gq
LGNapiHvjE+Y5WtXZZQXCgBxsGPORsuyb1GOqNzFSIxiVG93DWmYW0NltivCGOhFG/szlpzvppm/
DuDjS50WqxfW8OUT4AJJPL5kVqkjLiP/W8roNjZ0P1ObF5EqMPASNz9IY3L3tIVpruBQUO0Phnca
vId+zxuJVF6+G2WrBQTT/I4aJnMVc6bHcVQoK7v44nj3MSK8Ri/z5yriqzwkLoQAjdM/JQzfimm+
abORnkj0YVDktLdZs9rAjsa3hF0zHeQ5eQnt/hpFGBRqa0JQOnlk0ZsHI/V+JfWY79WBw7VDQBSk
TvuAyByTB/4/TDbON9X8Q1WXHzxdOtvSKvm69OI3wxxslLr6y1ASGskeJvLGEkGGPVMjTOxR5M5r
PBfzRxzZ2ONSsktaAzgB3nr3DHQGKLZeK3sPYwB51NI7tuD/INW+4Yb5dIQIvKQlSRdD9GYyZ4U2
W9jD4Yu9i7CLm2Y71PWoR4KEnIZDm7HTaKilL2zFey9zHqFJUXmF+aGHpbLPNPdxrsvm0C3tErD8
TNk0GLp5Xgu8qeACI7OnLYyvMS4kAog0Y6OcpfY7kPIfboybwcrt+iK1YSvlGJ3VDg1vlkn1QLiK
h0jeuLsluYtWKfehQwcjl8mZkeCBVjZ9FXN+r72iOtecDFrGMVutpw1XGRqNkagLT3VvPKVoZnww
EeR0KC3Vsp3lR4ZVPHtkYJdT7Me5gYPUW8jpSHpic8S3/CqchbGhAqzqHDias+fexehNp0xX38ci
F9tcY0HB9lCW43ChVCCkj4XvIJzxV21pcPJ3Qtqcq0niPdeZd0cFekORDmRxSUKbHbJzC6DaheXc
67R6F1p2BtsBXEnTW+DaTrhJmb7tW8nLoaxK0UR0wzHWiidiJoaj58KyGRX3DwUPYNGGCN/GM+fj
qMmjzdp2023v2NSSqmJwS1q4RHW2DGBMpU9eLTW7FWZ7GseQsslu513S1FmQdTBWKsPioDc7aDc2
GGpSbNzsB8xFh7C28MOs3hNDHZ9suF95b7yD1/Vujie+lV6mnTqsvIEusDGmJfjZOgVjrGj9ucqk
COIEqV8MM/ZKWN3eYGFBbjkUD2ixTvHyOwvwYD5hq7WnvQy5OBhKWDBpm1189hajL9WF29cG+dRb
RFp0jZ9OaOcQFxZkFg8EcJmjS3Lu/Ife+FMcl7xZlcPH1xIbKOyJLEntvZLhlfII/79hE1MDr0wl
GyFpxvuQXZyoeK9Nqd312MNwXddia1XVfBv5JDbCwEHkYpYNDdwLWmfAFevuU+f2x8wKT5X5bNe5
eQWFYfljpFVXPR4e8xRURmUnVy/MJ9xR5bDLNXGKPOBAjuvGkJeQZ0ZJrgemEuc7zq8+/ZKWIYfV
MA2yBKmGg9g2SzGeKePD52Awv+lx5azykiKufFdVnQc5tT81t/JNBtQX0IgH1W3nY2+T78u7QNx9
MgPBgWW6fseRyW4xs4ijTOQfZIiYbAj/ZPjCtJ9hzWYEJhYkRMMgkDrXff4bA8+8RYajUhxV2QlP
K+3GQnvC6/YWu8qFKU0FOeqHIhBqujQh7wiiwVnVrPfrRYbY9VoX0zeZOf2Byq+4zPj5ChcMJPP8
wjdTlEg56S6xOQGmdyxMs8TTZd/bxkQq6WnRBp9huDPRjQRSsgdZx06VPmBcDYkCDuu3v1sDuWLA
WVHOFXeOYG4rpuwTctPZEt6lZD9C5oAOKInF5pARc8vEn/B2uz/XbfZYE+Z8jlKbvL50Ok8G5gW4
68rV9BYLUa1jSBiVJ1NOv9lftwdlsuBZl/k2Vcr4IOMKE47Cxt2yvjPgc49uFnsIctVf1Swk2qBS
2amm1Z77Psaa5WH0GUiojFvYFExVwq2KkY6AtT4wSpO+EKFxBxNLuA+gDdiNV9RHWsD6EcR2Rm9/
NNERTOpJcbyE1S2rwBBWMMAZfOzZEZPGzsHl07bJz2UF4ncq5rudF4Be6CP3DU6qMiFfTvPIskWf
gPoqaAcMzg4gAav6pc7UR1MlLx27sSN1+De+M+25NZ46uhqPWQaFXtCl6VS1IKNXHe8TgKyuizG2
G6h7osg0Hy1POdNfwM+clldMbLsyKoyDDSaRc7Qb72bhUSKEeBt1Oq8nPVV6UDot9Tyyrl1UFh3U
nuRbS0/xCko6xEULNZ8GVxLkMXCheFIzHx2m3OPQ4I9F9YvLGZA+4FFnqqeD3dqo3RpSpZWlQZJ3
7S8A8OF1FNFdj4ZbnITe2wi+io6Cqp1Zd7tNKvB+JOwWCQjST6WpUZLmJnAPhIKB4eTo5CyQTWFW
PxSk6+y7zEh9oq/IqDNSKGXTBoaS/mRO6e9KMmON2nLcZ6HVX7wi8w4WgzLc9tofpVWNq4NbZSY1
8iYlqCw7SU4z31KIgeS6lDbj82wZbsdhrj0oBXG3VXwRjLwQQkKoYT40nirHk/d4Tk82/RklljdJ
vpcQytU2JgL1HPAFUAmPiDuma7dkbHVF1F+h9N2UulF9e9mQRLWVPhRz/23u450DBvCXBLlVFOAI
8ODrr5JTotfZycvQwLw0B+ehbvX6h1cMu8bMf+q6F7Ef159rS0kOWYiKgiSVZFMYffHYExHhgajZ
hYoIA9goEN5d4dGsKO/IL41j2HA05AKKIfD2TdoBBXfoPfioddItWsplyyD7pGHk2eoI6Jzhqo81
oqhKDyBkhIdGhCa9LAbnsilnvpHgY9eiJNW09BQJ9giML5m0C6C6MeLLOUHsKAz5YliAFEPG/AwM
Qj0YU7wYXXYKRzySeuhuTb0P92mvwTKusTDgNkuY36kfHhWUVTe8x5n4PmSZcuotPX3SDIYhInBN
+PirJcF12bwQWWZzvBI3P0TRJ1QzHHTpU8Tp4gEuxp9igu9ksCV3MzAwbewVwTQguGwJxMHdnEMf
ZKvnM0dRdkOeQBppM98pZXpxp5syxSX7xinc2LE276FqKmnpBZmbKEdG8AZqphnIQYjVzq2Y2bfA
BIk/mCjTINuBX040Bk7mjiO6RCjJgdowywuVm04ALqnPZhClan9WiYewYtRN+T3qRvKdl9OsnEwT
O24sSI6sn7OcZI7BuRqM8A/ovAsGviZ+0qW/prYLVmK+NcKbbtPMdqFR8nQ3l+G3STQiiHTsYSap
6jdD3lmNEsClzve1BZM70gR/RaJU9m5UucYMF0EQCcMcbrM5MkQc1G0bZT1ROb+TxgK2SaD1HXfr
L6uwz14eyqBNVZT6OXlazmg9Wwutta4sZBP1RHVQeY+Dp01HKEbsWY0xpEsq/vBnPxp18koUmb5t
aZn6MOrBuQmL4migiyIXCUccqj86DfciITAqslsQfIUx8t2JS/um9+opmczdODfJXiDiJli5nHdK
HNYHHUMpdEMqa0Bn+ZOugX4bkidvMaIR5TAG5kABYqtDsVMJjIBWbz2MrdOf4RmWKsC3cDpZwvjd
I7G4aIW1HbUUt7uHeiJRMd+hv5V+WihkQmescIQt9Ns5gRJe9xgj8epQYAxoHFthXWO8cec0C2+y
VHeuU1mYf6/6HLsXo6CPVKS4T6x0/pUpYPEKldiVrpmhkCTkm2t99XsVw4ej+4mHuv22oVcFvYl8
sT3kHJY3DvibLScYPq/WOMo/s1H5EzsmxHEmSAXtk4IruXWzTt+vGfOr4Vb3wU5oNla5sUsr5KkZ
R7NPt9kvZN9cK+lerEgrn+jbwqVJbGdLNfXapUA8GDejHkgsFxSr/W4K0ZDYjUeid8wkaPJQ36Qt
LAUwRigeQPybemNfbDA7kwqgnQn7ORx6lcm2x2zfi+KXiZEEUl30IYshOCXoFOSB0R9aVbvMuTCv
IbJoaGnSnJ6nPBbA7ZpoR1uJ8Lal9ZhGNcDx7q5nI116Zcp2Zpd+r9kMX1JbeRtC5i8umk+yFwVw
ukW86Clb3WB6WkotOknvCQSDc14vcoUY1rgtnnInNFBumr9j9qgIh1HPbaRSfkzpA1VydSkze/wG
xwfdaRyUWoy9AbLJizC955wD4Ry1XmC33nJUk4WyGXNaXFnc3VDCtTdduHsvBNhCc0p1absqmGwc
L/9TewN0WzGzkLXiSnqGembI0h0nmJYb0tQ6LMYeZg7lsnLtkzHNHptPva33ZVJlr6zO2qWcYrCc
9d5U9PRZRVkfFNrEyAbH5tXTGl/B0rmHhQCDvW3m/dpb0JontijKQZUi2c8JCsOY+YfqNslBxdNP
hk49sAXNDOW57Lil99Z2wlN/nYrsqFSJg+S+AaGl6T+SuncDQvg4olyCo6E7LOIWfSMpah2zHMFO
lfSwYh0wgV77NGySw5SCKrRiLcQ1LpALEY/sTxBk/IFkZaCdnb1VwvoZQv+4l1q8A5ruPJXOtDc6
tHok9DwAZv7RzYuCZhAtxHeH7pqskJ326VlUlkvMJI1CLak6opXjfTXq6i0uqzfeAjCjMyX4ZGh3
I+bPL5lQ+ojbi13twkbvS0zQBhXxHo1uA9hsJ2J8t4R2AyPOlU9FDva+dMW8c6qmJHDkrSPf+BCH
EhgoIFgaq8k1hFDvR/nQXWBkiU049sVDk316VblNXL34ADU4bAzkKzh+oqvIOhmUupHuLC3lbGQn
1dYaMXEoUjO+WwPN4az7llU5eM9WeTFEJx7aiPOWY2rhvm60bUwO0mMzDuU9HP+UDOWDIWZ3Qctn
uttxmN5GEsDgSn5vAM2dKixjSPNUZDTJPKCRLbtrXwo9GCz2Dzo4BTlYV0xHFvlz2c8iqvNj5U7K
jWH/s5cz+qBd1zyQZ+7CFJppBj2z5hCNUhfOudWDsI0BSeHSPAzeE33vDHPvn3zqqj0zw8E3l62O
FNllpDNyhW2AEgeY9j5Lk5jYJOOWmlV18zSneMjb179uEDG/Bc/H7DVBsGebpXNWDASrSinNIDHJ
iWfZqV4SXfIl0aLhYnRWR2TFJDaymZ3DarjQ4e5u9JYdJaOiau+qyBtT273UA0uqHinVRU7pt17S
yVM19V4xsGrj3iatsyZjWWgNnSj9sO4U+RNQ/ZKA67Qdn2/K+d61OgS2trMHm7IQKKeQPTrNuzEd
71bEjjMKH5tYG2+8Aip0d9rlErRvFlZjgOZ3X/Fh+dQ02hZ1qHO1iQ2bCxA0Y4+Eo440e2c22Xu0
nE8coDxEgyuPUUsgrTpM4wEdo7KljCT8fKoDNtWPeWnIK3MDsF1yjBlzMHYULcu+JEfbMwW8y6Vi
LSmLkcSkG9GzONDscjcK/osNGQCUpW11VhWb5hPrMKBuNFnwY9KwPddW7xGriWxuGPCb8TehSewG
MjFpyEWj9jZUbMtq+ZMGZnaYzCneQQhzfU00DphM5PyG3hkXIbWzUOf0xj5ZsBVIwM/E4B2qUlSY
ReGyNJ2lvdDQH+h002M9wAKZXszUTB8jTlnRNCFqcaZnYjV4hJq46Mo0fxBLeZZoQTjrF5oLGI1S
woqmCvBv2PTocrDQTFqsvzgGfykS3sLUsdcYtHmlK37bRmYeFerih1IKn0YcMNaE6Gw8ig6Rtk5v
dJyYevesLSfPwlH7A1HGYOygo5AsQfGnZdsmBaeiVw79u+IMYSjHRQvafsQYBEKRFiFDrFMV1el9
oJ/h2yOt3rZLu5NAbsFM034QbgeKgg3XpbH1b6H9Y4zs7o0P6zWRrmRe0ciNZfSoC+yRfacam7vY
1F8Ho/o09Vo+hO5eL7yW/TMbIEHsJZL24mmOMSSPzb6Ex/yuO0ogi+S50GUZAFbp7nNVHE1QKhVQ
WX+dzGU5h7rQYNt1cO02JkmTLDi69qCb6dmZXnoTAfpE0AsnyHy6EZeMQMuW75ZLnkTqhVu9Mg4K
O6VLbn4qyHH3EXmdDCVqls3e2TLBjPwpt+NzV0E6UbQsfCtiwmVi3COlBn6trGcZJA2BXG6Egjmf
zWjbTobYlwUt2A7Y1zTI+0uEWOlsmQCN0jdKp3qLmDllQW7UoLfngxsajEoU2zjqZfGKVHo8e+Yo
zxOTorG1jFMvs/raIFjZQxv+dIyoPKu6URDcw7XKEuVZZtpbVDdiFxoVEWEmF+u1cQZ3TK4VvaS8
vToKjW0bo21noRNoNIhpuo5szE0ilNN99SSxDzFJ5mMuB9L1xtRTN5VDBIyazdoLsGT4Lw429iZy
zc1YxuO1YXy/2stKxqvPc/oTIdatNkP7vWW/Ensa2SxO/2TkiTg7ssb8LgkNtRXnbGSLqQACj99W
81WHL/9opD+QJVrPcPb25uQNCMx61S/OlWh7CBH6EhPyp0qK7zGV/57xA11d1OssyrMDrK44MTKj
/ioSUhDG7xBOOc1Bgd16rsEmskg/Vn3EGE20p2VSX2cTJDZKadTlsqSR6cLAdePhhbwD/aLEnClp
Q330vJAUrd4GNcUfrbPIQ7I4jBvVXvQq3Zl8k7dCG5+Q53nbKK1+pvCpYP4r20m3tJM1AywOXajy
He5dz4QdlixoFXc4N4yLzl5YXAAqZVspsPGaFVW30fXYNbwKVq7xGuF7P1Em2duOKTfdU1aHDqzf
qpMdGqJZxAR4fxEul4pLnGySd37eFy2sz8gC2uu5u7age5JIQ/EnoG+6I1763K0DYPycUIGG+6gC
4GqWZGhlPZj5dqRh3ngabUXZhdjSQUa2RU8sTlZZoKPsHH2qdUyvaCDDV6OFnGZxtvfhAtabxMnp
jZbTB9Lw+qBa8H8V+0ori7JfJzSqVXUQi87vokYXxbq5L5i8FPBUUb2TDpCn9HRny2IdmCqo5cwX
JRKEEhJLVw8HQ6rqQSk+MbpU+6FKbjEN2Q3OkvbQQjJrbbnP+tT5KQ9t1UBAk/1TpTc3N5bNtrGU
fCt7+p+AJexNkg0GGD9Po9LWtVs9dNfUxLZcVN8LWmob7EQO5xchNrpwQG6H7PIcRBOTV9bBwcs7
fC+2M+7GyBtR9BX5dSz7n2Oq0ZeENmxMDsBNRiQ1sWib0YQXY3aFDDoBwY+5BRbBSt/arqdd2aA8
NqHWgHBp3iNDfSDQsbh3lr4zEhldAdjcpx7+qKHmZF5WxXSKIwz1C3NGxbCisv9bNI/yQTEd9djM
7dPqJwCI94JEszp2HXURweLPaVMNh7m03zrTydlaOxMuFeWXJVkpijgjDGryPOw2EpseUyffzjXj
UnbdR9TU3ZkMkkVAav1lfP7/KJT/hkJBD67h6/3vKJTjr4+4+icF5e9n/JuCov1LNQ3+aaah2vbC
VfnfFBTN+ZduQJMwSTPGH/x/glCwrTuIEDDh6Ro+vLbqu/h//g9T+5e3uORZMywi/hzV+H8BoTja
f+ACLFyWqqHyujivotcx/tMrm2lh3Vs07B60KR0OWQkNDS8NUIsZ2qFICJHZrEyo9UIk3bCDpf3E
otCeco5rPVivrhdpa1B9pHgqvhwT8+Ki+LJSVHDqgVTl8VK4JgdjgYavF6vRY6Vt/eM+hVU0Cptz
yTD5b1fHeu78h9XDbFwBRwzKm4aK5YQTBcPDepXJAORBqlnfrL7NUIEQ7TRFUEdNfsYwcoAad2dk
PrL21w8ENiAuj8EGLIlFfutAyMVKA7bLxmK569ziyg7fL3ED0Zsv0h2nffI+Sht7hOcc24mNWQli
Pl9wXFDg+tMEIOOkDLg1a729r8Ct1dEBM8sixLMWT1OE81lxeE1R6r72k3d0dE50tVodjQUdlrWw
aVa62Dh79DrWq23TcnWFjBnaSDyL0hzW1/kFGksSNIHEDtR5NJ/WC22u470qk9tIMX5ImukQLcz8
DAcX0FE2BmFyGJkv5cIedpp9dLsPeB1nWlAbtWtx/DMoERgYaIKxXzOd8WhG5nNRJLCBu+LULRrZ
ftEwa9IwfWWU7sZYFK1fF9Eia/26OS1+gi3d0sfR1SCiLcj29UJdUOXrtdUVsl7ToQWRMBNuvEXz
vb7y9cJZbq73KTP533grwVsNOfba5fV0KfueKNvriL6eIX9rG/BqDpKOiFyhR+PCRgToX/2qW88M
fsdfjbo1xw1qgarb0XEjJRPGPeZEgiR3TON8IPrCd6ePbplaP9c6mvf+iWvE0nvURm8wzmZ6kvZu
Um/dAO+w3YX2uXXOmUag4Kb8nv3RtmxFvlXXOAH2GywqFzD38NmWBvN8M8ZnU/yqrB1Z9Q31Z5Mh
7pk2It5qQPuGjfRrhH9+y1pXbOiwHabhOH+q2L82hC2aqHaf1AWDtcGAjESFbbStHrME5MvO07dK
syVP3jFRMG2H/mSWgf07vbN+hDUBoJuaAUS8gXJePpfPNBHsN1yE1Fq8bXTKrMyfTb8ft4kJvZ0B
On9rR8F4qEeQisBiNpIepkOp+SC8T/GLBCLevtvwkjzabwqx7FHQXbrnAWIMrrotxNe535s1STtB
pl8nEL24Oc/Vo8j89on7xfu4cYKP7MiO8qw8FKOP3VO891XA1Co3KXgJHtnq0yY1fVpkM22SjXlq
qYuH/ZTcGWpTOU2/e8Aszc8U4iPSwnZjZ8cKTNlP1aU0fcIowrvboVKwsRD66ofoGaZAYwjahzHe
w6ijARXpJxpxlMTjubzrr8a3ovE1i3MI2RYbDMHtI4YPNh7iOTzNxwF8fRkYLmz8nc2x+STcA60p
gVILTH2xlWqQP9uXkhzdbyg/Xss3L8hvKa4x3Dz92WvemRk6h6lCv7nxQCGH2P5okm7/F13nteOq
tm3RL0Iig1/Jzqkcyi9WuQIZTAZ//Wle50rn6WpLS7Ur2jCZc4w+ejDZkfpvgwD19GT6MSbQNpLI
ymEQV8wc80NZCVcdx3rZYtmqX+rv+IH2CBO1xXNO9hasQ0LOZMIunOynbDw6YsQqyTeu3iiB48TJ
17LCThGo55TEEiwxrW6flsd+VZ3HnXwz86C+1gSWzmwWW78ynxtuavenZws8KN/JHY3LgtIyD2oR
usnKWAJomLod3uqlG89F3S0/oFXhKQsrBq/K2EJDLLntXo2c199sQY/YWLKH+Z5hM8r+m31HH8qy
+VV/lIX2Ff/M6NMRhLj6MXSp8DREn68TjJext+QB2fLyuWsUf2xt6XJHI2fDnsJQN7cRHKpbMh7m
/XZCSc1xgLH2y2q+5C8CZcosQHzzysHf3OinaphTWU/np193ON6un6OrX9RVhGQv9/r1zMFEJHca
VyFtFkndNYYN4mZrWnudgJ5l69QfFRGay3jGnmFrs8D8Y6wwncmFK1pXaa+NgmY9uKMWIhNY/1Fz
JzMOWuTyQb2CJil/TSQqLWIeKY5cfh3t+PRy60+oM0qQ/LShr4OrW2lQHqTI4Zo3X6+PxJMe5e+M
LRTIJQA2GEb+flBBxbhOJ21Fb8C2OPihq84Hb+T997Z2ij9huA9eSeCUNdx6hj7z5y5pAwkX9zvI
NeNv537fiOL8+XFfABAWbZDthO+qet/fQXC59Tx7xccYQd5z5Jg4X2tcdec7dJfaESdrGhzsG2Gb
42wlMsGiJR+XxFjJaVBw0LHvkP/8kbAoaycU3PAL4nWEPrTGOp2eijKZiaWr73m89/k6eUSIAr/D
AwwibWsQp/VSfk059WTNiuDljNeyPyXVOpX82VEg0APKZUk4jo1QehJWhnBrpoKywCMqtf6Wju31
Dq5tGUQLgf2ETngeRD8vodOnFuNIpM24cpS530pn7BTFt+PM1hD/cJXqMieM7LfKLMcXfaln4G6/
eRKIUOkIOtiPV5yXEefyto3j63jvb3Lz27DJ8vRW6BENT+ERwjsWr6wEeFbPGf+7aohB2+imHR41
4NzvLSNkdhBayRtn48442f0W9Re1d/KEQahV/mVz/uut0buPLm+M/V/0qc0W0Xc42ZL1IbjqPsyu
KbF8GzLD8GB8rYe5jeQd7xUr5uhbikQA41JbBGP4DUeFpLs0nxetE3dewaV9S248vG6laFfWRKXT
nq77weflYZYKoSjO53BqgM1fW16s1M1bB0paaJ1gU6HNTNjGHLXZG1Ctpecy/ZwtlEVy0JdToG6U
7Wt7P5kLVnRuSUvharRuxRaTMsIV7eeVl4BysW62QuxEklcoG+K3aTfdN94fbwr5iKZT1RaEy94P
kMM/Sg9qjDfjeJhLhRc/CRA8x+0G84VBXWNQPC0LN/XObYnOw9F+pOhbBU2UA6iHCma2pYN5l8mI
LoYkFULvwiX+MBusGG85soYebfjGiW2yFyMhGDU7LQE8/Yo4i5Dj0x+SD1QanbaWmJ3RjmVrDLX5
fpkparaHUo/hxHu+yuo6sBERjYGO1sq3zHZNqluL5PrfsnLqk7BTK1/S7YyjF8qlab3ldL9xupcT
mw8Z9hYT1Ab3iX9RYw/kvXROqvsC4GLlVpUL8WyWno0hAH8pCyz8LZySLs/17DM3rWLPZyeswJbR
chQ2aHVS27ww0eQlHeRlD/9wNfrmQ72UjrjK8FNypvd22v4JhoOEfDZHoeK3nYN42Zn5ilvc2j2K
+f3LDXeCtOjmzXZYKp9VsMe+s/itb+Omfbnm9snveLnRUg0KYoxRrDnJsIbuc2Wmd/+oSeiUbHPJ
NSI0ahItQ7DiY1/azRv1Cwi9w26lMN0+PSs7ogeZd3ayWwDC4JPqi4/Zp3jpmguS2PqEEXu/zxmj
O81xWlIr8Sp8anbtLSrxxcjKFtkamniyV5fZHu7TpT5x/fljMVPcPVyyesPB0Y+uXc6bj+EDVwpW
7NN5PT24/69sUyyMs3R6/UYjRitBXqxfp3pBGzA8HdBuUXbD7273/FLR8nC0Wjh8xw0cIqLxyBsJ
okM3D4/Ch/HDwql96SS2l1lsa2dJ8aWRatumidDFi/k6otsQeSVfEv0MJs1W/LRgR9X9YYgIvPY1
W8FOUPEk4utT795bK2LFGND07PDWvbglewR21d1rOhdqqOiVHbrFQ6y7Xe/rOH5Dy8i9VvcUtDBW
Cbfny22qbfnDOT0Do8k95VxbMmOvH9LvfKRW7byfEQ94oquqtu1JfORQMK/wl0UvLTxCz4zRbpr1
E1bYy8sHqttdf6gPtbxG9t4flNKfpfP0Mx6QcrHqK5hJ+Kt4cBS+efOV4g5b/sCE4Xdmz+JFtXtH
042AROixbLgtsugI8QI7O1i/jcW3lrr7lILioLZzLGiKzCWBkQWf3DBju2/S7f3CK+om7PZwgg+3
PRBU4SRYAQIy/mmU56hgSE9V9+mAvONoPB9jHnSEf2LzeSVJLlWcjimq9+ZibwdU1j7W8uoKp63G
KVqFmjMyi9qqFTSitGXmQusSk+QpwoGe3TwpJXPx7x8jKmYLQUhoLesbsuB+QTw49ssdjtb/Pvr3
uX//kCYA2iiC91hmHWIwzgDkiTe70t4Tp25kItyUtKLap11ewN7EWvr90SC9Q6LeH70VDZmVvL+S
qU3ip1m/HGdiLLr/vjxqSlsE/+9PM5nvSGOEuttqgZGYOMsL16oOe0hAVIo4eBEIgIh+0b3/IKGT
TwyyudQQmH0GxoiTs3fk3oQooKgXIG8c+/8+VJ70+RPCbVveERNZtuCjl/C3/I3lZcrjv6ZFw0EO
3DO029rXaj8PCbZwmH11JCLwV3mSsdvAvvHXnBdLpmjqHOdfmG7FQ5csE80FHCVL2ODwCOVZ/ARM
JfXEWJUyViGMSC0azHUPQj7aQuLNdJ9fquqbbo2K1saC46isAdfLZCmYnoa3MJmahpv/FpdpJ7gt
tegsB321qD8v5NHeV4xm192n/EmD9Fry7jeJI0ApsNtAt2b7KXI6T/3s1tWNrjMcIB85QIIxElXT
pR6DWN9fqsTRP8OFuJNu+rF9CJMT/gIYc6HVz9I38J1HFAYHosJf3sUQRP7tf5IdTSrUFO1BdiB2
Qi5WKWl00DYZ3duj8Ao0Vvja289Vu1Lxh+Ep/BNIgbgyP/vFc+qGD+vwaexVh0DGwrSmTfJDUUyn
B8P//tn8lrcKuyvMl5gvGr605OJVv2/snh8jGAjfOWo3+Vwfe0YOHEhP502ZWSkPmfNv3/hv7iH1
8DpHtkcVG3nc7idumDtIPUWg7dtFiL+CpWxAJzGGKADQUbVMlvgDrx2tE7JtddsmwQj1gmBPtjwH
Df9UIDiw+FWvQ+U01zuKBbstnVaG9fK0cYlNJmvwwhWr8klY3IN0DHqq/gKjE85WfxHc79Ee2cfi
1f0DpYKdznVSBax0fffqycV6f6EQYIg/ndX57QNDHJXQKxs11otZetAuZ409e8BGEI5t5CIVSwM+
cRAOcD5TIg6RJXG+H+iflSU4irSU2FiOyTZULQwktJdTDm5CqgUqDss4iAj0Xha2eurPM8guiKUk
TjVMWegcZS/jID+VqiU56iJcQvXaF6ipKmr4Cgo1kJzHMmKkw6dgEyk+VmBstrO1OJfRIAfdKdki
mzIu1UJawqXJtuUtOr69pUpn+iGHZ3/vXSOxwxPDghD5Etfc7R8jPhrc5cs00FrqsSv/IKl50lFh
WscKxlcqB2u37kd5jjbrwt2ofEzvtqRKm5+yakEkYZq9pnthqtCFQXxTyc6kEUjZg0sPYpp0oDjf
QxBrQofbzmw2IxaeHIkgZSKhWUUaqBJ4F9kOEAPxOzl0wE8cnO/oWAZ6+66z78cycpMvY007kJt/
IwRDlFb1nESv2TfFH+2p7j/nb7BMsrQO6w9Xo0N5j8jebRfe4jRkf2bu9yv6SDG0h9trde+/SCHC
A4jUn6LhRaAJtrG5pRmayOv60h55YJBAA+gBWJl4BuyE8Fhg4n/xxPM4f25jYCb0ClLAjDwSnYHc
JhjbPOPgYJfiU2GEAOk/dVD9vSp3fBDpKC0npnLgLY3d3N6r6EY4zBEcpDi+/RbJEAwZ7zjc8G4P
KiBcab61B4skur6IO4Urd1NejvYgPyXPNlHiZQAS1+6XLS76fEJqS50yo1Zb9jtULpBnkORc8LJI
ajZJXhfgxFzfD9g/keS4G24zyQbK0El3pgTTLukTZJKRqSv+oshqbhP5s1y0gYw0i7AXPFb02Db/
GvCvjBQ7K7+ZCzGy1dwXgH3CeDGsZzTTKJUfd9N7k2IJWrHy88vp/GRLqhdGGq9LfpsdJm2Tp+7A
zFCys2yfpR93dqYLqRwYGvW1Hw7rZnzDLGyherKBCAiriizH1V3wZKwCbAhDh5JNj8YB0AGcgKlW
tXpd+l256IP7ccIpzeYbXntgLXtsXe5u/ZPueUhC5WhoHJzrlxIoppdPfh4tZtBzdUtxmpPs0r2A
pAUVVPBTvke/U62fwxnUi5PoriEKo1Qgn82qH4ZrbEDQ4qVy4dltRWtaP7f6btqVM0igONbYxBtR
LJSWvlA8xWE1vX/dPn4euI/VMJ9O750isaMjd55HTrh0axJTYqxo2GFNHsYHp0Yz+QlKQ/IESIMp
02V5StfDzrjhUjGzs9ARf0c16Hjk0qXwgHCFvFWMIPcv8ifK/IDUtxGrJsqI2e5OFcMgnkDXfl4K
v/+uNzdGdcV9zyZgfpJDYkctDnqltqTPvvtQ4Z7Qi+x4tNl8Zgb5G4uoDOBh1bIr0XyqjYMlrEhM
KxqIX45aTAviyReyq54sOaHYRVlY8bA2cNUhuONjOMi/Lbf5yOOGlJOBG5A42F0C2U727pojDy5/
UFUdiQR2zlceFMiCkxVtSuaOFh5ODek7sVV8RbmFvfj92rAYr9NtWPOksWGLYF1Q93srltZZchLR
qSg2bjpzhTAkLKpYTuWcDpVrJSgnqoWBfKuAp1aw73D4hAP+nsSS0t/y2rne6rEh1Lty9XKVtaCT
yk0bXcJ2s9x9vuZVh1uQX42emW87VuNP7NIee4T9SSE2y64ufRD1hGffREx649adLeI1Nn8e3++Z
nYXgGO7d+mWxxCL+J9Ae6JoAP7nh934dPYPQ2KXxAumv1dBVcmyn78JIuNsxahGo9LKLCvm9UFTg
FK/N9hj4NTg5dcOaY6Ou3Jg++W7rhTfbsP1ag6ufe3Ytaih5+bYHYv7zKzXH9yC6p7vciCcORUDB
ji7pp9w34RwKFlE1O26KclFP4T48qT8a5f+mX/bE9V1Gq7Gp2sJgtpXe2K8jfSe7cNmMdl9iCwOx
knin98IrcexEQmKJp5IHMwGK46eHX2qvCrd7hkN2C+pzwNyy3kqPqXcBJl+PkUtBObdvP7TSMs+T
Gw/OK3Tue5wCEWSkWIjPuafJ0/GGQ3PSF/lXehBd/VaVjh55NPf1P0C/w8PzonnD36wmLtiWvMhm
rFPMhfEb4/HGDwPzi+1XZVmeOCRfqiceubB3KLtc3l9qcXhTLV3ck8nAWvjiSE8Xja0uzPXz+tap
/ukG3bb3Mk8tEeHIF000nj34XYjAe5EChPEp9Q2sikCWKJj+iOOy4xvRFjwr8q/cOfXTqTpnOA1u
eM55AijwoNuyUxUB4Wb5ElakTkiZR01GvKSoWWCkVGrEghWWvBhX8h+7LnSY+GUL23DJKmuPxY9K
HpRVoHtkJVjP1bRvDff+CwOUHVzHoh8cKFm8GH4Mv4ozLZJddQgDVus3L/JeeU27Aix9Prfc5Gpx
n6uUbr6WrmXa9pt5rjaYai5jP/OwxW+gKcksT0Cd7o9jmRS87EM+UXppy5SmZJGtpK322k0Tag6+
SXEozg/sUbUSyJKHA4VQotp+lxl32LjmKnrS93gtgZjlitauf8wePJwkgvQXFov8I7817pbVrIfz
fVGQHWM3p/EyJQ4PlMPl+7llH69VfWxObIoJ+An4zUdMmeDKc/Xz9ZhdcM6cTimc6hvnkqaiqdtE
0zcHDeX/faXc7lju6Evzm+rk7VqFfVYyjw455cOHtn8C6BxTmZdsZSy3FeQw1uSlD7pfRFw0Zdt0
Pe7Fq0Y82jyDvrAqlqrhjndmJ1aJbDuDxs28xcKC252twx1aoCiAeL4tCSiiq0nO8Axcnp1V7CrB
zCt2s+UYjIfhKvmY4rIl0SxtpvZdObRbIHEGFZHH3aitO4qGDAsQ2lZLekAz74/skc1737CyByzf
qQ8o30OB9gnM2cSAlG6MnY9q8unCDmaFq4Udr/CR8IEJhg9CjmimxRbHPgd1vfnysAQhOrsclyTq
CW4683N85jPPPHadVSxNxcILlz+QKrbRO9nMkbcv2wxwjZ6U05ONNQWLAm2ARWULcoCohwLx6Q7f
0qJetLfho288jQjuK7m4Djedihm9hEZzuKXrozA9lIot3YgWn5cnOr4lA4E5jQXkDnaidbZ5YkmC
dEPH2e7dajSfyOhDNv0Q8orL2hG+7sFwHf/I4R5KS1hXV7IDuu/2DEd9NgTZHuF4V1hpZGlncyk+
AK7gDKoXYVHDTDmM56F2kWgDXZQ/CRUSrwo0X6chQz+rLPSXl+DyCbcboKnhhrsETWGLA/W0YYxX
WE9CbVetSIMPnHIjoFtcgftAYn+tYHv75rG6hiBKjKAoxg28AwFjgEkOanrreUf4t1zj4Yh9Bz5Q
pIdhVCCvQNK/A2ivIEIHbhsaHdRcAG/ELlqm5GD6jtxGD3DWEn5a2/hTzgw97qGbh77GiE0K4p3y
WkuZ07AsiEexK/PUQG1uvBcrnzYYPzl8X5jsTRzQjuCrwZDaYoF4y5kYrfrmN9JNO7xm4GOq/QKZ
fpu2W9g2k0U6HqQJGzoqDagstJ20eNM227T6G5Qqd+b3UAd8M31BNiFIctM1u3ZGt0O/9wMjhoea
2eKu2oRLAxMiV/aei5yHh1KZgyRca+7TK7+6s/ZoVwkBS7kTfolAyfiIwCb/Kycr/2s/TWhlocOs
T/ebRbOM1sxYwz/lI/FnH81isHsa/umm/o2Qf2PInO/ZaISNX6CZHk9aP08Pd2H3ou2v3jPO1x3K
2e712vAbo24xXu/FcpQtBpK4IbFZJwhj7gszXZTvUMcVqYsM6SAWZ70tvTwGm/H7zDpJD/FF3FlA
1ARDSyVEcO1gIiGY/qu5qum8ejF0sxkT1TAC/SL05XcdwUwUqRr+Idzrg0pRrr3/6uyq9Aumpnno
laPTCC7HQjM65hfF8X2jY5PYW9qcDDUilm0mWIy+eQC+i88cbA16XEQg5l7T/Dg7a0GNubs3mRQw
VvKNd8D7yHLSIP9qQc9R7UEbZxqcbRlwDDNAaaafAY0LpGKexU3i1TRf6/Ams49R3bsyNuIBd48K
ON3jSviCfcu8wrTyPSpc8E8EZrnHceZ262ibaJgwzA0XEjAeHj1IjM+WveHtUhknV6rl/LkqRmZE
ZUCNNvsyTrliF+f0J9Rdlnq+Sm2Ixp8gAQYST1ovYKZ8P67CDePT9oOETtNAteP3H/TwDBRnnzU0
YQCT5FJh7wsIhfPk0xV+h2/zk0NO1pz3gdQHM4qN2+v+Pr454Yi2YnPtj8NG/c33FSXO3PgmtadC
1OGhGMUBuqU58LWr4rAmCk5YnqTUY9aPVD0uXKwJCmLJuS/s1dx8yt4Pp8IMDP7IFzNhQ7Labw5Q
xU5+phN+TgKptCmXNE8d8Ty441ZgOyIdVnlR21SDNcPngNQ8ctvpw3jSWNf4UZ5irzkiOiGcO22W
ZhFEt+xpV7vnqSSARQgYLjBxQDvclt6sn0vJbhrOswTnIGpnNgqKDV6K1z1ScB7/bZ/pMBZkratu
s8Ycfk6kZgB0xFqgsns6/QlcdoqdJwXT0dhBsNO28oLjUT0rXu01F6X0nkJQNnZ/ktEJJOC2GKHj
QgAs1bsttdgxPL+OkmJ1yg22dssLZAzBKCt4a0RzF1sCNIOxQEYeL02fh2ha4RdCSIlu+gbi4SJ9
5/fa9TWGbJCcqvdrjb/GzL7b2OjcFcjmfj/tGJgzMBo6DzETkCXlhsrQV10xPH2dQS5cxljXjjHl
SdoJ83xbfWQHDvUZosil4CS+8sPAiCRcVJLKnIEDtM0gPYrqNlkMWx2zDlLVfu8X8TLR+1J4z6vP
wk8WsoOJOz/yBdjd3sD/nwsowJ1ky8v6Vrh3V5i3p/jI21HxQXSZcijziIRDgr4t3ne0xppjXUDb
fs9TkveELo5sFg21XfaB9RFD+A8WGRueXHnaUbmabNzbEa3LfNbC+1z15acIhHHWAWMgqY/uWHgZ
Tj+JbbQO4+7nb6Es69Q1wYSYlXFEc+0pd/KgmYKI/qpl5uJBydXYXohJTD0U6ok5N55rKXQiY94R
Imm4neq/RmYZHiyy/O5h4MEU4f5v/jDKqACIS3Bn6QURKpgieq+NtOZgqacFoy+unvFvHpdojhha
qcE82lI+URse88dY2MUvA+E9v54V874JiybC85qtzka4vKx/a5ElwpFuGSucJVBrHEwC1Fu8b/9N
lt55DhYjwD5hU7KED+4O77Gh/6AMuyD3d1BXbKEJ2eLSPDA7HGvX+NESF68l5t0oPQCULC1Z6sv+
a/rGGYmI8+SPOce83dSj1cKeT/xhOIfdRkK/TJGWusU+vPaVhXBnb6wNX2Q2gryExw8W56tzlM6h
3MBQx2zpZq3pEV9oKv4ZMhBLzpzYntxugUswv1x+mKRT2MQlnbLcij1hzu4gesjS6nI1I5x8QHNr
SS6PQeW8BTsf6i78lQ4T8+ZvE7apDS3ilP0KoLfIrBJHvvD3eo/3Dma1bi5ioJwYKQpOeRQ+9cP4
GeJeNZc1H7H8N4Lg+Ie02jPAnXYSwnlrz3xmiyfkV2wZzbFeRKOlXsIjm4Iuvolomuo+candhhtz
PQTMGZ66PUvwLrErD+sCn0DdXcvwTdh12O/AujspnypDnviYqc7zZD6m1tIAf5bdB8OTV/W+nrVP
9vH0we9o9/VefKjLdDvjvdaw2B0qPPgo4/l1q32M2xm1NgAN4KJHhswY995d2G/yVXbyY3Rj2YVH
EbDZNreMfJ6Tk6++vmircaYTA3Tk1GC/xmC1pwpQyI74Q7zG+Kiy4R2T0+sIN6CgqmUHL62CjGus
dnk6HzN+Zrb6y7igCBv8ELtfp4O7wGz0SKgzY2UGt/Cm3Ox3OupetG+W7wp55OCFCGBBITkBWC7b
Tb7VN2TYcPrfnjxYy9irD8/9bK7tcOneoah8oARQBgtayFIOtJ05c9trfOHRjRYE4O3JgXeYLuKu
K8YuvBdgecrOvSPNCx/FhIxGkszFAB4eMAvA/EFh88C0M7e6S3tDsMa7ZXz784ZsQ241U8qXEy0F
Qrm5zrTrkVWc1CA76KG70v6qaMnzpQfvRA549on1AxZD0rzQ+J1mQe+A6MbyhXgD6sAQ0Vi89oo8
17eUmGn1gQv3Mmf75OipVqzL5yI7lbFjfOkPPtdJlvLLFsFCkT4T6DRU9pd6LTs4fHQxFZFTybuh
dRMmNRPmavDpiD8n9tlS8SiisyWXAO1h9F4iuP3v4X0KjNzoqPEwSL6o3p/KR0+R9HIl2Vfo3TWL
xN4VvwmyrEnANuFj5+FIeAu/Jy7ek2CMgLCId7Sv7iP/SJasT4bX5KAJINsQMY/tmliKj24OiwqZ
MFN+usaDvIomZ5hTqT/Z+niJnJg0iFFgXhhhV6ldrKVPcN1fDICMVXguVm+KWOiY4+0+zWfb6iua
82i9wFOvcEKY2zztHgPjlcBxD33Ofc62dxix8OHO9RUfZoz31Mxh3x6vFdNd0KlFeIbRQQIULkd2
CwB/46T7SNOFuYdYtofmum8/q4vo1NTRmff8YscmhyjBbYLlo2w5QThp9AWsIbWChgYQjg0ZRi7r
sLKnPVW2sZMmHNXskvK43k8fzVHbDcvaz9I5rsUGle259tlgth16+OXsIwvn+kaEQMLJDPzx+hZi
P3QgxSyT0WbnE8jXtYFZqHpJWVdMf/JnDjvBtTac8cysuz4n59mJprQ1Qfyt2SmkDaL8cok2WFzx
1isix6CuBTHmszMU9hYj1ekvntmza/JBw9ByI0M/o2lyq129QSvAK6UmuDeYjFIpu/lP+0WnGvd+
spnd7keM7NkSxXqOAi4SAxQY1JP3YVk8N4kY6N/6dypbbDoRF3FlGI5GHFBoxVd6qu6qToxDXJ3B
lbg1KHZzO90NP2IblMckKDYKDyZSwS9hx0mXK9s8/KzgsCgsLpV+CtuZadUOwaw4xNl+UIJ75FWM
WilMfyvmfxdqCPKnKDNKYCynAls5hd9j6sp3YA6bx4fVmJkIFQMMgyrJHlO/qy/4TdOrczRVwGkS
bNmAVVaXoMvMXQGvmDWFFiCYvC6XrW9nN37XRFnF59laepRNC+MT/ePTHx5xMW+ITwv0pabb0fhu
qJWCUcJ7Q37hDENcQ04CkjUjJyC0wuMUtL+jLy8xTi/792xB+2guKRTVMIjKFYELGuiHiudUUGbr
GGZGaLHzCYz1IfEZNG229I0oY0VsRPx6l7B0N+CWROhUbsRZVUGUSQDNByxItsYcQxRYPYoCDXXF
Oc1YGh/ERRYGw3QIkXmMiwoShL4gNJ6KhBecZ1fpDmUU7S2Z5Ek/x0pY4lBhGEFtLb8vf4WL2vY5
zHNh2Y/7tjzE6VbO16RMI8OXRmwznJdwFob50O8wwjSZdjGDLBlMLMZ+rWSPSV+oJmSx84R3jlgg
E3nTEKmFKBKIzqkBQyjZKbtl1yTtk8Kc0iWBq7eaCf4dUh1qsim4946OIxjg4VU9zHbQkzpERVgp
MLAuA0GwKIyKpyeVXxggNONKG+FwnNmYcSPvT/qj3/0b7Hfvaf//5vz//ldS2NX1XBL+ywX4932R
Gb7RkRo+HD8w6rgzoEe7D/hSR/N/n5vuuPwYrbHr7/lsbpqiS/oJLLiGJ+EpAMrpL/IQ4pCQ5H8f
GU8yEkhv1+ZVvTIFnOusf5/690X5VUDYbIG2/32OFD6+TFgIAcvvf2bIzc2qmvmtagIZJDK6+jH+
kYY31/7f5+r3F6pU/L9/pgbZ1r///d8X/n3ff3/EVDuiCYS4b51eZbz175vyzFTY8d6/6N+3tmFJ
Y5LI6aLXsnpLmNj4pBtXJ4gq3T1QeLGSHpt+PTSldw9bHwcE3Idasu0HfXL0wo1PaTet63Daj/em
JYeMu1YSV7vVi3ibZdHXTMkPiip8yWLfemqmYgDPeCMm4jYWErfmee3u27EYFR+vkwS093oXZo1l
JNmIExZRKmFPJF7bhF6evO1hQRBmhChqeIs5k5KIjiFItDSmQZvcwRPNlGQjxOk178th3sfUpyhO
OPp0zk29ixlcNd0Y5DqT7Xj4KsVSXiI5hHcdBpOputwVhPZcI03svUYyNdYg0Oiwy1tZWs40pg8o
Jn5MkVm8qXhPwkumtHHMerqhCmms7EXBQYhZTsyFrwghhVEWM7KM4XdqsC2aHneqqYPW2AwchGR8
0b6K4zwro2ufIJ6FnTqiLrkzHuhmzyciuBZgLuk8Lkhha5g6QvmuIF7OKhyBY0heLzWBTNf3+LTJ
v40InVlHrI6vofd6MS9/RoOIN6bxk+TaVzEDz8hi7Y4WlvA+A2bCaMJ9qYFvEtgUqsFor1ckDF8E
lw1PEJ8mTkWkZLzqLQJWHufKn4ofc0RgOjTM3uIDWRptA1us7mkDkikkkoIweq16/3g0y5ZxdI5R
oB7uZQrhiSRQSeTg0BRtWhlRWSB4fYHENRlRxtpjnAKtEBYvgT1wKhPsyPC+bUYo7lKckZmQd9c7
PpP41vwhXQMYrCGsGziVEvOtLWbMAnpED7EE5kBKbLJJ2tzt2vdekxVfcYXaQtokzwqSQmlCWni1
dOSpcYsMo/Xlu/6YRa/1JGeAUv/C9kSs7mLotSnvKFTBNuVIHze5VsFqKe+BFpkUvTxqc0Pp3LIf
x6CdXrC5iS0RcIy3FL08V6xEVxokcMhqjiIKcmTKZpaY2V89RPXyiUXP6wUmYsaIKHHmGTmMI+La
XipDnoza1bixBT7/1Dz8SfQaaI2AXi+VgKhklixWTR4id6J4TCJecE4B1qIaQDT4KZicBU8QtKpl
QFSruuDibMtmQCiIVuVAXXVyNWKZQg4JIbYdRzGlJeiFAly5Z6oqghsS3EPfrsyOnRoC+2Fo7NRs
Zckz17YS3b887O4sJOfeA0bIoelUzxB2LkFTXvE3CGm3klJ2blVWnFlXUZHHeezrM0bdHSVNcg9H
//4qU+TBLQWLCs9QLGDP4w+Fn5rGgVr2GbFGmr7UuQB9BXqYdyyz/gUKHg6RGpgyFP8XZlxdTKGS
N1R9xTPdD+FX3IwLSYX3JUIyYIvFLE0zsf5iDBGnw0+e9YxI4/CKnBL3T2y7rJLAG3JH3l7iRLTI
nVp4jYnn5AhTNewLwP/6peIw0qWX+vU6q4RTPRlNtcwQR0xuXaljBUe1aWUCIFbJ4DPGqyVPJ3Fv
qHm7LWVamHT8Fg1sIkfudakRpIXniwst+9GU9PaLe0TUtzwpW1MFchTUc6FLnNX/KEATA5dEhGyb
F3BwtfowYin+mQI3ygqzSgMsOIwwEVSFxUARIeN4bxmN2S7SPr5lnfk27lSWShMZsCJfTK17BqRj
iCzhDksknqr9TGotFJzZEpvM0E0qKgfSkTD2q8raK4RpK7fk9+ikkKTmnbanVo4ZoRuQ38EMjbE0
KBnil9e9auQ3RvQf9s5kuXEly7a/knbHhTR0jqbMcsK+E0X1zQQWagJ96wAcwNe/BcZ9FZm3sqzs
zd8gaKSokCgSgPs5Z++1bwsjNM+62b02ZvdEaOS67KZy3Q46ZbxLfwI/anTOKwpQwdB+EvrC1lOa
7VRzrqoqfi7XN1ML7rUgZE5Ra+kBLWLdimMEKWCV+AzJ/RMhZOBaXvWZoEr0NgN8HAqwR9qdHNRa
c7Inf5jtCk733noR9HyX7bByPjInB13t+FsxqH7p6PTg83XkuCb4P6QlpgnvGfubcduVSM3xNacr
z6ZewrNOZlLobKewQzYho7Uf+c82bn86zfQpOM1QyklwWPiCVyFHOUo/YhHx9zBxVkXiADPc9CF6
wwI+/JLV6Fnv7kcln2V5P7/EQ+BGHFQRaDQI7gsjsQTHSfYc+1a0iQr84WbMjKYpRsUYB42H4dMZ
8VpOxawktdDv2EwDw1/0Dhl1TqgvpTFqyykKg03fi9s0YDdKNEm59htIkEZUgfvJ7vI8JyePMY/y
QFfbJnzwaELYMKmMcQUo+TjP6DG6o9jkKanHjDW4/vao5VYwc26LkEPeTWS/Guc2NchTBBF8pr7e
5tgS0K5oJIY5Dc3lauo9mHj0vsxAZwjRihcSXUAdeKep1SYc9KgnSiWhnnhEsMHcPZRDdSCwIluX
IM4J7MDaB+yYilQE3aIHz78JqMIgW8RM0ChhEJ4oJAuhR9fQGpt04zZ3llFp60joDAlBTS0Tm66H
dKj9elZYUtZofrn+iAMxY4ZJNALzQ7wSfb+oHVltwwIJn+uI8zjQMy4P/tgzi+2Y78fkI5lc+jdR
g1Em1Uq5Cl2R7IA7IqbONnGAQJ70pxfDo7uscXyvWxpqZQKBD+Pkk59JUB4e0WStErQ/7PzBLJJn
rQ53xsAFmZAoRR+eYkQvyOMNMb0UMsG3xGKSN+6LTIX5nNvn0YIrZbvVTgPjhYA9xbHVll+845Ts
nv/ieEK9jp33GWT5w2C20xl7vjwSHW8NzANMJ1ZHYQKPdnyKeoIa6EzD2fCL/IcIYCb2OlP8MrkM
kecSRdc9kWwFMNhlW8PurlJEPeIClYAzuLhDl8zZe6HjmvDeMH/KHRuLPIMsDRFb4hIp0Mb0sLCn
E2RZG19WKp4JTjBWQ0XanRpPcYDos6d+WYm+zVaVYcM3QroQyfvJdfcxTAwjRtRgGjUJ6CGtwhDP
jxXCNpGqpvpq1xmZmlGuFedKDBx6E4YxhgdVbpLxYGi3Ha9/1YqwOZdjcw606G0cvGjngCOZVoCd
7Du71XfhSDeJYPhpW7v9um/Q/+iSybatZ9thkIRDxNPBlupSZ8TFF1a0jWK6V0aEir9MamxIcYdZ
cS6BtCZbR+wFZM8yHfvnUBnj3u3ovjQJ3FWt9zd6xZCe4OxVYd84Wp4sCWmi6nQwMurGT6HaT1g/
fFt4QQY9Htnf8YZVT0E+efv65A+t/TCB+g4gMVY5lrSJzcl2eia5yd7gAJ92vnGoYoY5NlhE05jE
SUWCYUqtLQwXrZBrNvtY0KUfJIgrZ7pUITTYECbJQoLI89oRbS2Mq2ly0V2pm8FnlVDMfmTtGEt/
RA2pumfLspI9rJgLQoTBbDBcIqivDT5qYhCtta416wK376J3a7iULikdgx3eV8RPhGa0lA1SRc+y
wQTV7TssVHXKff84+pQrvqjIN3wvxI1ZxSeJVXituZAyCqIfSFJ+iQzx0GZDvux4rbxNCWrCnDg0
CoLHMfQ+YtGLnTVa/kYW7b0BevKUz1znYkxJT9G+IR2jmqBP6guYyqJ6a4i/YE8nX3MzZq6hl+c4
qAUi4AH8WiZXudMsxrblXYiFRlECnKy2HvRcX8ESvQ0renvGtg496HkAWP2WnRNh8Ccloi9X5aBH
w48gpbMTpKNYsxnbFG01ni0XMFik2dDhUClsbKNCclzRVOuoern4+/WdDnWbX1rKbTUre5O62/tu
TZqwhf4Lw6aYepoYIXtPiUMEpt6zDZ56N3hxi/kY+rkv6mOt5+tSem+lyTqsMg1wN72jskhRCkma
b+OoXRqsBY86QzMVy7d8SGA1WwrdJMDerUCYnx6d3qSENvujY7F+tMQ6MRXJuTeindNDq1lBQxrW
wmrWcYxUo4ltLjCf+jTBRm0L/tK7tsYDrbCURcZIzKvAHEq4DjLFMUw2QUCpN1npQxA50D46ZrV8
GuWyE+maVFYJtI2JEVU0/XyPxDrKjr2lORfDrel3yU2qkwaPbmLIGQ95DCmI6KF9GufgIhGoUcjv
OZP9e1mdmmwTjd3ccUMryMmDxqnKV36k9lZpgnRsGCuPUXtHT+FJywx8G7m2I490lgY39ECG7j3t
inTp2N6a3bwGFlQ/kaKKGUDkqCBpN46IpYVz51ANHQxxp3QGYsn4nITdzk8TWgeRkW3yUOMN42Q3
ycdRL8LQbEhbBrJaUL/8Tc+Yu4ejWaG3urWLwj+KctqBme5QxIpoaznDXd8bVN4Nm5nASmiF1t7Z
cui9hlp4MwXzZtng4GRfiiBH3nCckwsRku8z+h9e0zV0o5KjofUXIs9u+MOnBeBo8kCVxMPe12ei
H95TK023UvAOdTkXP1BXKyKP7k2YgQR1tkhLRt5fff7cA/SklhEczcDPXnQnoM0ICCdpZ59iDheO
3EeSdwHUZ61g1qczdxl8etN8lDY52kvQR8BS5j6frLRzE32Q/nhoxjY9+p7k6PBsxjpNiMsHSatH
WRGCuEn6Cbetstx9lNyXGTKGMGo/Ix1NRUNzANg/igTm6oNNjLyLt78AGo52qeg2IfhBTi8G3lpJ
ceHUuLbGkdhQVgEM0I2FThc9olM76iaCjFX5Qs2tDDzeJqK4GHr+2hksBKtkxxAxir6us6eCatte
Kgs1uR6AUuzQuDQIH0nMdjBVNT9HLr3Cj0aygkh7S8YGjJ9EfaR8EazsIFBnmUa7vp9uJt1Mj4WH
7m+YqqPftQRUNAHawYDA2SS4SxvE19pkHknShq1FttfCzuWzk7mM4PSVo16mMNRh0orn3rYQc/XS
XfCinAWfZ7SztQlVzMDIvRD50So6jFIt2ulx5LjOtY0l8DWMz1bmYEXVYZ6ShHv0JMtByFGvplLf
QHsigKgvX5BmVHpjEiL1EJmgzOarvssHisF0KeOzCR0I80B8VyLsqEwUhtVYEzGQwWnTgge9wSEy
MRfmD8uM7CVzrE0/7S2Jt0Kz4iPbwjs6JhNiC7UtdPMnF8qvaKprQLhUd1CmDM6AfBVIW4PBZjFe
MzOywkkdgiRKQev5j8UoOAkdDlSXYaGihr81udhgznI/pzhGE4LwvZM61Q40MBxULR9i05xGwR8b
oaiuK/IYtTphzkEW4t3ofHjhPRaHip7UIvQhzLnKfNdbhilqnh6Nr66icskc+W7qlHXVRgb2a1Di
LcWCddBbdB5ZF/1odZpCCcyApEyIO1ZsqxKGlLKuXznlaDAFBn4R3X5rgKctDAvhqe4UJjJ3/cNy
1MPUMNOAv5Y2JVIA6SHnMxCQqfQrcuPiMiHVN0tGZeVcxwpKOIM9XKXCk4ZxwlO0QEguOwVT7D2I
hoGIYng10vwKrdg4uyV4O4GNSvZINdNqAOdl6R9eZUQf1DZfglis3HAeC594DN2SX6xvb7lD70W0
Ibus27Lumh3tTDGEwyas4zcbvBUW8U6xoMY2Zl7Z0Vbj0nDKUbiMBb791lzFVl5vRcgmxoXV0Fhq
w9LFaMIuD67KPOIs+4/ATCpYfqiuAnYnY9AEuK57QhwyYzN4XN6K0fiRBf5TMSX4V4B/c7Fi+BQM
53jI3jxDqu3k5PJUD7bHvAt0rBMTDOb79Q9iScAac5aXDYF8o2NPRx/iV5ewbyknUJq9EdxwoUuO
nunbi7AqaG54xmPl19SG+aAh9cQUJ7pXFq/4Lh3acSk8/8FzQx/OX4Dqv5ZPHgBRZ6zt1VDW2FJL
68EGdbsoDLtZZWG1dTVd26JRNSvsT4GX5axz9HgGrn3FoDdQR3pnA8300JSFs3NRHliZ220DYkwi
DyenFcCQZqOCH4Fdkh6X+OQp9XqCVHiXgQbaHbniIdku4N12FnuLQ1janzEhcLck610mHVOnMq1h
4+dUexNRWHlesJG3nbWTiE1Q65t+JFTTJmXxbH0ohCc5F/4lFSEBaWz2clcydQherKJYexNZb2PP
PCNKfjRV6V482tFUDePC6d1nH/FdjtUPz4s9rkWl/ST7eKscz6Fy027drvkKabytywathKqsiQAF
m5kjzfo6YNs9d+1LPS8Jx7XShYpCd6eC8ewNg7UIXGakIhjZyNVsDlwNRXEA1WoxmlwxDPpX4dSY
SFkH2Jld9xaG2nNSumKVEWKziqri1RynfGeK9BgEkmgxhf3Q6maRZdvOcECmuooLaWnQbLbkpSHp
d22FZJy4YSQ28r3TumMjR6ZJk8LU4TTwCmQnWaw0wKYGXh69mORKxAWz/Yl2BOH0EGINMpESU3fX
tcm7qg36p9OJe0vm4s2Hypt4SfWeOMMPvdXOM8qYtfai+GSfK3LRBt3KllEhUaxIzkEg9pukeB2o
indBA0dGQ81QnFKFkT9B+p4rLv4ttiwWkmFBPcL67NSfWViwITU85MXlTN7593cjUqZUOxuq5kTI
wRdlcnv99rB2CQ3VaXgv2M+MKwp/Aiiv3zTf/H6Y13Oa6fXxr7vX//5vn//936e+4XX9fux6TBjV
1tDUT35lhEeCvOl4vrneu94QUEzQZo+H9ffD673r167P/v7mv3ztLw+v3xdAm6n6T4OIkJG8j7U/
x6n+ire8hl7+unv96vXxr8BUjeiSjemXD9Qn5eF6w9GF4/b3Y20K/u9je/bZ4qOJX0kQFbuUiFsy
DKW5hLI6HbKUBNzYIwsXWu0im9Nxg8GCljOn9eY9LOlozuSd4LiufI8tzfUhQdN/PpHO3+I6IEU5
qHa//8P1264PNZpCW0dFx+uXYmHbh8H0cLJ1emrjX4bbc/2+6zPXmzJv+OUUnfcJoTGb1CkwdCXz
y7g+3ZpC7Evzc7wGDyfXDOI5jTiGInZk4wBla6YVuTXD/CBjLa4rpr82kcZtwoCmb8Zm6ZROe7je
mEOLICIqmwl944RCBOqMS1TyMGcmFx7pyXFCjnLKAm43TMwiKRkXatoyBTa2i2eKUzKDoorrAT4/
vH6NFCmk251LAEETtqvSgECM2I+ne8i30zqoiu9M0ZX//f+ya1Qr8HHC2LHFpdefcP3ZVajN5BGt
P/LnxNvfv+/Xb7n+2F/fc31qgKy/NAgnxCk4n3Xzb03/65VdH16f+Kef/T8+/fsnVF4it34n97+/
959+Zxl7uzhtjpnBBhhmFpc/LwekIAhiiEL/QdkIF00Dn507tqeU1jM4KegZhAwxDCMKPCp+kCND
XOWcEW4TFu6mpIY7c3641immSilzfGJN+qhfJ0SNk21oLuoSlBeIlVVAHHnf6D+dOZ+8n5PKmzmz
vJnTy0kBosqGVKA5Dj0xZpbEEIqVX5CCOCoYRD1B6AGzD4Jd6bfPGekAz9mAledUcUnzax3prK6v
wzYNVlXYQ0uWDOv7okH46VGL2ANQAwnDo8i/e0I71w1xJyl7gVVHfHtHi26FXR51kVM+tnPGex1B
BjFQUvRz/jubbubdLX7FeE6Hr4mJN4mLZ3srl0OmI0SIk13GErzrHaMBvg2Dx6Au0wMyzGoPP1fZ
XTIyQpd1HHTngVBMo2OCaViM6bpZDZ6F/qEvh3FF8siAcQ0tsZgge6cYJEMXrTLcDzLvFl6lNRfy
DQA9ExwyZct88pHQGO0XYGdCkpLaXZm+cSwj1SE/DRCjy+AQehhAdNd/SZFVtsxBVuQQ4CDqUPQU
kua99qPr0mzTFPJDh6uawRNlM89EP00vsqbYTgRQbjvCrxugBjUZrh1t8e4K64eZdphnJc00ezR2
wkE7HpUIA8rbPkVu6Gb1Cy4DEiM8OCdNG4ZAV+mTGimA5cSQE0COHm2kTVBt7VI7hMxg4dY3sGO1
M3OCpm8fa519sUFl2hYwTEYZLxkGnyHgnpTlCfRjXbJuvfJGa62ayMDgVjPtj6Ke+7a8HI1DmOaI
qS20hAiUrMAYkwbFTzeLCeJVGMfDWruJCnpoLGcwhWKN9yQzzyGUEUvvm2UjaQfUSGDIvDWXRWq8
6q317aTarggxV/Bfb2gHcMJE0yXXnIfeIXeK3iMkb6wGAgWYI1x/58KjqWmGHDRbH3FNpene8KiC
CpJ03OAhtXtx12bmT2Hi4o+zp5ANCo76At2u/dYDUV357fQS7bSQnAedCOmdnc66Xqf9ZBg4F35K
W3s1tV5bYuKzOgLvINMurdyYGK6wZ7UKRtpIYGXh6ivGWOa6TN3PsG+i55L2VhD41Qr+/qZWgNsC
+rqbIA8OehrvaWY+mVB+9zXvkOZbxB1Bt38ySsDyuY8GzuMiaucKW50tdr0VgWiughsZxc3Btguu
IyX55QMGc0xYg+zf6qx51yteQV4hgs2Du6o0LjIaKP14v3sNBDxbQasbv4zU0W6aGJ+AKWnhaZGB
mgYdVhojA09EABsYUfVU6DB1opxNJx7gNgpuysmh18v5AT1C+6RcQ1Gh7wsfg2/YHW0Udgpjj2xA
KnE531gKGl+lwcIdkrz+yB3aBjLTq5XlAN+z0bcZtPYQv6Ry48IRfsjbBpVhglCG93bOcos0Ms80
AH4GotuxOLZuHF7cjjU5ZCxE3EC4GSzj3YOxjBqmQH9ppk+jHXdbmVKGG5ErzkCYP1taaJ0hQGKY
yLuGjtdVd8klbivwgZOFezboOLuHvkcWMy78ns6UCBFN9SrYiGkw18Br1WNXKsaW6rGWUkdbGn2b
Vmcta5oFm1ag+R0MkzwNlx/KlBiNSzc7EZXvLxs805nMSeULE3Ot9be8RHNlyqBFMUrrg2gWYh9g
VDLGRwk7EJlbhKoFnYeaFCHHdtI0sVYJpgpoQHmK0tiRIt+TK2AdhRbdlhk70WiYSQhM7wjk8tp9
G+q3JNimW4ZVT92UYWrq75SUBIR69D7GysBeqBN3qbzuM4GUSqOt+BoSkISqiQp2afqzpteSdx3S
tiaAZ9bteNSFh7Gtc8k/62jhlxYNHnKeFnT5MFvUw8PQmujB7ZhusbaazGoC/S2WmQjzm1lkxpHr
ln18SqspXzd5fqJPeqvpVwF6bK/LxAHfXrvNtmvR/6thSg9jwwftT/JshzFwmqoPaCMMb26KBiQb
htuUvv1BVQxWctDDJiF0mIZLf68P6ZtC8OoOw1vmMEzXneSmmzT00QSnrxwTC5PeWMtQIIUf+/HU
NUl2gKGs8rusMrimFv6PqpA081ssvk7znHp6jGamenAYahVTDEXUYWXONffLmU9Vx2SEk+anRnEC
0bNjtzcNH4Fen5U+klLm8NcnON4NAhpqL8eCXEePhi+FgVTXn2NiOFMQIkAB5cflB+UAt2PMjA1q
/tr1icmDjVe79mMp2/DoR+I1ziAbJo3eHbqZYKPmG0OlmCnC4onEj+gQ5Y1/GO3hNdIAVcjCGg8G
uz3kJdw0mgjXIkdOkKCDOqZ1QTS7P63MuXsYSHM7zDWA7lIX1NSRniyNrT5DPq835n/duz789RLn
/yDjmMHc+vqFvjXZzg3zK/eU8ailGZAfV+krD285usiXfGiPVTEWW7aPEw2nMW0PnkmgEzNVIAGl
U1grw9cAkDT+toCJmDdvVoj23/DReV639Ncb2+NQMOeb68NI8+igU7AR+tt0hzR4D+1umH69KEtK
Na3bUd5F8xGe2qwHbZJOC4ezheKSIqI2QZeU88313l++1ns+66aDwaghcH6ZzJWTRm4XDS6rQ32Z
inPYEbrO7pDP8vcNCW2AWWMRLnUmzku7Zti5M2Yy6xWRGqYhNUuhbwfZwkqYbxIXYj9Xee7GM5R1
qunG+BnpcESKo6t3+wrFSwBoqLnvCb7fOy7EIm++mTKEvFpbZ0ulq5lUBSz20FW4zpqSOCNSh7aI
wMzD2JXW4Xqv0TWToAKnpJlBKzacGbG1Zc17MUHJwaPra7jecyh1V46NhCuKT5WoAYxD2j6gY+8j
J9iLGpqJmSL6DasIE3xGcs0+su4Zi5SHwvDqbZR4QNnk26TY51mDky8ZG9R8hKW+CkINy44rrUNl
khYm51SVjjV00TqoD1xS0xYzOhnWpe+SFDrzxLIAmkKFoLRiWjdK21xaPbUMc8xLFQREHuUuh5NP
ybtuY+2nmuuY60033zNUgJge3v9vJK5bxES8ZzREmsYrjkVvYF/SWNCgepHLlgxJjMKZG/qr+7Kd
jO3AfPQwzTfX9//60KKlmOU0c3i7QwB682fAzu3PG3+AoeKhFSAHTUOBm1EQmZGFqFRtyw7FS82G
168APP0+AK8PxwRPeTlOwaqT3oNlqbeqwlPXT7NWMpkSuSFq8MPCHs91392roTr+R07yR2S3JGSa
wAgnf09zB/hmyMpLzxr4ZLoliIqQIdxh+vv0FVFAJLQJ18ir4Tmu/cf6Q3sk+gksGiJVlNrzXhDm
csKGmDTipXuKnqY38GJfwy0Ti+ApeszRemzhpKMyz38CUZxPymFL25MJYoUviVHAuLDsNUMQ6NYJ
4Eim4a/FDBwDQbLhoj49wJNuFKDXTadvoTpG/U6/n27bz5KHI7JBItHWJYgjZoBvJqevsUKY077y
qxxmcci/moV+jxmNIWGOGxzhjXOKPwhHQbxc+fynCTkDfmPtiHeqJWkJs/uwxRFikrwhPhHDAKup
AI0+Gm93AKzW8aVjHLfAZozQ4lGjU6ptsJ0nM2iKRK3P8GKeUKcBLljjj4VIkDF6/apYzggEeXC+
xNl80N6tQ/BAP569nsSOZcHeXQTRiT0DlxXzLXkZb4OvAW/4i4KB3W7DkxHvbQz8HZG/mBIoJDd2
vdKYYiEnPwGfnSqK7gX4fQuL3n5iOsHU6JQdkw8cl9WyCNaGvQkbHAU4YtFbYOwF8NBpizpmhLVE
HgcoSl3YiXHdQBLv351QW2yHj5DQhvtvv920I1L504jP26tZDHd2vSOHXct+Ie0/h/+EIHZhRxKW
xd+KLr+UMTEs//jD9OC5sy+cv77/+scfCE90obOdEK6HNNUQwuH5zx/3MdKZf/xh/EdVD4rsGAOj
pn6oNCQr6/QnYaW79KM7hPdQTjN0Cxs9uBBaNeZb2oruybuZPjlC2Nei0SOtnR4mQaSbJmDbtNey
mZOahNvI2wfFBWanImcEd5m21XwCOT32DVsTyd8rRBOUgc/TT+h+m3yTv0HhuMEDuque+7vkPn+s
nls6Dktz1XwnB4i1r9kPEgOtbX/ODqz96DB1DliM9TtrOzKR2Lp3XMzQGuyQzWCnRj6Nb58szHDc
mmpprzg7iL1doSydbNxR7bN7A4Z5oJt9cvq1322+m/7LecxP4HijnxgTMDS4P3FACSIGjlRpK4Bp
b8kHYkj9i7418lf1wGDhseZDx2oDq5hnOKvhNWjI+pGS7THMBidxxyHbMn68R2xWvyCx8M7l5oxR
Aq8uveGM9++AJOrNjdlk77IPtPob7c56hoK5IbT2e/pwMHZb2/iR6MbmbL561jo+dXt9F23tM75Q
+51Ee+xTa6z37R0YQATP+UsJWQTXC8qmNXJnzJGcpy5ugI9kvYz3hQDXuuAMI3SGV/9o6ctvwGSx
u2Z3sGqX8WoHzBLYJxPsCAPhsZuNF0d8CuDU18Y9w0rSxWRxokUOXXymN3DYIuM7jyt2GSut3kFk
2PMnhhvrYnzl+b7eDT8owXmpLOBbcajfxqP/Rl25Zee2YW++I3uWphughfObeEdJiEJ0fUi23vqf
ggr+3ZGv/7sD3zF1w3Zcx/dN+18PfED2EkWXqc6m15/xLEVka86eNuvJ9V/NWWG6iKF1vWObQdmE
0egJRxJBly26amP5v7wYghD+21lo2DaKZ90m++CvZ6FI2sFp/F6dY5NeIf9anVjw9chbBKINhw3r
xwqfXQIdgznYbdXehgxwsVk+4R+Jb68v5/8HXfzPQRfEdf/TR7b60f7423fRxu14/pF//+MPdENx
UcbyX7Murv/pz6wLz/277TuWRW6F7pjkWfwZdOEbfxe6I4hH0T3HN2ydC2xRNtc8C3N+iq/bhuPa
fPLuH3/7M+rCcv7uOy6Z22T1mPNP/H+KuhCe8ZfLPFty07V8LvW+TX+Lvdq/Hu2xE9tJZsgI4teT
LH1/PwYz7Uwihnkd7QbNHAleDBupHqkLbbwSBHd6te5t7DT+cobq51S32iw2rlFRYjIg7nepYv8y
SvKMmOz51JJoJzVKIOQpJ8+UQH7jDoReeKyMRDzrDPiMz9BS7sNQi9OkDZAahDvdKzmhXc65stOC
CC6iG1FhQF/N66zdODUQsKYZGR8TOL+xJKrp7FWVVc1Oi41Nb56GLNXXRZNtDZW8+CPA/9QLgfdm
FftXYRMfpNOERYXOxSpGWVEJcZJJ9uyN4XTUrb1bFOZmYAbYmkAZ0f68KuegdSzLY1E0FzMvlqMg
ict1p30esO4w7oUpYHHZDgegEVk3Y0ukdWkLL4CyAqkxQMgpxr7Yhvg/Uz9pXvQBX1I5MOdHrKdv
rYoRYycsCniAJpObrD0U2efrTeuYe2RF4zrV0W9AB/IzU23GjnUhpWkFtyCx1nnCegqCFd9uTAA4
Ytyz4PfJppq2wlDHqgECEo8UfsYUrH1HlAjuCQJgLFoBzOgQCYB/GYuJGFt7/G7UuNd9S60JSNy4
XlZunXK4tecZcQbYHn3NcGmy3l0kSlsOfcn0o9co2RNs7CkCZNoB/mGisROH9Ieg+lSVfMzVTIYc
oPwUTBjJr0bm5OAqtFRJZIB/Sw1jNoUFEYmZbl7SPLGFs0vKHPVrO3l8gmyLRZK/xFF462VRvyrD
Cnqz+6oDREqVtO80BR+CnfbcqQusi2Ny1S5c7z0QkYKcTbBel1Vw6d14XZfsOXPMLQfLVzB0nCrD
B6rJm5QcxBaR0qrA5dMOMcDArgVONDjZrxv+NDFG2UMfZ3RUqIRlU9Kwr25Ds3hj+EqKRQCo0Zxz
VT0GuiqodnntxTsyj/G3R2x6SNNku9azA3AlWmByuVYSe9CQprhBdePedRrcHlN764E/NCwzvklR
4MnQMvBQMFBoNTpi7hiemdHttTSFCEOO50fKvoox1imvHAmymkYfSq2QBXxF9vUe90Ly7XjRTREY
H3ZUIvUL2Itr2Hdu6wYza41wiI7euJp0EBMtjc1l55Chqw+oRB3/UOTxHeNj0t06GkZ9a3x6eQiD
hXGzngp6lUO204iyRIHYsYT7mMonCBHhcZDL0iadVgVZj3sGHHrcT+l6amnl2UmzSUcy+TwjbTEM
RqB24SCMYcpoGOGU3x8UmQ3TZH6KJn0kGkgDpglHfGoIJx4r7yXp2Z7VZUBssO3tvYQ8QLue2OsY
BZAmtt1jVV50IsmZxcDDL2N4ySldjHIukUfX3aIuZVi4rlHiGnEORT5GOpfzuacaMV0MvatRPfVl
QVe0wfurSf5EJwaSTuKCY1qwHQ31YVrls0kHC/1Yu6MoR01JKBr+pWF2ctbyTGF9tmCr1NkhQl5s
CwBSKkXoy3gpX0beRxO9ubYzbL6dHDi5Mr8KJECYmhb2pW2L22yo1DKV9evoTcQtkMa8zKa03CBR
ITKTlMBFLwm0jhgjiIIevl4QiBuqBzp6NXKIFbllqM2oW71ggFXcDXSdqFY6K/rI0J7x5qUfTVbv
iSPH7d+qn4wdYhL0ys82g36KrgvdWzPQ72IfZKEeXPQ1EsopLrad76L3yEHblZSoSWSgNwke8jD7
2fcW/8seaWIYsB+nsrkU07TVFImp/mPkUaJFYnrxbQ2tMCFhY2Puao63UXZnp5JPcVa/F0N8kVmA
CN3RQrovTDyricyAwOvec2SNhwp8hSfMkb4D+r2e7sXaM6FbuIy6hoLQo2jSV0V/aCHYkr6Kubr6
Kr4jFV6yKBsO5qifnVZwIg/WMcm9G5NUnyhHBGwjk0wiYUKx7/EeVtjrXJ0uueNZL2aQvWdZEBOk
M35Vsb6v1Pg2VjS26956JSwZcnQdvww6IepRJ7bGa6WrFLJ/SDQO+Z1kCCLAr2MX/psjX2J4y0EX
KEpMTAC1jiTRktPDVPQ/kdrW6NCXVhDcCUNHj2ui9zJ/llNEzLjySVZpExJeZegSRjHRUYkAW3qv
ZuYkp9JlWMW57m+GCIoUItJb3T97LY5vx0QcrJEG0lfNF9rFYVkkSbNu+V2LtlvHJorHPvZ+xHF8
0xt0xY0AcTvXlietkQ+mYmUNkvbbFs3RaxLmXK62GfzwNhSHoKbhVxVcuRP8fsdIm3aqaOAkmF4A
yU4/IlDjOc6PKs0hRo28yPhnLMUPu5sbFbH9VJstuYmlXOd+b+5lzgTLf010+34Ma/umi+Bz9mN5
GLX4gUuPJ/np0qkh4bNuIL4+Fv70NLolFAAs43J0bn3l/RBa/+zomNQs+9tjBdqYGcBVmoIMfZBL
jvjFLW1VpWOz0kxjnzk0QyXTDrYR5b5LXtyYMpJwhnBd1G6Kgdt8y4Oe+OC8B+NkjSvfZeFAHXBy
LYyVKFEQlczXcNWNTzYnxgpXAAHHX5yq016LFGuxDVOHj3jMTbYytbv1G0UMBVgOdktHBtuU/H3x
raxs79dUtV3co+d09FcZCFKOkG6Glf1ZD3dBbTmrycF42+VUAjG7qFCK6Ni5dPkmxyWtcQoXgtSe
iIh7m5oiJG44s7h0JcZ3l7OUVvi1gKdaRrSuYubGducuozr/MP3sthXWDSrI/8PVeS21rq3r9olU
pRxureSIDdh4wI2KNJRz1tOfJs+1ztx7V83JwGBsq6uHP7bvS+60j7B9mwbKaGPJL0AAU9IPsNq8
BumWLPhtoPvO7VfMq27g6UMyFzsvxf5Y0vxkNFQyjM3nMtP2Wk8XK1NfpDo8EXz8kWt910JNlTui
mQhV9Fp1l2Y8W50pJtZUSqCxzWz0KnGJfFpBBp8US0H3u/lV9H+7CBRb2eIQ5WMDsywrv6dgP6ff
lEH5UUqBvhQaf9qChF6o/dBlBZswMH5jUHjjICBYM8AdTAj8ZJr1TmA5IG/KiJFHqppK246agKyq
WVxmFBRtITA+4qI6FApJRgyEU1hppGZSy7QZpZLwqHyO6HduMf2YsLY8fC3wgcnmPRtN+BUO3U1P
hL252pVirexBUSr0U0hM6xhBgjrCpQbZwjVRRLcilxNZtaVW2JXs4KUAR0qIvDj/I1QpcLWe0kS6
Ic1tOcyOBO01oHtpGpcDOe1XMu8wgUPxhtwsSY2crWXKxWs/N7va1HfpuNIipvuSgzDDOA22Jm25
cMxkMpEE4hZdg3PbWT5hf4BsSI7C27C4q3gCEHF07FtTpFIAHGcQSfesEajfHsAVWirwhMHvVPnD
StGoDIUvIzJfNCTYKCCEsT6uUdmFGo6VYF/RIdSW5nZJX+UURRBF165SU1T2iORLMLQnuU0kv8u4
/WSmt4UK3z1lo1NjwGAxpYQ6vVXgzpIRChQRjqQNfaZMjADEesiISbPvBZ3q/HqEQfH4VjN7lFNo
SKDsh1+boVD/5zePx3FdR8hJ0i/1ePbjy+MXMmMPxHN9tX+/PH7z70NDRlNFmuPt//n5/3j7x5Mf
H+z/PCdNk4Mi9wWKoEUnuY/nccLSLvH4ln2fptJ/36rWpK2pjBHGOpJAZf9aGqCFHy/8+CJZIpCh
9Qr//UIu7X8+7Ol22de0/QbBTNzL/Mwf7/F4lvq/n/rPz9S9iJ2Km0wCpVVJT/TrlyXvaa+LV7pL
IBLRefzw8ZzHF60hl0JgI7db/VpGC3Dn//33/z4cUiKhfUeFUZ1hR0CO/O8bSaWe+jUj9Ki+exTW
RTVpCGlNGjx+ZgxTao8ZRdbpFAdeS7LpH6mIh0pElE+kdR7f9kJ4KeCQIE5fj9FROLXqE6cVwrf4
E0lyo+tBhwGxCVxO6j3kiel9fFZeiUCdS7uGGHfAciG/fsv9IrCr+3LHIoU8X35TSEZzkY0lvY+v
Elhu+unMI82UCakGvCAbEtBvcraegAAu0K2nynjOruZFmZbNNwFKFASaGaXtTW6TUhc3AxCo0et/
Wb/4KoDtZBAlHxSdIRWnAwXYxp8jG0/uirmvoz+xhwjDt913gT4PJJWZTkOnHD7AShIBjThaHOWr
PQUAqOzWV+5sJbQdeEhgUQu0Cd6qa3qg6RBtLRiLNM4R3EfojzZJjrRT5tPVJF2psIvIvNBKo7o6
MTNkKi7Z2bxALIzrTep3vSfSMhPizEbnfF++hJ1Xol9PzdSRr9qxoPGB1vOdLP8BIzxRYGLO4NxP
fJWMjQlj7JfG6UUnGcHLDNMOv0ffx37uE9VvhS3xelxWmijBcDXpnn0U9T3KWRQ0C0rMuh5RA051
W70GwAWu00si3oTPC5VZHWq0Ww3M/yF7zT/YoLNLvJG2pZ0h+Vc/o3C4oXSYxm3TIX20kTFyN6Qw
Pi3vj2GdYfTA/QjAJQKupEumd4AddiKCHXD5ZErMYOPZuJgOLSnJJ9iQbePOf9Rz5X7jmIZH69SN
zvynoP/0gxz+EYqp9nyHdnqGTnwkajoR+qXaR1Uc3MNNFtgXgIXN1nQudCzx441KXyvXiM6GrV6C
H3MH0t+h3heOo7kD4+vrl/ik7/Sf4ot/kW76be60/H7FN/oUgx+h97q7Sgd0sgkuoUumZ4P5xQBA
0W2ZVxE9sXvEqHTnV7wUd9gVF07FEtWJneDSNI4z6sQfwfu3dTMv5oXSsbW60p3UXRDuLZoIZTiQ
F4JIyJEZHoXh2cYnf0KUPHTLGxoaH51ge2LqKM5H+XQOX/5oVBOT8bMPBtCPMzJ6GRJQ2hZteEDA
ZbAhFGsCrbInm8SrL73MtNDfCKM//SovL/GwE+zfDs7pVwUKr3SScww+y4as3t+uiQPPXDosqEdu
VlvkeYr8jE4FJ2ctFTbRnHaEgZmC+KyFXxQmzjMKjRVtARv0RG4jFXgHRA1qHz27iZEqT5kzIQHm
gdXtCCZ9UJb0358S0PDCPaSNAYBE8YLYg0i1AjL3YJE24X6Bbn/jdZNz7dfoSG+Yy6ikUENWjM5k
V2/tEQ9FppPbJ85CrAeFRibb9yk5Tl7jDB6dJDE6Lc2ZIlOFLWQ+m6cJ1Dn6Xlsqz+zI+1XRpABi
B084Bv/s/jNTflPbt+wMH3VjzE5z/079ZktC4krMh/MbFQH0cXI7B6fnzCAiTsITjT6IP2+YPPm6
nLmZzLIDXeQhWhroBv7uJH493khbkuwqzlVxCsKdQYxjH+YHca99k6uaEBdZnunqC7Y9nGF9O9W7
+Cm6hIBfDbs8TZvwgyAJSYk7GYMNqbGP2E33FA/Ge/yc8hmDiZErfSoMh/zZowjJ+KI6NnXF07KL
ooNXIsMFl+7po6wu8nP/t4CdMJ8bwUMyst4CANcpeLEYtdKy68/2KX4h70r/IkC55kP+SUkZSW9Y
uoSy6sGNfeKTiyNVwFeB56KMsxwBiVrq5/CjrUpHp5puNjSTNh90poNr/huL50TZfJFM1ElagpvW
ai+9oQdzB1YO8tgR1sYqhMGNDZGobhOdIU6jL1A5+W/pN4KNbUVXwm+h7RaQrmTIzU3sQqs9MVlK
n1Fxwz2VkvMt+tM/j/5gnBmd5QCp1k5XsQXTQVMd30guAHx5lDzy+sx0mrfU4b08SdwiUKF/0sEp
ICfSpbPJ96xCGhFgWS1H1kjsisWLsgU3d5MciiRU89hRMPWSEK+BBE+hP33iFN/7gBMmbv34SxPQ
Bu49+hzKF4clR2BtTwdasNgc6OQuPyBQAOoIXcag9sNnlIwyb/qasVQp2EMmh+OPvvb13hOqKT/z
/YJaC4wa8UeBT8JEOUXesFXXuVeRuerfUCkJ1tseY+Il8guBy+z6gU4mNKbnh6Tt+YWPKP4C492M
60Wf2HqmYBdHW9bbLiFttkPUMnTAEG8B2z7+D0dEY8nmHELXa2+TuEos0XPtpk8UfNrBc3EBnH1D
0jRSt9T7MRLIC4ylDS5j0v3sWwTkbf4u6lnD2EUIgE9A0S2Vehjg0G7p96S5OLUTwQfqO97yX04G
tpE7bIYVjUPDENnHM/Oc4y3Y1xvRpfh3y7RKfsy/OnRvKo8bziiPKdSyVmqfA8rjJOUCpw0aHIgc
0ToK3OpL/qVQie08s74NSI6yHRCfIx+avNKnvWjneL9TOYg8qmKRrtrzda/XPqKpGzgeFN8AIkaX
VkSv7HnZxb9aD+6srcjtP1WUmVGUFl0tSgeYA0/pFcf7q7uLNxbqb+QgRBDulUP9gTqSzebJnkH5
Pu2cX8ZhBGsbbrzw0H+u+qssgz/hZ/AhHGgPPoQexExG0B48jth92V5A6ROVzy7yZ3ggkzoRAUHP
2n1sTA6bkzMZHq1k2dsFSAidOBs6a8mSPXFz2hvIHIYQ7ud6E4H5c72JgyYoa8kfiBohUGGuVfYu
u+PaBLLpqGD4pC56Ya9Dos9DsCmhw9+mauVAiaKN0yCs2H3MoaX8oNQCg2ctuMi3c35Rh+yA6IMj
oLGQOXpwBNIso0CHPE7/aph+Nb7ScAJslgoIcRdya/Vkp6mHhHzuC1go+9c3dVvYHhzRJw0MhtCy
YFcjtOkCQoaexC1XKBnY9B/NOfIS61JtDdcPPKJZTuBRi2gzy18UJ6YYxR2fJ2QBzmH9hfpb/l0L
1yYL7elHwZuUFeskUOcl7qkvFBDgM8KL1FeUM+UuLURLidACczlH4oGObKpAKMDYdsZnRsEj9h5S
fhKdSMtVrTJX3FGCzXFFmGoyXglxasGRpLEKcMIXim/52sw2tHJq7GTqKs218Dc4BVtrQJSFSAJ1
TXu2HWmLHsI5Iee+Vb7Y2zhPMKQlaPxsbSz/njuXP9Nv2Vge5kp9o7+3ngiM7TBUWXhndp6I9ql9
/wth/EaXOS3QFRsHQG+USkgCsXm8tKqjvdQ05LFvazD1sSDd7+UwBKRjVs2oNnUkzR9WKRN3Qc+Y
pc1xhZgJFneHPCQMPLt5Xapt5am/6q9QbSHt/o6+YmJGvFdn1rlxT91uJ6LAtyNiIsP24fMsG6Ir
m/xFgopDfWjnEiRuALVJftoQgd5MhKBDeurYK2wEiGN2MVY8UD4KVChJwt6RQWCQiyASRJa+2Mms
VnnaT+qZkMqSUUTsCS9B8hSiMXhKP4w/ASqb6tM0eAzf8EOP4D/jwd5H9Vefuiqf2edMqModo52d
BRwPxMyQWsF0Ifwojrtapc+AgbMpCEoFl+Xfp29wihOP9TyDhuBa6s1VHbdaeNQoY7D107wX3aFH
6uVYppfpQC8YaqjorNT7PKML51dQj0ns5oXzEYu2ILkiZhFyUZApNgi1cD7/oaCrf2ou8w1G1Sh7
YvkyIPgFVDF1CKqItzbegh7o+QQ6RtpO0U9K+zoLb8H0bsZ2CeoYmwH060cnbrAI7x0RZkxw+h9b
W6ZQiZ4EyzPQzKxdDIzZD/szBupyoGyFOa+dCTQayCus6mcIuTiI99SnYB09plJ5y16F9EpSZz/X
UHN26EtxEoyXzEPRB7B6ixNGMXblSNuh2jb5sx7tJ6CFwTVL4CfgwtmFM5F0A97Pboaw+CpUU36t
xcZiRmOAlymXXjpjzqxKf9WezQ5Fv180hGmLRwo4mT3L8GvVS8HDZOU1gooSCV6FzFNgi5WrMjRn
krQhLCGDvc1GpUEB3ZDCEN4a+aEO4eI6U/8XPwFUgvlKLITuckKN1BOQo4OCO2oEv50iccQKyKgX
WC4KwYCUJpp7DQeI/nmdfojXwHwpLJ90TJo72ncVvSS7wthKnk6VSnKcIeZjhHGOaA6Znvk5RE03
OhKORpIbcEZKPzk9iUALXvIUfAQOiQDXQxxsbET+SzI6MLG1uQHLF9YgGl86ojCcy3V6QSUHfScw
8gMd3ekB3R9D/TSNS0N5urjnyJZkAAhf44dKbOurou0MX+aXU0nW7F8ZjiCSef1WvCCEQfLrCIWL
3SvkVu2JfCOMDhSB/ozEGxWPY5rUMUgVNd7O2MvCTfO63EPcXQeXd28kN49+Aqq2fjmSKNwrd/F0
5UOz51DcrVT7kFgIRxEGE3vdkj1PEGmvHA+cT5vuzLpBE5MUtndG7wr7tSYe7mF3dK/QwtnR0Z5/
Cj/Tz+74Ue3KzUf1o6Av902pmE4zpd39VCo7OGp4aMp9xmxM84mbcDewaZiib4QF2k1zwZfdxqf8
OQG6SYydyCzu3afwikb79KozSJ+KM5wn3U2+MbtQweMYM47XCtC8Q4dKfTN3zddwZy8tHES5mHsS
k3hq/BbpcJdsEllkrFS+Fuf8lO65oE33qm3X4AGwRm89eIm6fyWCx3aDp5ciPlNU2/Fl+ukbG5Mm
lgeEhbc03GsEI5jVtZu3HxOzsgKy6FkycQ/TnWj3YGa264ASleARZXLqLjaPKfncC+ji8bQeJNMr
a4t3wnP36xvbWPnc+yw4oAFneA8me9axeGXxsiIzj1w58QL29Ik9aCNjPo1bJKpJgu+kI2Q2Ztn8
S9n+Dy0UFP2gZRY4NIGi6eQRi/or3qRnljvvkuM0XDpar34oScp/4+f82TiUvuFi3umnx+cJh3Py
LbrLEW201W3GyK9QOTwH/blI3hdj3yLsNeJ703iIGIeZPJWEEDCL14Rpf1MwqKx78gef3PBQ4NO2
8i8BJuErdYP826ic/ll2sXTYIAv0ix3uQzFdmFrdGU9VumNe6nb3Dj2NVjfFO4s77rjhN2diJQ8Z
tSX2Vlk7LFoGh77o2Ja+CRzFbYstSrCajH4W4LjQtG16a4sbtUgf+nuLAB4JPvY/KjtPGE2adf01
QMG68m0aPZz2QYGR5UB08SWHItRyh5shpujFnxv9HOd/IdvcefNu9CxmNMdxvZaFJJ27FpmGrngV
vJLCNI5qDT2TEOXTlxFZTw+hiCbaYM2qygUCoviuE/vQLzDN2l8m0C7wuQYZnIPNloX8zrIbnPSz
OTbyprpCJBG+Vx10xc4pXBhc+hsuiCTPqh0Qeamd8IgU2L3+Bv1xHK/RIbg3t5EDE6cTaBqd0OYm
eraBPL02xp1SaTDBn9Me2gLhxE3uOeXsQLsBSo5mncNhX9OW8Bn8RdHNOtIYJlWgaTdp/DrSRKw7
rMRSv8aWY4AvHo7V8Gf85DzjbT5yX8MW6t7v1d8cjT6NeBM+myr8rVqSqnb6kb1eSzRQju0z1kj/
gVxcX9qyfFhpzGizllsqLggzdtixRAfa37ndRBSqbWhZW2Ag/ioH33rBNj/kLh4meVGnJ4Yprxqu
HjdSTJ/Cp3ncoSc0ywfqIZPlSKmI7OFMcDwXr9gC+Yc8+1eDbBgzFQ2I1aHDCFv3aeSZiYOswY7f
BHi1h1rOaU59firKB4E5NO0EEhrtSVyINbvJsU1bJndu3KrAHdUL3KDqTsy3gpjCxoMdaraH/M3s
zlPzwl0/iSSA+0M6cKlnq8ESyL5KDoKaGFwSVhQMH3LjKM5/iNAVOk0Ux6Cgo+iL/4jIWJTgrP88
KcEBVix9+jfLeJ7ag77aoXp8gcyzRfXsSoevGf1kuTMIB96jJ+LvB3+LM7P+m9iIpfrTFvEVE/WV
wGFDO+Ljr/ERUAHbAAoyGyt9nMinvRjBgQY/Be+KPv934nSY8OCR71i8eEsELKs9qnUU05Pu2dS3
oCN8bnf37s4/a8Rtq92tl7p4AVR9oMlef++FLY7XE/MesZXUH2g6cbv7wPazVC5mGLvGGU/DLD7F
EW4Y4oMFF+BM2YkdlbchfI3XxmKO2NUxf0HkbxNvxcjRsIoQg9t94VxS20gJT39GB28N6MoHJBnR
AcP5vAtPHEOlw6aqU3FC4gcjCr2hcJsTtfFllGFAoA7etF0H5INP1I5spCTCaPlcvWhORKrDoCfR
7vnYAfMT2+0rvnr1CrL3oW75xWgNd2wttjXKhCHjrbOPTQ+7NHjvb9E3rgt2MbFcNkg6bCrP2MrJ
Acfi8At3L3iP1VdMzISgHzmhlvzjF7vb9CeX/IHn6OCjDtTyo9NNQ94rQQ2W1iqdk+3a8ARiph+3
Eqf0XaKZ7ksiiQ1/lNBMIHmpv8O130wxtSK+qCInKlJOjBd2SA1rk1xp4otTtLrPLVITTwxyXCM6
44YqXRBufxpvqjvvwXBgV3ssMuWre6WW7EjAoyZagwFqvmPdw1HlW6L/uEKYFBIxK2wENPjStxBf
kaoOF2NEUrZScu5XHTkw4X/RLcSiSnWbkDttZqMLsqf2MUuojIC4NhBV+h21O92wVFqF+2T3R3gl
JsqW4afRnpASH4sbhObL+BsSzvm74kpr6qVLD4EmzCoE7hhRClNSXKR0j5MUvM/jSbkX59TlbHtn
2MTkHmBn4X+bRGhS8BSoVn9NyOPGkIp3bA0rZ+k2ffFKbCugw4hLccKP/Tmjeuqq49TaJiyQ8qh8
qfJBZoNDuZdy2GmdgekbepQ4NsEpSc+G5vNiWQs99klmZPAtXpXt8Jq/kUkG84vI8xuo+A+eX4VH
UC3dFxgO6xVwFYuYLLtLnd2JCU6kyeTwKSsiii4Dwt6FUijBHhz11R2hdmN0LXMD8xPpUTF905o7
Mqmk2kiG4r+mV55LYKfGuIAZr4Fi9Lkbg0ZyyZ0ICeFWozlpXEBp8A1/NwIQdaYtrR94EiPD1Pi8
lFXsUEUstTvZGQS+rfdS+NtRHQOGkwhTvCfWPukfheXp4bZSd1jOrXLItbvA1s9nFpDxbPw53GaN
P4nzOnni1fNgy8a1XsUrnZFZWZD7dbkPKGR152XAbXMjAVSTw9GevWKYwNtQHsXnfHo+K6/MN4rE
fCaezt2tCZDW69hwvZ1y4w3ZyRiPii1luvLbHG0RzSlkl2gi3+NylTdxslXpmqDUpYLBSdGitcvo
p5p+GNR+fOfPeZ/VXYECsYHBhZ2lHBhWrojronsbTdQZopSy5SNJ5OtJgfHrhfKaNZ9jDBfOQkac
8VLpa7a8hHY3avXxr0AHOgb4qZ5gD35xxV0kRPnB7OQ1IZVx7tHHVIp/uOqMYGOdvhH25wEfn8g6
anAByGsvk4lbs1Ny8uFSS4AhyWZqKMcR1VzbjcnL0WqdP9Pjj+XITeWcZ1SBBwgENCgnZ8WT8aa0
BbgsrQeQOWSXuUUDrxWAoAdvuN4idgWmUqCxwz0L7Su9Pn79YSHO4SEy5lGfMJRbUfirErY/mTA6
iaENHnESQpW96a6T1nR16Q9zhYeEXNHlWq2ExzvzDrTb8xHQ8ySmoW64MuYk7kmlrLKo7NV8UK51
piIICH6KQPyO4eftOfgLBPj2DCt/T2Z8vaFokiICy1yOVx4ul8OkV1w+FYuI3/AUbsfoTxGp4fWy
uVokovlokAsZOoaAzwgggetfYLeFq9A2f8TnZRKsNwmGUo+2XUQKiRuID4ra5Jq+Eef2GOxxNmCy
shlxmUwHs3fm0/jBGw+vZAkEPCaP9+Vy+G9pX3lBnTCP9sTtIS6c4jWrKtrHZ1aFpu5Y8rly6LRd
T1ZAAwdMElh0qH/jJvJi68KIbRZqraFvR7Luahwg8namx41lgfAePJHbzhVymSv9xxl0v34OZUQE
iA65C/pnlEmu+QPKQLF+HYibiE1L1jav7CXwJrK6liNd9exA8ERICSa8Mud584CqZ4FSTnc2Lkln
Iy0HoYjrGZlK2INbYzlyG3gujaTrXKQwhfAzjBKcU0pfibhj7jBXKeu8jb9aA/1plRrmU/A8boNk
gj6h8xt07KZZhcU9S7nxB5F4HK0j+TrmB7dyoi0j92vJ553IuUcZBvcemWJeJ3etw7iuPgO3j0/F
x16OJDZYFmlld/2BSdZd+hcSpGGDsqMDE7270jFJ1KPq4JJitlCl45NiA2KNBG/hKNEnXcR8Otax
FrlYjlPv0ZUiWnaVS3Sv7F4Wy2E7sfrnoXtPKBNraV6lQVg9UdImyh54plY+gWKNFo9u11LckRpH
/42KsVRyQ80TtTv3mI85BFfWntG+8pDLXSu4EPaJt9jlgbQ1hk0jONLAvCXNtQ4srcCU6MguzhMV
jgsy4uvwb9B1L1yA1sxJs76p0+6fEaZgW+i21FQyPtDo8YXTxh6hTr1NO2rduLIZnVCiweCuVXCI
PguuWLNOdnNBD84E/+uAmijTrSQ7zEJqCiBFy4LLgCHWjiwgt46BWuHC9P0sXkbBJwPLDsTjRnNX
R6pwKz53Qpk4SK09YwoKkKX8z4JswQ5uPGJyP1wf95VpGZC3U9f45JgdrK/6OeCacJyYjPGegcXN
4yNx/WtBkEFxkR3pbkAwfxOWq29KfWQM/Cu/LcuBt18nwUAo04ZIZAKlppMq8FWinHhlGzIXMoJO
Fv3IhNQ2/TBvRqu2fXZPG3RzDjZyfIn1PyxG6xB9U6Wav6zzFdwoTqq5g/meFB8rdZQjL8XN2Kh4
beV4TS26/Y/iBPVUuIvUeD6Wnal6+rCONHAXdjKifHSgNz6mhdJSCudUzLECDq0PJwB5lnXAdeAQ
doX6/FuE78BeTnkXGUaqp5yZRTEfBuWZkv76SpyNSg7LhF2JZEJBhOjZyAKfZbCuHxXZUOoLnYry
uwst0mV/5Afc6ro+NEAHB8cicU4Ny1PwxoiK8onKroTIveywAkr2EBRY262u0f+wbcyvdV4rz9xL
Aq0iCVHSnjVdXwTqoTMJSBF1bt96FFwSyWUHKgiTUs6VW+u4zbO5Zx+WZYvdHxcfpib1/UA6LLT/
nHzYaqqfd04aumzPpbpnGnIVEClxoAUMdRZo46JLg6Y0Fmmys6KnLqQA3AtFFo/bJT6tFKw0KjLN
ZFeOn8I3FStsY+pvDQ8VFOxLXrotY4p5Y/0BkV21DjWI60yCvIcM8trXZIsnQPYtw7MclPCJzF5Y
H4boMBeAmf8AV1mzXoQSIjdCC5gV2uzZq2RCTt160LAW0VdRPwkjWKRp/KreMjG5FUxZKv4JSRUx
spmsQI1YH0aWAZ0WcMSNwwjIGbOdJN5oHvgVW/tqcyDS8ix88diMYC8DSbvqXEIFTsjmJC9ETvu9
kL5k5Mzm9Sp4ZonkIA91p0IDgcJIUFUUWxvoz4NYsdd1L1D7+U5EhLc3WoeVxyuTceLczjhO7VJm
NpL0n9cNZD2zMyJpO3YSCpQXlMvQMScYpD2zLClOD9q3mo0eDa9hL/NSdN3HYIe+mfDkQALlmaXb
IRRGu8LiQiaduCCKHVgV8N6W2tEBh3d7eks2y8ANowamPyjaNhy3wuyJhM5Dp6IjkUQMgJbhANWZ
QA7DLRTPARYXG8tjM2KxVpfsnTnDkuKTsRMtgFT5BI/tnM2InYNbFNJSnO24aew8OUUrOmwY0ksU
ajntJwUhbFCcd4K24+kw9/CbsZchB1GzltuldGYb6+NTY1JnjG0ODdTGbODNeFfOPoJlPGQMMc5Y
LeKEj3ohg6NZhO3XJAO3lb/KQxpzqBk/WRKHHS05yQQhUn0DyUM+c7X3eClMkNRnC8kWcPIrLSFJ
iQ4PzP5wBCO3Y80QT8uUzxdqAkjJYIlx9cY3m/yF2CjOOv7qenxTeUL4k8oiQKBrmUHXUvW3o9KC
YDKHc0OECerzgvS7IJmeOUE4tFswNODs2Tw0C623sKZBXam7icFcHwtNQbZo0PSEl2eDreul3fdN
LVMlnGAh6ePTYmZ0TxadsdeAvoRKgpxLSiUnSjCxX+kqegKTsofspOytVe5CTCiiKtR8R8PaR9LR
RpF3swzpizkl1ulOHCMS3QJNLbHeoFjdpPDYETjYh30QwnOWUUArRkW0B7gmTHYCZ40ujQBGkH2K
dcGTFu4IWKvbqI+ZHQatQWPFtHLlVAWiwbVWTRyplcBgrrQFY9F+mjz8HAMOmUrhdI6W3O8NN8Gu
CUMTKAFF05uxs6AWGdLrZKKhigjSf/480PXZC1Lz/PhRkyo5Ro74+njpHKWM7UTkpljbggp56vZ5
C8FtrGOGrB+OsUwRZfr/v8jhQiHm43EXGRSDyhV8nZqF26hVvQ/T6L9flNbXtJKjZJxrzA3x5d8n
JHrybc56j9BXQRJo/dIMM83E/z5+fDfAzgT7ke/mB5HiAad4fJuJJQWNAIITcDbLQaip7BTSZkYK
Z2rofjJYIzH1/k4XIPr0+LSmQEVoU6cdGn3rt48f/vOH619T2clv/v1hlQa7ocEH68Dd2g0yPWAe
KOV8fIHMDKfw8XEe3z5+qFX13RLJJE4K3UphLsIoUznpoL7/58u4Pvw/P3v89vEzGTlpJdFjXzHg
riON4hVDWFPqUqOADvXNiEKBHaB+a0S5heEXGVBEaC8I29ERB02zZZ0qc+vYJ6aOLrRR+i0sSTQk
xYViMc1cw9sJkYFi+gsdqcHzC75gbmRYBPW+DKzOHWuNxMhCTVtCCC0xoBhUQxGei1WXUVEXXL+1
kS5qiXnCrMMkb+lsWhWZ4HyB1u1X4M14qToO5EHUUErPKmqaZ1yiDNXTtZvQVFOgtahLWJP5lbev
jUZAUGuk4iqSCgEWDw81R9rbrBNkwSoSIQRJ1EZ/nmXpAsir9BWVwtd6DDbdhHkyU3Poaw3YDOAW
Oi4B8bly9pQInm+scqSVQ//SUldZEbUyU+T9qrzfgZgXY0khCdfUTjD1ZA1NfC3Q89s2G4lDVapr
0dzn5hMjHc70dwMUbSAPOY1xTENo8XNa/0y9wAENox/294iIO8n0REjJ1nMI0Xto2GQVIrTf8AoR
lSCPjWY6NB4GdTCdcSA+aolIWo1UhOQSHgYo77dS7HbU08c63PcywX8uDSPeSQs1SCVRZpMAoT4C
y0N+5WMoGbSmHlUir2+Khe9QTFibIlQvmhWdIaejbfqgPxCqhzFQ8a9sIiX6U88QJKI+CoGqlqqf
lSAbiABpUqptJwXNuirDeIwKEjA9wSo9IB+1ENsRY2Rjez0JaWnqi1Ney6+oMzg6rRA7kxAipV50
0BpUHlkAOeD7NYNg+GI0vpc9n1gQUooCBfPYd5P2JHJ2GT2q4hMiempMsWcVpe9GhzUqal9WYmnH
sOeAyzUaTas4vEs6niF1zKinysi8RsOE+GBRHCxloFECFa/B0Eonk1bzXioDNxyL7EQ72FiOA3iG
QTkVcvW8jD0VUiR6aUFZDpKh/allhVKCQfCrPgaAMyKnZCLuGIbPY3FuFd26x2sIUXMtkHWHfIIk
HpcdEsYaLLqqPGhCczIMbdymaCbooSZ541hTq8LitWvBeO6lmHMvRvA6C814nUT4ObExEM0xfopq
GQH609uWqOpPDWteCGGCdTr2iDAUBRJVBsUMKCyBbBIPkYHUHcgnJ1kQMykNpLalpH9HzIQs0NKl
XiJx/s7qjxEa43ZsaOyj7eNJGVJ5r4AkDcsM638OPjUFJUQhHVFSD4FQX/Pa8AZVso5NVR/pp+kO
9K3A2JP+KnNLA01F4IwjgFwDBUkIAWmalPhCMkD5p/Mol+q9uLx0Os2zLVi2fUFxBG1+O3MwqGKT
Z5ykKll1evR2T4cUwqKB9gMUOPfzUvcDKeMkaNrb2BQfo57R0tZL/qJkT+tMp1PXEl1NyGTUy+Yv
M61QXIoj14xoeRtpUaml1p+wv1VrKyjSdowhgYk6rTaFRa1Hs4yAczhHrG6InSWg2RvtV4BvWk0Z
iFHTAVtrxk7osbc0GXi6HBr7HOkbunyC2Un7CInwsN1JorDsRqWYn9Uo2iaVdmCK5F9ZIJ9MhKHk
rpxuqCH4Rk+bmz6SWRtbwoZR866201Y1O+GwxJRpwEukAWxaoEGY7W0Ws2mniMqx5tYQcqT6O4wQ
cu6VX23Ev6HjCsaHhVUkSfPTRH53hOwGpEtbzpqq3BtLaol8LPGugc1NaJFAFGx+fEKasPQKXJfQ
DNOulJCZKSOyyKBjwHI7pUKbjljrrzP9r/s5VEc/DiDzznJR7BcMGT0rV3Ev5bmvk2sgWbXHZpzu
5OSmh6X41AXV0QoX5SCTz9LTWL5280BSh1KstoH8gYLaNFs/MInAmI3x3zlCmk1WolvphLSc7krz
Q4iX4WhV5Smo58wH/hDTPSB+wk/Dmw/IZ5lVcxQrxEZSKUKQa8DPI5MxZ9JJEha2TXMYPSE1IlfK
qzdmqV3VQgWQsMM9H0B+CZaWuXErkAUMtVcV6ZNs0XSXltLfZAqOSSsrlNPmmb1UmJ3lGANExNvN
UtIutUoayEwl/dAHw7VDHHIX0qFD4mENkdA7HDZJfIrT2lON/G9rSPQHSOj7QLUJg3FclT9SqDny
vcvD0Y1UbfLHoYIKbgy7Wps5alVZ97QR98hAhzIXszdpUKjRaOdnwQhJiinIC+eI3VllWdD4iNCe
PMEArNlaenWQvVGU+yPiIRfAc+9T2Z2bvCVGkE4KrLnhCJo49Ls4GohBj+hQz+05MWwGr/QFOUcV
qAsNx9A19B7TmRIXAa2rQA528jRkuBZCs+80GpJanaBC3cnZlfaf8zhP/4+9M1uOG9my7L/0O6rh
DgfgMGvrB8bMYHASRVF8gVGihHlyzPj6XpBudSl5qzN/oM3SaMlMMohAAI7j5+y99g0csFsr9cDq
LwUuCAr6poZI5WKWJDGLDkpqle8lyZF56u6o39VbaON95mJ/LJWgVe7rU0KFfiRoYw1O7G8Afj8K
bMhRaQjxs3WJgHtLmFN6rIf2c7ByWQewoARjstlaIv09Wag2K90jlfHoUxkZnTyblmZW+u6J4L45
2GcTm0MxIDXpYpSmVUdvTjfcM7boD8qvUJmnwwXX45SVPzHugxP23Ld6eWnMoDdRAj+/HHj/Ho6X
ZQmSyxzfabdA29B/BW+HmHVmNyDP85Keu8ZMNwYKOLrh98j1KMwj0z3H1uNIXOQ2C9oGUOLwnkB1
/RQwWbKrpAcnoPUliobvUeuHB+vkuPWRLAOAXN1EG2CpTk1BSZ+J4hwbEpHcrP0uuuFgJOVGo2mC
G728EJW4pmmw75tnbuNXv213Klq6nSsGxs0i5BG0ZLdiusxOEt/0NSNUnTr7UQQMCH02OWzDwSay
4V0JsyDwgA3F/leTBKdR9l954Dx6UIBJK4EoQVov9+kOwJl7UxM0OYmlw22+9pjs6tMUJNUpRQc3
5xNvUmLwdWnQO4FiPNg6+J89sK7NjUv84R1E1eYCmIC2PhzygA6BjgfyZKb6zhEQs7KA0euEESeL
4b2M6RKyNmXfdBWmNybsUQel2cHzXFqukwvhYbQJKPa3sdyyR3LPYoIE68/iCwjQu6UfvYvIzTO2
dZ6TGvVmiiFdSpacaaa5N5fBfebxUQKKQNUkHRg+MXNOe6y3nnigY9blBYiZjmCexS4vpWpTOuAd
vTqvdnd51F6nw9A8t8gW9zXzdegOj55naF+omo8sp6AbbKb0jSCBaDFEHCY5jPG0ZzsMmZHgI/cE
qVOeVBCA7YX92EPmWYtvOmd+OzyxNa0PLTZs5MB8W+ickK3MfZ1B+BB2bM4jJmOaluLVqOauWGGZ
/bJ0m/Xm8bIZ/mXEyXU9tWpyKUmtYl9607yHVujix6aMsFiZctIZxoo+SJiq14rad+cU9o/CAJOc
7BGeJrzOcwJIOuAmrWXEMuZwga/pOPnYi1M4FORVVpDmPZbJcsRp4Wi8smH7RNyYvhAVSt6yrI5V
stoQEHyWwhXnKVxubXsQRwkc4sh+2hmXtSpAup5FpJmoBTkjgjA21NciM9lDnwTpIe4ZrpO0YI5V
5UMX82bnxg4zyHuDR9csCclln07eiP1I+z2bPmgI13k+xDyvMnpS0BOVWBzKk4N28hnr9xw9a9C1
myWD751W4iV6yX0s+ClF/dbzl+ymBZaLCa7kmSft8Hb2s9UvwPgkdPPPtk1fxFNC3NcaM6yitCFR
nqijqdU45R1YEMqP9sgA00MdLuRLdtUZH+OPZvaT62CpEjonZBJ49WmxgDsXXT7ul0pchwblduC3
8PFpo5URb9bW0V3n8OGuyUCNvbAxdOF9jdpGRjajzbBSklSrsn2xLNh3jhwCapbUnMyMHJ1dBC2n
BNV/t3TXC/6Xtru15BBdtJ3eSTVaT2x3HZ6d3xfTNhvVngcvoWOjmTX21mNV+mDN2Cj4PVNNO+Tx
nXdM0Uv/ls3Qtsyc72MWe+iaCTxMVVEydoDLXnQvQzg903Zw2T5pVjm3PVa+aTBQBPVN2DsjA4n8
lLG5v/Zrw9rSxNctk37L2OEha7IBTyQfJ5bmg7UU5RW5fesu1B7YljsIJyNmhj2lc5mjDBUO7hMx
Fie/6Jx7NQ6ngfbIQPzZJZ4tpO2EgtxyfbKcps4Cj5g8K+o0ym3Pepc4C85aJC9TwmPVjrkbuVq4
oSlh1wyycm9EtW+RvbaCZXT2SMqsI6X5AfO1ckYH3qd5tUcXHliScIvWNZOc5UUk9uc4ZVS4DIzl
dQD3V+aM+sOZCEOrbF7jBNq2M0UMKdGatzXy/7hh+hHHA9uuIrudEueT5Y/DwQ5mn7kH8VDfxgj5
9RzXSDUsKNydQ/CGiR/yZX5elhkLWUADuK+K27JtPy9xebTyKPqUu1/aYfg+pQEi2pitZE2bAx4p
UWKS3q1s7et2KnCHoCCB+49eQV8POrvE5sYR9qtZQDIUTnD2oQ0Q2+ZptLfDYxsUw0Nmjz+cERuJ
Ji0PoELgXrV+ln0i4O7FG5/rqnLfF/WpTLKHYjLwaMuFMVA6rUNnJkFtQLs1U5eJBxIw2+7n0ATD
sQuY5cGtGXjSL8EBghJMMoGiEX7Lm7UwWRAwuQdCqrcWGr6dyL6wYA37PiU1lTZReq6H5HtS5e+1
HzV0dZt7I8L+pkRLOfBU9Rf9HrS2ID5KMY/slue3Xovp1u4t4iM4SXArqkPjhOgAdkDw5b0ww9HP
CvY0Y7cvWcE3vZhuhoEoOBk5FPzxZSnAygWDz+iiXo4TdI3NNM/YDnrAEYl3KuTac1mNiaOhiTF3
NQ3xvoE1t1BMyfoOjy+jCwKO0M6qlzIIfjiFVe3Tvv1WenziMgnrw7x4d04u6Ein/r61qIp89na1
xkqjLNyAfdlg0UcwPilIIAG+LT51bh8Vb9vJR+uRubQKhliyYGMVsLI5vB2C+j1hTNl1xU83hALZ
e3hQyRS0WGnCwH6zCuREIgL9OOfMkROGcZaCStmab6XABUUiwdw21cmoiuVVsZULh/hL37Yv07As
d7l7HxQ4jcHQ5weYHyXaRaBKlkXF3NJLD3gNK28fuswQ8Tm2/dX/J7zVcNre/p+Et+AX+vJ//u//
9ZuN+W+Et5uqT9rkrXz7C+Lt92/9J+JN/4cWngwC5WhFTQyU7f9S3tR/2EpL/gmETS2xAuD+RXlz
nP8gL0/SeML/AgUi+C/Km+QFA8Bvgc+4zbadQPyP/zy+fxEM2w/f/8nyFLb8K0WQfbCjpKOE67sC
zNtHpGFCCG5fJcIAdqTaSOI2OGgzPzVLBnGJOYsnyeQu4yw4zAZBxkSzUeYwX0l4t+NmucSYIGeS
AK8CLwPP5M5QoC9Tx4jJhMVnkeakW4ykbynNokB41ZYuM+PBGodVOcWnQjCLUN2BJMj+GvD311yR
KENPZNgktUVH2ND9MF/0XcuqztC3Ha7gtWNTeck9MpzLlEFeSSmVDlYAGq7HIxP6N0sAnXZiJk0E
aLvNml7DaLCZaFQBIdscRFO8rRmER0+ZJ9MQ4GvoNZG7RDTHoGgFKCEJ04ah0hgNbdzqf3T+YJ/6
CGk2aKOd32OfrRlypQUin7jM3+qCFzD1fD01c7GfmwDF9NRMZ6GpKKvrmsSaOzO3R1ugWp6IFdgl
w3gk9eidVMtYmBosjAVjJvXYeVXYxLKKbRPsMW99Mkc4OGjJKM/sCzH4DB/YYxDFstBfDJn7YQFP
tXqdM9c5/sEs/G+Yl+LfLxClPKlcrhKuOZBNf6UAprM2QzXUNRVZ8GR3SBt+fck1mdBAiYgYIIaS
Xm1/Z/cclGLNWxL/Xyfz748l+LdrVSkGLY6CiKh9seIX/+TOSkvYU5Rl9Wm0DDa9uvzqUCNS0Fr9
fSSLz1ZQ/khU/k9nYKV6/oG75RZRviOFr4V2AyGdD2dg6T2xtLGH5NNKbhhnwUr4LEKKm3glIXUS
JZ216ppGQDC1AeRgtQwYQ3ICeBsedrjl+e/Pg/yA/vx1RCrwbeFxw2rbZuX480SkDDSIV2/zk4o5
EWlJH7QNOtCzYwcUHoSTBTGf2jpfA85ImC7zZW/l2XWcLv1mcjzUHWPwY5iQKXgeaOyAkJ9fL7XG
zkyORB4fpp/+/qCd9aA+nkYXbCXoSq08tut/PeiIOyCB/8VBA1fH0zYfu1Tjo6fpTaywJ7a27yZb
Z2y+eoKeFlG09VUS2mwKAmhMRr43HsocJ+gsuCbVA0kaDEabz3lIJTvJ+arCiiGRceRNioYXmnUu
W4J4w6bdTtb8Lejb28ZdT4RMiFSaOjYhFXmTsXyUukH9AGvsH97xemF8eMeBDyVZA3IKlFAf3vFE
fR0XmQ00t8OZZuV4sZukOETj51gv8sYJ9C4o1br3V+m1UAsWOEug91g8oDkje5+awZgZhmLve8SO
28bdJz12zom2mZyCp4F+ziYNb/swI5mnZhEI6r6mmg/fgpq4RbdvMqSgwt6Xbv/WVNNyNEQ7X1V2
uWtCxi2R2qkh/Kf7ZeWC/vVtwwzVvq9sP+Cr/+F+ARnqE1RDsHJngqcq6Gk70sEwYf7N6kM0ij/L
mRxkKZj8wV3ZRpVrduRZttGypxbCgeSdu5a+fCFcdfsPH8l/d2xCuDDEXK2Vkivh9w90tWmA83cG
n20zH22T+WD4q5dKGx4J8GZqy6ezQ6THr8eBZCZHUxhPdMQmxsn7YTMiaOnW27yXr60ff1MLMsou
8h64LJGkDGSnVB0SeLGYn66yNeq9pyVAY0zkqHbvGyZhR0uONnEaBjMPwdNtOgAAiJJNLeriOkmT
10SF3uXv37b49yXMtX1PiEB4Hngx+wO4OIvSMYm8Gu64F1ZbN0/vVbuQ9eh1hI8uCX1zZ6vK7jB2
zjkAErZdZuycookfSRcvjpTq6e9q8v9JEf/4XAEvymEElD6UMiuR7sMhgSAdxRAH0EzJn4TBvtzZ
sacOpihPZe6rUwwT7RiBgZOBRgDqm9uEoKRNW4h/OpL1Nvzjev11JK6QXA7wzJUrPlyvacH4yFjc
ph1NEFe9t/FknYo86vdJylROsg5lc4wpFNpfVNP6rjAYdkU9Xc9jjoWj8z/TBAt3cb/Qo5bursLU
/PcfoPOBPP37GB1PBx5PPlaT9Sn9x3XLVqJlaDuxlLTubdAxhDA0WVRQPVtSt68wK5fILs5+0oTH
Ov7mD0t95Y7SxqtQ3FJQvmdpCzunfl+FD58mgXTGQC1JdXEv2dxuw4TGZhWoNd+yGFC/WZ/7dZRT
zbK95BPVHvi+reXX/3j2PzwW1ncmAs0zHaCx9OyPd+QwE5DVuF1yshVenIa5cdwM8znRmpiAFlKd
0+Fdk4gNOoFircphV4bOXFyzU7aupA9Nt2RTmVr/cM+4H6qN9cCkD5/Zc7RDLa4/XKBD5A1w1Bgm
jyljqg7zcEu2Lc/6+YneEaCnVfSSZMsjM2axnkCMxXzdK7OfZF9QhCLcMn6J33UKrRPam21VO/5J
SeLDlrzdLwTzeICB7+yhaPb+4EVbUIoCuYV3TPKkf3IAQ9KXTK23imx718GIns/kAWYKZ+8iehKo
+hsmI4y63YLJUxXv5wrrUge6dNPIGAxwNZobCJrvtBqXc9b3t6XMxF058Dl22bFx6+4NUuhlktec
6l3VxfkxWCH1AQHbVrak264iWypcQ24YBVoPf39Z++tl++HWc7mYg8BnhwSy+sNyTLkajotvWdid
YnOE4crTu8D3uvDG89717h2aI2HghRsNe3rfNBraS4GbwBNkKYhIQi9Gl8kYxz35ykH6CGB01jZS
y6o+mar8UTmq2Xsq+hLmyCG5nxlXBMbdSspMpKNjctIdCr4QQg1e4fquHoz6WodPKL9bdk43lZsT
F7eAlYxib5saCXOzDMPTPDiwzFqsTDFW6ZyYCWqndX2YziM6wroff46tj0trxOYZKV8hlguIpser
LbmX3+J2vlvycd4YzX7BYZoatUF07DIH5I8VM6LAxnhEtnUkQhWzG4EyYCuDVzey5ENZET+R0aVp
TLVfrCq9Vst0rWs32Pz9ByQ+PC+5CbTN9U/oL/0oz/v4AdlB2VVIPJKTlXT9pivbOwLl7GPNkPlq
ZjyVut2uGi2aqppAAXsqkaSDZ/B19RC7wtnlviTRr2JGnSny59q22/3DEX4osn4dIc9x6g0JW93/
uClAVcZFZLWkb6y1cDPi6gkjLDo2z3atOePcZlc0b/cMOpA7G+qfqKle54Qy2Z8d0pTr6KgWsq7J
543+6fyxvf9wgWsbJrtk6+AGOtAfLvBZt26riKE5aRDXhyRBkR7142uekmwVShBh9TTOZ0t18xly
MgrC9FiAcbz6/dCL8ef//elyfu/o/3rPacexfTtw2UpxaB+q0tzUtK5J4kW7kiMRdNrskZ5itBUY
iYbSQuABOyROypsoSWLsTT9giddvTvVVpKvGxnHM9x6YIwPO4jguOj6r6gflTH8O/bHcJqEH4Spx
7sNimXZj3Oi9y7K4yQfuioEBwmbIn5H9EaAE92LIpuje+LTcC+7qEx/lJZ3a96qu0ouXVvWx7Zb7
UFbc59EQXvucyX2MgI9AnsE5eCb5ZtI4vplcKC9ZZegcplTBLqw1J/XvCVQfruOA4wSVQOiQ/o7X
SeIXUqbGHoyotinhzuS8FD1dYDrKB7xlR4+Bt+gTyZIjKGD0cDIsVoAwTACnWqYDg7effNwtffAB
IMCs3x1Tl7s8N7ypArMCYWTYEReScJA0ykK75ypKBII0lT5J/ZWTHV+ccnwMbQWsZYyXLXmeCIfY
QPOQ0+LGqzvGy3k0Pod+vqcDqE5BabbJwQMMrGUNTNdRr3S1lweHWYcifm/nLuTXFGPsXudr5yKa
0+QgqvyrL6zpnBDRfjUmBfVsEaJYGNTXolQutV7CwNXf1kg1L8ukp3MBzJIJl9Z4JTyeWD0pykEc
xqS4hN7LIg+Zkge6xPOpK+TPecnkY5+nb/4yw5v3Z4sYMjSxcNB5hnj64I2O2r6wCN4WwgouQP1P
7diFt/lC7lhXDmBNppFPUgMuC1IJGqOotyYmgK/2AyxxHS1utVjxfS2Lhr5veQylEgd2N/LQSe7q
peyt06LSVcIb2tu48p8jQQDSXJe37ThZSL1gJTY2bnnb9b7qjijRNCoRJiZBjy1Vfydpvd6X/pjd
0ANiKE9eI8lKk3li21yA3c2YGrhzia630vtw4FqOSwRNnhnfR3/oD5HlYcZ0a6J7yhnAcFXf0by4
KLeNoEWh152y4hhAB1dEUV1RVEF2IS90aER31bLVh3ji47mqvbMKWtpCY+ttTesfpDIXO83jS+YF
+OjTbN97Jd4SAaGOsTn74rqYjoQ0PEhn6PZ+OVGn9owWUJtZ23RCB56HBRSLorlf+vVPwPf188p+
sBucqgPbRmwpv4tuU4bwg3rs2AJkkvZ8bBilOLDFkacqh1EYAraILMbXtXGpEX0iBo3vTAcfmSx0
8fxLKEp/17YA1rMhSO4JVsV10fL4cvRzNTTJgxHIEcheJWmzsgfU07N4dkJuyFh+llY0PcsWsJNq
QYRICqYt8XiSFnsk4be1hyyMwpt+VUDU2oOK0rCvnT4N5exdqIHqtIAgZLnLgVHEHVld0cUuvg/2
uBpTCNidsiBCdMZBJ21wJ3Jfb+JqHRf5JGh67JL3mbOQ4RijHw2YPbEqM7eIo1s5f/cKsZ2bRlyy
gbGhSqtiw8wY/Ehaujd2SeBr3WOuQZ3zpAp5jKs0vRkmGDm2xaM8sONj12qU1p59M6ArCJmw7mQZ
2w/W1DNG5o1XphgPYtBmp9KeeV/NTC1Ml8+ZkDfUj/i4i9LcacnBZUgtvsRMWqzFDjBQBeKyaELI
YnvAiY8PpRgX57n2U/CUVTzgNWGXy9MwiSHlc1vt69YtbzyHUbufZOoLcgYPTntanmcGMJsKTP9X
Uo+hOmXefRssCvXLirfW9CeEanEsE/EhBMFIYtLfq9FhehlhdLdSfPU0fR5NJIJPnoWG3cypPAs3
fa3zLjpQqXWUkoyAkx2FBlv/ZnlRhqWn6QdSGwStifBHMdA1YNf4Lis4X6hr+5PTEsuZLIZTWAQP
Q9Z6XH3YBNlms8Mpo2MfgIUsZ8UorDy6fvxUjJO5s6uKlNbEwdPeOfUB5Z4f3vFR5icxmm9M4Fy6
vaJmhM86NFiDc0ub5EVQyBRu1xLVyCiqKPMzUyv40c2DG3MPVgbwN4kpE2s9ph6Ttu11Pk7gBPuD
Y8a3slLP3YjgIUtruSXUvdnXqgGkAW+Kzvjtr1edWj/d2IyUCZEaDcQjJ96jQ0CHzVpFNAWeKvsg
ZwMxqrTry9LKk+MUats5Eqi7x/BMBte54oK2B9S2Wozlvo7PC1j2h2YGyqzJ5UPJAge5Hz6Zwkv3
eeQ0myIw3n4W6bRdKu+xno24i2mH+70m406q/HpcOkCKjrFPAgH+Ea0N3gV73FkjdFHtBeEmx244
43brXZquYaWwjpTNfBkr8zn3a2poZ3jJ+zc0XPh4C3waRjN/jZk4poYPOEFkPhYuSDOTmz3rxQjm
dY2eKtO7ygBg8WDRjzEpcEkC6il08J5W2Wrg4CFItLLzKf5JGSnOVgCA2G7MKbXgmpWFvmmHYykc
n8gzQKBcsScS0V+WwAfXwgxyg2vd9nEvi4IS0EEDgkGr6thG9t0xKLNzrZ+CmN0D48TrwmoxBic8
bm0yemDjaFLCujVzluCYjVP0qGe9EgWzsXZhLMVVOdfY69vV9o6XgDxU/TmbgnfEuuUlUDHAY5pc
fVr3ADggKmRYwJaxxaw8YB7LMKwOqeuxj4Hr5UXTXa6gKAWY0orhZ9vZ6X22WI+5MvGuLZihzBgG
0NzNm9ofsmvTAgAsJkSafrqcVB4Al2GGA7yC/GddgKASiHJOpMk862R8Ha0vU+FNUB0AAvfEyOnQ
/ZStAw/W8RN3Aaa4gMrQNeFngiSM2Fp4A/CO87MyUuJGFpiGk09JT5uRW67loQu7aibgg7HOcnCI
bfOy7o2A8OuJJ/E0F3cW/W8SCW3aTqDrrJwYV116dKEZkLTeczSCjGzg1NMzCx/8JrjOCmarXocT
NpwQncxTtO+7muSAnjENtRNKAsyGyv1ESY2y1RtvelI3ooQswXlYetow+TfS9cr+Wx0ZfzPQjEHt
8DXya/bsIZFwKnsytEaubKt/6UfUVgOPgdOY6+hq6BqsUg4Jh6QBQJUMKdtkdjY2ItoCLk6WLOjF
lxTYKSIoslj6EM9+4h4daZPyIDAyQ+UbQNTUXxAwZjxPs2Rbo6EE4CWfxuVF9l2xy6I+2SoHgbrI
FANuFBe7sSEiYnQm2rfeu1D1MwT8mIFbG0JwSPeWppwI+w4lCFpBbX9NYgfUBT7s3LQHEhRY30Ps
AyN5D7HEyRhM1mYZrRe10nq8+Y29PQRStNoxkAGFjFaXcgBcD5qwL6XB7dV+jtnAUVb4O35uPwwW
6tO4/iY85+x7BXFiPORowMSXoaRll3oH0onJAm9i+Kkp0S+BdzaEaydLtOCKsu6ychcsNcLpEZir
D3Yn8xtOe59BqynC+xEobDd0KUanfNxmC1QiAniHK55ed050mPyrEAPQ1cTGiSiHm3xtBgW1fEv6
+tLMZAZ2WYWQMP8uy/kcRDezh++pRGTERQ+7gsoNmyFGPKMQYsfht0znj55ffKrRQHlD/bmj3wDo
jyZHE7BJV+WtyWrClgr7GEQsfMRNwyLJuV3GJv2edeDLRgAhC1iRDgQfvUSxZpuzNbGCk4fLYfva
VkX5UOgAboEv8JCjXU7XbqA9SHRtdfypNnN8NYeuuTAC5JZowH/Ni3mlOOKRPbgIp+Lgs4d2XbiC
0BSrgZ2+fhnWbFpdhvMmKUpKlfXbX//j14/8+vb3lzUvNfFpnqLRWP91DIddp923Xz9HGDLPsV8/
GDA+/NfP/PoeT0qyrkLnX9/9/kGo8ME+mOyb39/+8ad+5bOSmbVsmjgMj8IaWHPAftRNwUfx11eW
XS2X3Z8vO7eYR3Nwir/+46/j/PVvv3/z9x/741WiQH5CjpLvKzmQ8v7rMGwXI2u6Gtb+69c/HN8f
L/nhZz6cuI+n5vfrrG8x6svPq8Tlao4ukct2XXV2cXJbMGdMhY9Dijpg9Ke3IO+P1Kr9YbIital1
vGCz8/vDPNDZX2z0sy4r2j5tSfeMxDDeo6M6yLQYX4q438dZ8jZk5SU3tEHb2iUXtdsblTnYSOPn
sZtgU2TwD+wO+UfSoCPE/fIlisvg4hfo8e0Rcm0Xl6t2FF8neU9X5Ro6haLr3l4g/ZnQKk4mRBym
6/KmYvbu+cRX6qK4d4LT5GnoGQ5bMDYgq1EgBNAv7Z9tHETw0L8ZlIdXMkv0sUSagpRFTXt9Wkrq
c2ta3kySP2RTjIEEOoBd47qE2dPQ7ds6mtU0zadL7qbjCS01DMDRPqfGeTDzOofAnofF+6aDhFcn
uQ3javE3yNvZSumuP3i+OcTKewq5Vi42pAnfRSjdqiE+aOu+l8h+eNfbkkgfEE0+A3LnGLmW9Rjh
ZJ/LTVSpVdDr+0y7OGltaDHd7Gcq1fw+tz8ltLrxO/jf9YASqXMINWljnCjjyePSufLle07NJh3O
Rkc0mMDVsUt9oKnooy4IJ5yNLy0SWMveXGhMUPcM2J8L67aYmuDO0qemGC/0Nd5sMUAUAGSQaZi8
LfugeHTnK7/7nDqhviF/a58Yzp4TzF9rEdy7TJMOJhV0comRHUayRykVzS7sgWVWXfZQOyHhG1Hg
H6dwvlcoW3lL0TkGwIPA83Ys3fxUhiNzLOeLHCxklgOFSONnFUdLO91JW5wrsrjTFd4x7Nx2mNwg
tVqzZVfMfqVhqhZquo4goE7LnPK7AZRHuq84P8ONM0P2lSQG6AXtFJItgPYNkxxPkeWdz6uwfdWj
6kNpwFV4hIjonpZHzCRzDsqtX6YAYHuegbPVg6W3URf+qhc9yxuwxOHRyGUVbt0lgmAokvdswrhc
2M57OKfxYZpHcUT0rG9jJ9uIgSNGZwIBgEjzq7mv73lr7aVYyV7MlVHf2zQ0/B9tjsDFCkeu5aQX
m9R1+2Mfk5IFpLBec4qsnjODNl8kazIQF5ZuovSTP70ru7VP/BK6sqnAAdyDi6y8VyTM49kAG18+
mWXJjw35c0PitJdZb1DOmd0SAdVRcnlzFZVkmYx3eRk+ZZF6Z4qkDCb62J+xolrXITK+q6bIw+Pg
a2sTK2iYdaQZ6Iaus0G9h0s+q16mvuTSdxJNzexBJO6aOyeV/do5umLSnN2EotrFhomA7aLTTLC7
4DU0Z0mwGrCHb9qmdVail8TEemVkVu7t3P8i2xZnfE4jiTHdU9tm0Av5vR4Dte97CdSS9ilrYbq6
32wnhjowW/dmQdcSFxGx0g7pgPlcwsi0p26XADQ0eTsDjEBwqu1akJLtvpa9z6KhiHASLo5f5OyY
7McCH1PdvYgsPne+mA69s7zbKezyYv4kazw2P/EHI8ecvOuhD9qd54ufXIAEYE05NUSqnhGTgiT1
xSHsVLHrLcKsA0f2V90yH0NHcgEiRYnzHHs/DX62ycDTZkF7TubFLv9GjYEVioCMXF0vXm6hYgy2
0zp8jqR5DPBlYKean3MXC3CWPGM/vKol7tvWBgGRpOJS+dNhWOS1VAFdVDWc3Dl5shLLbJgpwjho
oG9pSxUH8+7iefSqNSHEpdFSpuBYrMKBBVkMT+gM75wm/VlY+kF3NhdaCJdkWdQueWyLBlRqQ+BW
NecPBflIsysxp0ZHxxfvneNILPvdDaFlJFkWFf5L1AD9SBTyggo4LbCgWSM98CDsPICZIKV8eA9+
BQikcMD2Yl1fBAhBwZ/J5ra6R7EWXSz7NrHT57omaIgA87cQ2QQRHyLDbDUzul6i5zRTPyTmSNye
1LfLgp22pKRoc+k/Ol289x0QPWOzwznm3LTcAbGxvpGiiQ3Af8GFzobFyOoydB1sTvfZF/213bzO
tt1snDWUsQOLELXWvd0kDXYh+3rJQlpzi99A/GZ2FoemBymtn+NoSs6NXXz1KPQg/Mm97DHMt2iu
t+PkPS34MEXogHjhDs0W3KYezLkqqdQmDvAU9QVzUlKdYJINWy/vYCb04VusYsJBnG449nl1SXr3
taeBuw+6jNEH4OU4fBlEl5yxXvzwJn6WlLzNUrFJxBq2aWu8w8tIXxjCf7HDKzsTOFfihBEOUY9y
75XsN3Qy2yC+2nI/+Ndd2ED8C+NqS5nfaDArWZLNN2OI51GMVbQLm+5RevQ0GpU/tYQ9eyuil9WT
rSoWmXwwpzyV4mzidYvXtpKIl+6pDtjX6z4jE6Z2h52DM+yQKCp+HlXXdhuAbkxm9oMmSZASkcBs
D/nR7aKfIeGlCFWggSqU5NbIZHtpoT5FncKRSDcRt41k/hhij694cNrxfJ7S4lhFBDgSyq4mYHP2
yct7D407Qjw3I5CDRiYuGoJcZTLdSzU/leVAU9hJiLi36eaxfI8eotkGLL4fOddWi3N9WDFRHpZr
tyCQMRtiNM/cpHYQ5jv+4hymYOcDlP6BjfAcrFSWoq4de6AxvYD4oWdJhIGI3B3hoNOWZoVhDHNV
MqbDSvijTHK1XVBz71JZJzt6Qo94TfShF8Rj+tOnpXLKd/rieUOmEzILyOgMaL9EWfSlV8DM07Sl
OBLN2ZoYo5f1KVxcaiDyZd0wQLm7Ihs9yz9zE727VaSZi2QObGEQGY0jb62xiHdh1LA0DPIlElAZ
r6OlUEd2OzTq2vq1aKdpJ6v6FmV4etv43smkEWwbBpj71gdB4zXOXqfHDiPmNTDK6v9QdmbLkSPb
lf0Vmd5xhcExmUn9EPPACI5JJvMFlmQyMc/uABxf3wtRpb59q2/LpIcKKyaDUwTgfvycvdfGH1Sa
/jm0M6xYZXjQpn6aoj3qOWPbd93eyzqYDiN+t/SHzRkBHlHaaF4eSzWrGipJKcNh0zkKx10joISM
T7ruX9uEcXabeG+qmWwoVvdKYLA2bXkxE0oSUcoLEr6zGTsPRr9wfEcfykJy73H74y/xrpk74F93
WxIml35n379FaqGcap+QLWGtWUlMEDchcSe2BRSMiEC3R7TmW2QzWjGMVPnCnIAsdCPEXCSyp9l6
kF25SDZRPLVo3ldCw8vK+HVU4x9mo7tDHyi2wwQryA8JT3G99hqZTXJxy/FJWQO9T1IrWibvlnE/
yfC5XIAON74DrVua0lXqEVDe0E354x8VAOC2Qxxk+zWDpQIASGkYDVtsAy/RZkalYoNooh4CSDmO
mt0IkIoSdc0BlsM8mSM+iJ7QPN0e/NiYkN9ROoHO+OPBi2bi030HvIky1clfHnoYCv5sksJRGQCM
lfqO0i9aNaTrESiM+U7KxtrIsU/Po/cNLyNzAqOY31HnbnNHQYHOQ1KDpg4FmlPfRQvU4fZgmOGf
/8d25XF0wJZx+7ccedzUZn+gH270ihvcgjxjhqjYjeS+xl8tev0nwmK8/YV//9hRpb/RccDEtfQd
wF44C4ipApSCgaY+3egaVcr5AQOYzBB4BPEblrBoS0tIZ010vP1Mwo8haPz9x6d03/oywqBTeuOJ
lnVWrsJq7nZqNp6FIl65f2fQTHTZ8vnbk6YJxdtkGygLnIgFWmKrh/mJRcsj/MprOH/EvtlsC6tj
jF6Bm+4E3YhugFpuJNgmnLRaVy35WFXKxViZJDnoirKCK2Bo6C3ykPdlcZqvf0BCRMSfMy8WiCZK
j2Hk6z3toMOfBBHO77yRDAqnjzlwGmZgLsForXQA2sqSv4Rh9+O0nD9vDxlbBawzwRCoM1oGVwp8
fpZBEXOvmVeiQW0kfoievuUQ191pWh5yo0cyw7hcHrps3tx4LKmm2h6NwH7P3VnCIMgPaLndk5/H
P1uvNcCLcP3iX9gpncvT7YF+9saCPHBQY7sYYiPglrX885O3/yuWD7uAVAxPYokmEZlui6HZxJfe
mj9Mr31B0Clq5thaOjh20lBcfqs9ByfjLN/Z495ZAT+rJc8vQEQzFEQe+zA7qhz00mD+jmv+eR7G
xyI455H5KgrBNDPCgJeYrzPnWgxb9gN+3zfLtl7dIe3XkjgvXJJPUQoMcp7wkdtgLPzhq46pm3/E
rvreloxDnYJv7VbVvW+MjygwX/thJBTG+DZ5VCD+8NMcQn621cqN0X74QvxEfPk4gc+iFQUHCM3S
EYckWU85a9JIy9y2nfLsSATslGZE1/SM+kpKRlal+lT7+i5PZg51yz/9/aGnH8XQQSXHSi9UCD5Z
+G0LMoAz+/K5vzw1JZSWYdnyLW+fNpX0t90k3v7yvCEcFtbP8v1uz5t7N9iZZKPW+ZL5XJXVIdZO
sWbU8Lt1x4soULu0Yfo9Yoi36eg2lY02vvlUAKDXQnkasH4HxrnMouDcKQPZaWFeiLL21swFoVAG
91EH2qaDS9u3DsykmDcER/sqHaIn4SyTMBfuVx5yhl3gTQ6f6gNGG0PaMjaWjf/MLWeZvxWB4fcN
oKVqgphYdxfYGtGd55/EmBabIE9AFA7Zk1PWC3qW4qaq8+zkTRlc9HK6ugm3Vbf07uKiYo7RyI8W
mee+RvLZ2uWBRgKwxbp94djvU9O1sHdA67oSoAEa5U2ZLqZFZT1bWQuOQAH7dXG++gE1hma73jve
1elAkyVt/zDNxb7tTXlKIthMLqAZNwhhlAbTIeHIQqmI4jpBZL6nE8lZX1q/fX/iHhV6A9d6AGyX
fW8mnD+RmLc+e74e30wrGE5+nf+0UjLtbc/77LGE+l7/KNviwZPxL+FW5tmEyBrDrGUr/zbmNlyr
3oUogp/PpPjV/V7iQoQQm3wru8BmNsygzir1r7oPXkF5xLt2GQT0pPhwd3xLwwS9gRXjigTnHsjk
I+vH76z2/In1UTg2Z4kkeRHh9OC7iJyY988FYKky5z6TMCaHuh2Zucxqj+Try/jFOWu8A7DzYnnY
lBCh4qJXzguOEwlbSoOek/BKvNj/3dRjtO/nS1T1yNY658QcswwNdMFdtHPz+VlwWCld28Kx+uZ4
4tOvKkgb9AXXzNWW0AEmSUxjJ5/fxyFUHi1Vk64VQyQ1YPlKu/KBVi9VLodzoF+jYR9Uj5ttmuud
a4CPNgQRgGb6ABXjh+8kD2M8PEC8WbkFB0qsX+EmikjbgTdI6zrfuIa5NaDh4edqc++sG+9+dhhe
kUe8s13FOdmeXmKLIXDVJb8MZ8Ys1hrnqu0RJhHnWE7vIqdcTZzxIa/9x86jVyHdJ3Mc3pJi+F4l
ycV3p0NGz97NGkzhuvwR+OjP8EKuHIPbQoz1XV1VP3n3c9wh8aNXJJ/UWpC+KjITdX7HQm8yV/rl
9fApvPFrssSXYiTPAv1zKhC09S4IhlQ9zBXYM0ti3sQecOeX+qPsg98NQvMGIUHYdXCFpPXg9L/Q
wHwMlvcDhoUicRpFMU7Ltv7UJlbKKfmaAkhhfuRCZ5iya1I67/niPUVi+Z72w6sO7YkzUYZYAHNw
V5Bb1jr+CoH7O9dlCkkVQBIF91XH5qsMvGSToROmD2/u2uX7oBfpKOpjYh2n/OwE3bMV4HromSbS
OoHOt6SIoNVZZIA+tZ4JNKiymd3iFyjs+c7xHYb0/OJ5bzYbU4wvWYuJsJorRv3tOVHyXRZmxej/
LSWVGSqiBW2opNk3ROG5IzcrJwlCGu59Mjnt3qps2qBkm01oyK1qDDcjFkhn8OiCgX3TCvQ6Jn5v
YrDB4fo+iW129ftmsQ2J9htwsQ0QnDup6V35y5plEzIeR8nRTMTKYyZFa018jnBPkIC0Gx2Qt2nH
ajHWq5egz57GHiI4ndcJ9FymaiYgBq1fnDysVlyAmUUByx92MODecZcuOmFwVf2jcoyfURg88Qpr
KhH29uGBiO21Lputob2NSqKToeQ9KKJTHbuHGlBrOdrbuhxfaTA5vvkb8XOlQiYEfv5U1/p5kPNb
MzaUY1ZxGtLyrisYgBi8PYOL/tGigWWlnwhD8sJ5dHIsKr4MPyyMxOt0UAnJOc6uT00UNS7I4yrt
95VTo3LtkZL8jNHSrcIh+jGPhEla/B6EiYyJ8eBGgOfNGUEN80rlfNCaIJ4Vn5KImk9JaLGgr5M1
PQwM/dUoZGidFzG7AgpuyP41Sb1vTC1ooik6yGkxfsm6Zc+0gkczjfeqfY/MiBgl37yapXHJrPkz
SMPXKWYUyqQQQdw2kmSUTFH1CtgOd0XYfMZJRisQh62BIWg3BPDgexr74Lc4nor+O8MkQWhx0Byw
KmDzGgZ0bbZJ9TBpsk6HX5Hk/JKr+aHzsKhHSWmCjTZplle/TdqibK7DY9xF3JSoCXTWAmRMXub+
00ixHam842qR8mwNERcRgv5dUT6XnYVxrEXUBgtOYWWgBC6Hnzr2IbOE3VtcEeLl9WZ4H9NNXTFL
/rAYChxwP5E2CHzomLCWCINBBMKEcmPgdNvMBq9nFsGB0BYt0Nl27uqZPqvp63YzJOY1XGT0ZhOd
4sC9BpMnnlv9DGAJpV6NvMJCjedGMmNO4W35K9H9LO0l8CKfEUXNuZ1h8tcjXhFy7/ezwofscBDb
+jku38KJrVXUIF+vQVusTdO0GD/3v3MLCHKI7CnNS9ZX2wbFjZZxNXdIqypVkrQlYVhOQdMC0g9f
oqBooEvktFBEP+wpN1NCJxQNaJmn58rVjy3zvLtQSP/OS8GW4y0BtNe69R0II7CRln0J7eIjHqAr
R/gojhMzsTH02zu1PAR1KreTxduLdw9iyeI70VNxrida5GYzk07ucEDM86WzhFry1BUq3C02TF2U
QMtb/54c8BBFJA8BUT0gaTZl64b73PUBK/YOmiDa+rE3upTWbKKWAPkx5j39MbaS6+3B0ij3DMhE
vpgfAgb3WI/HxZWI6HNlyfAuKiK0It6EszArk8OA6tdua3E3sRmum0h15DBOZI2q3nymVh2e/WOT
mPNz4ObA9U3XJi6htleRZPo1EK/+Iq2JZCQ1UyVmGdiIbGHFwMl5dIhMVHCpbx94saUhp/FL1ET+
DsIdBbcBkgJho+jO+36+JnPCvupRzTSmw04neXk8uxJ3Can3vZAwAO3OuytmnFVWl0K97eEBtD3M
pgTxjx8519An8BndqQHOAltEQScYvMQotvNoy71tL5E42eytxqETlJYGw/VS8t0GBsMzeLRem/Rc
ZHidgv3oNPqZ70I4rjxoNvX7PGst+NIgDvyKfBdv9Pie+yhNrbtYs8VBOkHMaBtLAt0EfEIojgzJ
fJy1Mg/R4ByNEItRQjlRZFZ2Vnj26847ZGH7JGf4qXlKyubis8RExxBjNi5T5xIemlC7ewrlHfIY
ueE2A9Quo4MxQXZ2g1YjGN3C28HY2/PFjhnvPF4yEJ404o2Fpdb3QB/HAfUF4gFMlOIUpQgqe6en
VvRPcUHUypDB00OwguKlx730GpicPW6GXtWAFDRhL4wzJ7/RUfjz2EC3AtihJWJ9xH5wiad24YRP
mNZld9/M4m7uy2o3+d17Phi/QjESUMB9quJF3lKTaduXvBDodTi6Rvm5qDAfUwQCsphYYWb1IbS+
zkP1XFdDzsxzggrcx0DGqeGcmm2zwtSS+sbW7eJ0G5QamP8gfufR2BFaOD0jcZqufhadl/9ml903
A0kRtWH7liASY6yZdJCsg8h+afSSnzsanD5Z/52GkA2dvBtF/VT3BnnEcYSQZYlKgprM5prQ86yD
TZqyVIsaQjICqLWhK2jJUhEBEsQfRdYjqHU0rQFdz5cs/SwqNzxy2KeB6vWQAzvd7EWFDDONsBQb
nnvJq5YTcYclOw5pgnWkt1kcj1MHQiy9Zjj8kcmMzHvDJZM9yHj83kaUH4lShyrmwDaP2V0IIGcL
bvCsJ7VYpsMJwzHAJotsiDh3YqoZmRyciZN1VprYIct4Z4ONPDmgzVC0FPLJsexDJn5FeZhQg6O4
nhitnqMseVDuYBwjZtIytlpI7xU+pcQ699lE3HpANkxeDOW2pEe4XOPmVjm0hucwb89aEn5csWHo
KTgmqumOJuarzBUMe4b5sbCKh6QtPWIawOox70jJkmyIlJr8e/bDb+bUvHMLmccEWtIqmLvw6BPF
grjTuLft+tVmCrX3lPyosmw8KTd9QlW8uE2mO52Ji6dSUgWwVK36anzt8g4sDqwGzcwDJA+TbBhE
SQ0u3cuYkMzzj3boFG1F9643sQ+IhhMVUCZ0SbMfYaXMTlxfKb285sHt5vXUEqbQ+w3u80oc1YyU
huzoZhD4x114bST7IlpmKuG+FSgiHBfMJX1ZDN2V+LBmC/gc2BcGKhIwG5BimKMfN2v87RUrKzls
8/QeQlYf9dhC52+NezBNunZN4J97XtpN1dWwmwUlYmE1SxaiQaaphfsThQh9YJoUgSBbKXQfBwXR
42ahuJn9zBFqoccFTr7ERKaC6xKGjqL/2oin27M62aHQDPG0gilA7F1RgwxJjwIqaUPe9CjlMI0Q
wQ72/uiFe2wYVAVZcLWcvt6EhEm2osouPhgV1XoIR/KAEGXEcZc67AFKsZolst3drJlmbHzEuiRG
DzKaMScHZi/nHFxJA8rTrvOPZCQqzvJoBvezBR4//agEIlYkLckfXntrEGAmGeBWJRKmiDugSVFX
ebOs9smW1SFZlwtKAAM4Jk1keoZw8Sz8cBoC0hJko9tag1qNGHAGFea52H8vaMYRWJC+ZIJvWTjN
QHRRdCwcXnF0UacSo9WqxwGrPDSzafEi2okfDfVy6ZkcRDM8KIeKq+j58iRCLRl1DZDzSIHx4Zl+
zoH2tqTmbkvSrIjeM7IHYqlZ6ZghIV/jtKt0sRlD47czDOG6bKtyPcxMaHIM1B3WEHRW6xmJkdHa
v1hPFwtb/mA19OLsEeC5FfAz8hYkVoIUYoQGm2YQjF3np2+xHuVmd60TKmoT3noMOHedMD9Gzsi9
4N4bo+BNst0nUK3geLjIe+NlKvCUN5l+l4qzmNcw9TFS3mzRmNtEZxRGBiqznlAPXhmGkRDbAoq7
fjJSOC/Tmgbn3kdc6JRFsFFW8nHbT+bWPxZxddTZw2C7n0nD0aEJ+ZJb+66Dzbg8daKWnKrhezLz
3lk1rFlYgNihEaGkvH1XO7sXllPtvWYqz1mYWYcOA0Gv5LQrEw65gMw4phaj8c1L5HQaLXFoTfM6
915/6VolLzUz95KZ6dHPq+m41MBeARSncFg0odW9q5hksoEy0pzsDsNfAf3eHh5yYFEjXCBmbdVm
HKfsUCnvvY+74nx7MAaCixIjPmljoaPV6Z0RK5MkLI282uIQcq5m/y0ZDeSzrrYvegJ4Fs04wVlH
nxi2D/vZNp8aV3o71hL37KjojBiFemjqiSjo3UMbkAxTkILZ9tZjorhEJTkSo8cmuVxU5oJ1SJT4
bvgMEzO5vH6014hGwpkmotMsaILyV95N4ZFhT7hfzvx6kkQDDBwnZXDw24K0AJ8ZK1oEBnct4S+j
2R11juPpJru11OCsLRs6guLdozAYViFlwric1GyYhNueAYysGf1xIxIQbqbfswElaO7jZqB+hOjX
XP0pxlIGpRR3T1/6qE27lGtpNK41lQwSB4qmwsufhXQrZDhfOOyCjecgwLY4ra98tEP8bo1e12S/
tKP3KhfmDzPyeRej7qn69rWjMl4DFnM4yC0PFWyyPgQQ1/Rsx1FhuNzsH3O1nEaVz9k/Te9ly93v
M5dgdk9xS0bnlHK4dapj6TP1p7M2bP3yvoQIjA1NtwcTSgSVInoRW6DoSDX1XshqrPrhDdjcoYoo
ywRcGEp9RsaSSIwlrsBSqG0HNtXb6+R5340RbZqw8MzbOIZuv3AzkyoRU22ZY/xtphDcULqy18NA
scpilTJEB7yoGNbZ1pfWybThnoQfKXBjKcQSwRhRtE40MnHV0VHgXk1NF3tildEzYMGyLZaaHLmP
lIOi6mHokDTMTP1jnTPGS5vk1PnJx2L+l33xUVZcTQhpEXtbxsbWi+08GJ5jS75qLis8SpBU/rwE
zY6hd4bnOxbqxdoMOStWrlkfwYdV7TUPNfsjPEwr+Y6LHm4ZALc1VAjKEp4EtXKvS5ejb9QBZM7N
LxMDO92yYGN2LPnRtQTuBaNzvNC61msfHMw6RfnpxohM0AeQYU3bex1gdbHKJ87xVyPGIOhbCOaW
9WrodwOiCDT7rM+95sCX83TRUfJhEKFVaUOG7vXl1lLHRuKsSk7xyCRIsPIyvYH2dOcvfUqW9nkX
NQvlIi8fGl9dUhYZYm4/pEX8VhLx1zRmuZ1hH7ekJpQRXGyX9vnKWN7HP9ZENZ4MKx934Zh9FAyt
1q2DWaawNkSnOuciQ0DhjuG6mLjbA33PmSS5tkyhViV927dhSIgsQVWwK/xYv5V4Ds0xWNoZ6iul
oXNoJ9d8CGrza5qe47C2f9CoQPFcEdaTCi87uA6pAzFm9Y1BgwqydnGqgVelrq0uzjQcy4HDX2gJ
+zJQ45TFjM661tE+9ELukwhCSoV8E20/l3MD8mDV+gXfcCyIK4ehFxjVh1tZADwK7sflCuks9SlD
/c22qwtMgetYgwOJuiFDEhkdzU4c6X1zyFGQVWkoE7DE1eOaLYsUVaK5rARTmLPNsqg4BbmlsuCO
E3HwY1b65Bf4nD2Rvy3rIfcJqgN/2yTpR+JHL3XePlaz+C41YY+Fd0jGilUtc9WKrsYa0czAW+o/
t5TXzkiH0EmXzn5BuSuWm6id+EF9TWNvdhcrZElidJOssfpyeTeUHfhu5WomEUKbrMhh0QG/9g+3
DTvibEskJqa5bBXHICAzBh4qOw9nuws+GjM45iLEHWgfE8DZq0Y2n1EfcM1ycZnKfZkC5uQk0uBn
rkLyaCvCeT2NCHiu2HyDgUtbMEhh88s+PMzUq3gOD8u9a2f9DH8Xp44RvEyS5a4j5mFlGPKqTGpF
tZQTkxPtgA6SqFXfRw03g1nhlu5pdbuxuNbo8Eh15HndgEs78/R9GxjPahAG43jsb1QRzRwSyYc3
WM9sBI6PfVOGLHIJXqvJv7Y5l/8NRHW7XWIobBgkLgbaaXqLvL8xJgSlsmztNixL4F23GDZeveWf
uR8IO++cDcYSVgf8tQD3wPHActVaXI224FUQPrjc2Ix+p2Ku9su/w/7NAMiVwaYYkAohGeqilndS
MDHVFzESmXX7WctzexY48EiE7hFScjvuNL5JUpLDnUTUCI6opUvPppNUZIEHjkRDRTukMpiWeCy2
jeKiCPA0FR74Rqql5eBVfNilc+ryAPvYwsnK0upQ+HQUo3gR2Hn82XOYQZEricqCT5UsZ/vSmC95
7X66DSeVqGR/TmhB+0kT7gvD9LZUPq9DGJG9weGOqx8yJJaBmzU3kBEDdIjBXjhV24ggq7bnKF4W
lAh+EBL/kngMdzBkGKPz3NrEXyJv89jFibXNaJwEwGPbZdvk4gCv2817LBrGdm5xn+W4NsA01rxz
2ywPv/UYa6zUeEx7AEopyF5OIIojI+StqBPkyZCjsYn6/lmM6lUup6yi889ycDQOCrbpwGRcnowP
Gd7uTTGnH6PNTd8Jb6/CeUl8oaxtcXFgQOoOMRJ/NJYzkpKZVM3b9Tje+Eg1ETcG2XjL2o2XjkaD
hYJ9qg+DrDR1I28ZsRTPQdtkV1+Lr6L8AGM2fWcMamr/DhcdQvwCTS9O5qOTp0R1Wh1RZ5EIN66f
NWtkDfl9Ru9hXWQNTRjPB11UhszA6+CZcc66GoHv8i12GIWRB+G+s7iDjiIrtmM4fcuVTjZhlyPC
0T0jflOma5qH4wZJz9YcrehizKxYtq9fAgdNFDc/bo2B0Uobzoeh7x8sfsdz5iNk0253FOnY7jp9
39PxmtEtBRm5UZXVHRtsOehwvP0Q4xqcG3gaMCOsNM2xmobdTjpqiSaiAMLcQNpkUs27qZUPYI8w
tei8eLIclDc1yzdGmgFRn62yS88JnjTbclMZZvUwcVp8mhFwKvQkfyB9/u0fSDJ/MO0+a2xpaZzI
v3z4vw7bp+2/L1/xf55xY+D9/aP9V339WX71/+WTLs+7l78+4R++KT/2z19rQQH+wwfbSqZSP6qv
Tj999Rz5/xPCtzzzv/vJf/m6fZcX/V9jCUUQwNH4/2MJj9Wv/wdK+MfX/CeUUPzND4Xj+oA3SOTx
FhTX+NXL//hXIwj+BoYCHQPjZSbet0/9CSUU1t98F+gYPANQgZ4IAKL0tZLJf/yr4//N5xNh6MGs
Cm3XD/4nUEJcCQtb5f9mFARcMwHfDkaBDS/7r4wCZfdJOid0gjRiIKH2hceIEMhaeR9pRp1eaK6L
RPlXllz8pJi1V0ITiKQt4tlERitlEntY6+Mm4fi0MlBLn9RY7EtF6BHwDUmHEYK3/YENQmPbthi+
0voc8GG0fpLQKkggzeBBONc1YSdFiTI8K0lWpYYy73ojRaFEaFuLzOgop+/QDnOiD+d9oxzUZGN8
SgO72+Ql2wZxL/gHy/ouLCqwnHq4G9h9dyYHoBU2rgusApucN4KUW7hl2gbIZAjM6ligV1VEIdRI
9WR00aoL2ST9FFhzVBL5qzTmKccJ1pGt8FAn0Ua7/o/amGDA4FiOG06XLW1UntLu63jcGzGxyooW
9cXqtx2ogiYT1S/Xc9+zgvKgRP6Uz83vgUweCxJCX5xVjXQYDmm4sRPiPEAdLqC7DPFsi10sFrzE
EzFyg+UeRuzhBYEf28hddsOmPJrDz0SFX0g1V63t35UFc9DKujfjwt63DKhnMbavLkfzpskR2Mrk
ElmTvOKAvqNWx1KbJg9lJwjtrMVHLBJ5jxOELmjutQhMzWfjuUws6NC9qDBlNoS8VuoUJNaWSIbw
GkaT+diq35m8D207fhunoGZ6mRPk6tufSvj+afTU2mlRZk5hOl9FqUgE8Z+wt9qMQIV33+JqyfiB
g5Vh5MIk0M9+/EAvzj+W0ngyHBTIbZ3/8oDKkXdCUmPokkSYYXbbpz7Hh4E2UmLhe03SjE28jZgP
+84jp8gaJ20GtrcpPqM6LE7ZcpCtACda42jTMKTNngbGt7QiPKjqnMeEeR1vXal3qY4r2NL80hUh
ff1rPdXe0S70k3QGzGj12B8jH/uE7TV31tRtwx69Fj50tZrIALVdPZ4158IrUR8hEzWt2Fi85zGv
m7elIY3bI4B7hWGxFuDccUMPsZgJeC3kZk6wcgAG3wRCQ71R40Ea6Wve1M/93FSkAsXjEQ0anEG/
X9um6x28UNtri+b1jtmb6QpcSY6hkOWJYpcl89VzfzCAmV4UGb1hBM13jm2Npxf2uDJA+NgG1jr0
42Xd3vtEzqyniga8Konis33/zqrzndvjAzBL7IOjWSZ3qdn/TGfvTXHkpVjBFRuqH3ZGDIFGKYno
gHpbNk9GQM8fU7fPBPaKUhiTXkYt6A4mU1v/C5N9dhzLYcMxzN4vcMiNIeMPo0h2ea+TfTiXn0ae
4z4xoJ1O3YFhQ0k8c8JKYwAPd2HEm0QSVeRf5w3+FotIOMfKUN9rQf7PqEnBUd4D+t/kUIva5WBE
62ak3SdJjptb+T3T7TlTQXIoyClVwfxZFYHYpMq7xOgiN6hkkfHH8lG56is343Bt2JKEyhS1smtM
yOMZ/0nhrxBpi6f2Qll9hw8U8SVeJTSQiCfIx7D7K6gMDPz6KtshRqNNZlFJue1HFJX1zJS1YQES
LoJlYoIojbILDa0EhUizNE3VyTJNgbW9pjJEbbxGTA36UR+nCtVK3MBIYCK5yar2kXAkvR7g3XF0
wVEB5kUULO0pJkjGbqi5LefJbPx3N0I3E5flGacyqpt0V6r8zWAQCBUcrbIecXXNuXhkjBmz/OmY
STpjzAnFgykr1givfknM8HsyTu62soZmM9tDsAeZ/TNu7euQJgCv8/o10EiD+8E1NkleHbox/bLq
enwMQ47RYg5eSs6sO2HI4HnhaeEtHvdOHT/QdHuaUggVMX7mrdUh1w1ZxxlegmbAjgKsS9LV+h1b
KaIJW31r5BJFkX4FcpJ7fI1gHV1MZMbk7jOhvs+MvfrZ+07az6U2iydCMZ6k2f4SAf2ZdMAF6I8B
c1m2PLSbkqHxPVPkHV4IYv2aCea40Qw4sic8v4BIZpNEI+KZGvOKCri5V5b/jTnMfAmsHixIkxh7
p32vTEHCj2XcOXlogJmdf6LxbfbYb7+cuZ4Yhv2G3O4di/BYIeMkkNE5asTNVWapR98pELbP9w6A
iidO7Wpt59FWTcrmVcj0oZuxRbd9Wu/T0b3PQu2uGFETw1wUBDd1Qb9l2OLQ3kEw4z/HI2oHwzTv
PY4gkGyIryho/hrKYO5izu1dH8w/GagjQW7yV883x2vYuMe4IZHFbaYGyw3obmxpeyFYDUjeWgdp
7NKtrR5HOwEh2cPeVqTmoMEyii2Kn68mrMy7Lsc15aQ2sABP/fQ6rztpsI1BiV4eDXS2igJb7V21
aP4rDH8y6neei2DVisL67Jjjx+y4VzNrjVfH67ZKhB8DMTTMWgN372Mi2GFUyFZVXT0YrrfM7OpT
Gs6/8kF9oAkS+15k9AU4a5xZlE4Z1X9kl8m5CtxnnTGbg2VDzDUJW2s1W+NGy/bF5BhMi8gbtrRe
ttjiXNRWfruxq/mlBeCzVbJ4aEr2QgNjPXMRxBSx9cIJkPxMzXImmym7dES8whj2jujAScfMEP80
eS/Id5HlZrJ+21PX7IPGu/gSBgQ6jI22iEGbCUfPSzbo9hDOlj4wMSQMpfGovmBN7TPKxFWcAEAr
ZED+HRNPS38H5gkYwMs5wcb5xaWHVVI/nbVvPtAiux2FxVUOhT76g/0TUGuML1X5F6iPTFJ7w9q7
PkBXU8hfWDemO/yUKfBKAHEuf0n2UrdhQ6O/+zX5qt7VVv3NE+0PSUflkPdsI7FwvK0kr6mWxXMq
6QSwGgLMoOFklG/AY8UO5fbK1ACAGIsLUjsQP+TNZGxtY/5Ie7z0VoYtvHbJGXeltbZS8WpLC4MR
86NVsRvC7rV5MCNjXwcl1luZsMk3lkA6SQcgG4qtiiPwB/X8mYy02GwqvRWNCwCLOdmoPjKLoqlO
Y5O3+0ab0Edm6x3VVU8Rh442zGPSVgvEtOBZ1mEKZA6T0DoiUh5JMoImo1nXajDvITSS5LzgG5Sn
jgNWs7WH6G1S6AtjgxqknrPXwGlNjqSXxAif01ySoZNK/E6W3ooWV+TcI+sN5hNSNFRiM/aQiU5Z
SCQCC/1EB5hcznEXFJABLOaClZHZu47IvV1QUwX6UwvvtbWPMrokmDmvuTAJZ2gALVHlr9AAh0Ab
vFSfo8Rt8UmbBEJWz7ZP8uZUBYsHoMMT4C+S5tA2GRc1TdVvpzL5VRoWZgHoWkhPopdUJC8ps2ZG
D1hYCjw4CAM4x29lndCKQL5w8pYHt8bEscPk8OfHt3+kxraOeffkjCE9vg7yxanNWUz52mwbE1BJ
RmbKOMkVE3G6I/Lh26erFF0wToz7Vgm02CmZnbf/+2cf/rN/w9bjM9xMiaBevraAf7JuSg+K+vL9
/tlX3J4Xtf+bvfNocpTL1vV/OXM68GZwJyBAQiaV3kyIrKxKvPf8+vOg6u76+osbN86Z34gKSi4F
gs3aa6/1GknGJncechzrBYrF//60liFOY/95Dnui2MUmsK2/vPOXh392EemA0huzhTb+728TBBkB
jaiSqcyTTP3+3v/pr5SimJVXPaHVYhYfS6NL7p+9/f4Ft6/KgN7ZhSJYv3d8e61qSxxijcx0OhUG
hIX6TdNXCvoj21BoNz7E7Y1qGwG3Rx36kDv8X5e/vIF15Er3hVGWw0UDxNpvRj4wtGxEe+BhtPJc
BbdNiNBRRTLvSzkXfQt1f9ncXrOUOcZZK0NVpUxXvx/yjSJRBjdJgCyfe4gomFR1hpwDLiqbGGRd
/ixvFzQuGKE94IfAKuYiEDWt+P3ob6+pqrkRDREHMMhbjnKjlb5qlRAEcjJAjeZUD40j0Ld7R9Yy
TG7FltVvXMoa+9jcQZIBd7poIziwnz+bZdsjWLm/vlbpeAFhhwsduygDoRrRNFhHwQuRO0tMpQz+
vD6Os4V+qHyKU9Q+B6NmxY3bhnP7IyDsD7FUVp6lqRSPI1rd1IK3r0OXZUeXE0mN7YDr7VzfHv3t
qbwsg7eqR0b06WZDvB1B3gHdunnKZjKuubdHf8xm4xq/RDNGWl3fKEbtZp/bqpjm3p7+fo1xhyqK
7WeHK1pwwRVdjmuKaAgYP0H1XhHJ8nNoPl380LqTl51K2zi/zkFpR4fFa3ZwEv1xcTtjPw1OqnnX
NXidPJ8Kqa0D9XGRA1nAzoSutB7CRx/FneKUm44fPraudg/swTvpNrXwHWyPxfbXoNvBfnDft52d
CM5NZV+zdveams5pdrLDK/zKV1Pw9LvlixeGHTvM7fBR2zhPP6XCFbJHbmy/OL2Gj31O+QDmBPJe
CB4GyYEs+J5jk3xSgHuf72Zsf9MFs5udFKzOtIM6MkHP28FKq63HYs2cmHOBhQq/bnpLmrNa3nFa
1gKg/ZViMaeHBi0FwYOlvUHNmT+AJpfo7q1Jv4/loOncPgT64IkCfXIHDI9FCX+96vgZRXCJaQbD
F6su7Ds8I/Pl5mTq0xVK9mBLIW5XSCSe8gz5RXv8Lk3grxhZ76TYEaWdOb1yHNlpAAJp2Sp+5ws1
aXvydCYFEMr8rBW/JsVBadSMXB7w1FK9ekPNOXNMhQCylKvexZh5T0ds0eA+cxFICfQNJWkPXwoM
PTA0E8vhvfSx4WrQREfcbaKSvmuzxwnicaNg1xQkEKLLC8n/trP5IuG0BcTtbVU94gcNffZeda6g
75IDKr0LFZ18J96tzGtnbPUQsWZY2BHMsMXVsbIMkXztXPPRvGsOpnmXh1dmLJf/1NfKRUIR8us9
SGEN57B8t/Z+9rJQTn5R7uBSoqMFgMJWH8qzLDnjOQ7oMNuBatrTEytM8FWT+UP8Eoe9xrlGzueH
eAWBxAkbfzXQrz44O8XyEj4QFSFbXfL4c3BXL34adwnk7R/77kn03JnIeqJb1557Gk7Fr7rayTCZ
HOUhc/IfZXFOJ9wXsxece1u6KFlzFh8G29olO9G2vsMvkkUULIiBl/ocy8f+Uj7n9Uk4fNNFsJvp
fTzM+X0v7w0P3LBGxKhDx0BkgCUoHecGfcdCQd5Eh1wRKN/zNwhTeo+n9JMhMMAQEo0D/lG71B0e
x0vxEyJH+yKlaPX6IPHrxeU6pS96fW9t5tr1kwSnsbnvynf+vG/tSN7Oh3rXUW9vsf5AdAASlDvP
H0K+q5c7xiOXbHBe10D88nlzeKNW8iGl+9EZWbznkANcBlK+7stvK99Bxe8epNopyjv2nS4MyF3+
zeUHpM5NyCcpIar1mcEVxTv4P9tA48qayNac4xd+HF/JDRFzYY3uoYcxom4jOoMJKVCVhzyPSd6I
ZBEtMZYqWJ0fVQG3zsdF/hZgzPbDJyO5aw+ytLOEUxydN7CysVNwyQICBe59aTmYo4kg3e0slWAE
zeemfgKMPig/UfL2rcJt2kMFwm7Dc4En9PjKJD0J7Y8uZPaB6GKCjfQK+TSS3I85BDzINtOyl4ZP
JbwieAwN6FA09xnkPmJFU76LIl691VWuz+bjKgVNL9kCV2QCMsj9LZULlZXDyFo8lny+Iq5+vmJN
X71guxi1JGI77j1qgRq6MLsw80yb6z4gEeuoX6BBFi9rgc1drQ/zjisst3vO6+h80qK/6+1LEj9o
/vLFHazT1d9KhiyInA3kSdV1X1h3oHs/IRr48A1zTJrt7LQWRE8ecTkMfwxGd4vdxNh3hhL78KVg
+CKugnLmOvNHa1B+azxxOZRT+UKdaUG+2TFtlV8aWZ90ceVH4VdLoe6DWwXVmOVL9Gq3Bi+wVzNy
8gumgY/6HQjYW2i6KQXaBHoFKp3NkSAi/wYV5MI5oO5GFcOnzzygHQXd/27xJtmOnoicyYkLh14S
Z8sYnjkElQ9rqJu5+Ju+mbO3eOgqLF9EH0IpSjn8rsxkWgz3UiD528yhIi/uJg7clcItXwiWWE5t
A5UqX4r5HL/BAIly0u/MjJmUUS88Y8xTfgsfFZM7lMWAi0UZR77Dq0ON3OJgGeSlaKV+vKuPwvkX
vpbiF6cOWVWIKsA3SMgwnefr01cqKYRdLTlgiM4dzLuE6tvulcIXDKc6wcn/ND5czj58w3uYg2+m
bX0Y90x/XEfD5wTFn9MXD3y8T2ki0kBPYJJ49BeZh5nYRS70NhOqO6KDFAjPQLxNEK4IdiMfy4jE
0nXHZLber1xRhhbHWtqJU5xY2DMcWht4b6Bwukgls8P2kx3x65ORx3RhODioBw0Cqjvzjqtk3XPX
r8zE6Lg72cm4L/g+5gP/1fhgGXaiNwafZcfHCQqKL94JZ+FZCrhI/HtNX2bni5OgP0IhJZYwF5w5
4zzk9/OzGPxMofD/uE+1Y+0igYDIzT3Ti6bvtOolf5EfuYzViek5fDTOvcuIVohRvgW6bItMxpnZ
T4MjwtTE16afcXmUuX7o+EHv2bNHxFKjnWnXCwc9gewgPeF3IgV4JlRSZ/WIot3bO39MjlIwpK0C
UTISpxIpxxMXnuCTvxAGpYA7j37JiV9GDHhjctfO7/wK5YNfA2GSOZQzC/LU7QSPXRkf7213SphQ
P9hQ8URICIejJ4Z9cVhwV7rH7G3hNuK6lODOvPiz1I4d8+QBbPmOKMlgpefDARg+Z7hod8o98X+z
iNsGqT57DLP8m8Ni8mcXLMXX/dDu6/DafXFbh4bPVUGAhCkbPT0OjF1bZ8w9kgNZlHDiLxd9P5uP
2yhV4YX7UAAZJ6IfNrArLzPJAojSa/5NLR4hgyl6QHZuxVdufqR+ADVFH56ZN8EWgbwD1IjmwXTl
FFSn5JrCt5x8AEnFAWu+yC2P4XDYavqMeuRnVPAjnY1YYQE0YRnOwgPi8Ml+5hRrUlBb3YniB/IX
dtx1fK4dPHXUj9hS7VeFJfyhNzyaWg0a9N21bZ1ef6ppH+Qy4haSo50/zUcW6XaNudVemrcgh4al
haLOJTKer0vzVhY+1OLkAzvRVaQa4ESgBdBwByrlZH1/MML1tJ18CeUtUjRESx9f84LKokfaVLtM
qybglEcZGevijhBlUJaYvuZAwo4g2YoAtUNH5J3pdOJrpiR1VLBKLbPa3LihV1nnunrRzroV1FxE
GiKI+4ReWV6sGYj1NgzM6ly3W23YeY5g560IQbXeslzJzMXJR1IGQcKajFg9qjtRcVGfr8lcuT4P
0VmrUD86xsUvGDzCC1Or8ZyyomQAR67CfYo4811DTrMNsBOAJ3b++MWY3cxXbZ4bxX6G43fFhbp7
HxcHnnlP9130c81r3pbhIB5Cjws9DIDSvFn1mAPL8hibl56n9zMAaNEBoj1a4BJd3/cJcjTHhee2
9Rhp1RvxihEwiw7IEHH2BuuMBhiHldRnNdlZbuZXeCwTBQgr2DJTAJMPNAVZYZCtzI7409wQQ64g
Pk3jkQNmxcHY8lGV6VjvML2Su9lybZtP2LBTdyRJZ8bohr10getKboD+QkwiPDFBOcp5XvZytCtO
3dfcfRfongr3dPdKGHkPvRbIT9IHImyuaviw8NEYjtsjuGGT1JiArAaKinkEVfZcnK8NFWlkjfbG
D6uVWPDH742su+knOiaoyuWJ9Zingda/YPOmBhFLVC8pHtb2yKkwD8VHXR1mI1A1EIBIfNpgjgoQ
GMc1u0vuwak4s6sxuPYktq3LAOyBMhXYdZGQKOfuHQQl45qJlKy1f9CxDKMHh5Kgg4vnxbS7L265
KoVWZqcGIjJ8t1bYKfcjbQYSOWtXlgcqX1A3Xqk3LdTjI+ANdvPVfzNNGUerdJFbEIDg2FzcWPX7
7Fylu0jY55JTnEEcKjuanR2cQmctPmjuNgGdFronsSdSQCR1KdDrjGy4jSpMOGdpXZ2W2ES5Vj8g
ZYZajeDMLY3ai6lcUWkWtiEETJOrOQ4/TQC610ZALs8rBMqxP834CtO7HF428ooWpMIbbiUg9mbl
LDSwXpCR8IWXzQDrspRo7e5UIj+ckvlt1gAwIeu5Ewfg6L8A+tjL+wBDqPbTKjB5h+5RivSvJ4Id
G+6Rd8HckoY6P0VP/BpJAbJnfWdUri56mLY+PSCH5MWXW2KCihSLow/rwo1jPFgoVv+KnpcrE56F
SlFyVNEHpLIL6jWL9iPSI8y6BSKzQ3lKFdIQX3CWnxFF+gcINdmxZBq0y1dh8GBWhk9Qn2qqhN4Q
K9Wu0vNATJH0F/qJZs+99tBRGFZ3KcDHnjupF6FRfsCfpGg84gvcR6ycoBsjQAC2t3W0hxCXMVv5
iTtu8RJ+qOiHCIXdooDxiPUvxMUHa8AL6gdAmLE81I0/0Yx8hAsJbpswJn2EJ+uhbySQqWbGsBz3
sFCYFbnMKIUlvimfwp74gs5eYjMUDJtv4lrnyr4xTlp/aWm0t8dlvE+0azQ9rfmbOrpVvPhx/L5B
zKjoAn60C7VBOgPQwUnqnPYu/1qBht+X79NHk7OU3zEDEyWPoKN2yWnZLcC9gu7ErCyXDvy29gf/
x3f5nfzcX2nEgKfKCptitD7eWeMF2EOo7tQJvTUnSl3hXIBb6l04CRLAg08iBvSSVEQ30W4o0XYo
97ido53qg+4vweYs3MBg/QA1dNJOMdHN7U+RRCREO5z04NP0z9F+fcrcbGJtGZduxBkZD52xi/QP
0Atga93ECPbpZrjEes9Z40/0W64iBcJdfVCd6sPyJI+YyWTuNi8wwcyz/kyRxZUpDYtnVWOFEYA8
71/70YOKW9Jpp3C3ISI9ESYB66t97EnkKOFOF+w2PycZxf3sGJHQo+R4PC4FAq+2fh8dGz96loc9
nInMz1KwXnZ8RzRV37PzfNREW9kXmavslV3xYOEgG59iwtlOAvZ+1O4g5DzKRAUEZfYzzH16nZ8Y
GYoMH6d9w/iK5s8ufG/8DR+u+mhd6gFksNNwgEveXB/Di7aLT8adQEnBNu4qtzoioD8/4n8uuDFZ
qHwqvmeWd3cNsO6nxM09HRr++qa/Rx/DM1bBYhwgd/uscsb3HHHnpOsJgey8B/JuM62+Sg9axAPo
EpV8rEy37R650Mh0Ej3swknhlycerS1YVC3G5BHJll+dp+YWEyvHIuZf6t6WD4bbvaWvRFHxnQ5Z
5IPK7ZUD4L60PVYqOAxY6+7QfMCgwWeCu1h6aNTrUtuSASrzYErfZF1muydHgEeATHhJ1l0U6Ae3
imi/s3Ri+iNDwBeHXLSoAH20M2S76G37vwLWLZAU7dITdOVgdaPC6Q6tA0Zvlo/xbOfUVTiW6FDo
Cst5iF9O7+Cm9GYAQSCnNV+LU+IXmukMyeK3r2AUUGBDvnUU7cithSPNLFZVtHRotZkAg2D328O9
au6Ws4zJC40ZqN66vQkP9Ydy2MtY+Rn+hJiAmj6TbrJCX94yeYd8BKl+7RrWdZXuKfWLh3Jbs4Mk
QbZ/xzqN+Z9qhnBevE9GAYwD0t7Cp22zpB8l7DCnd+NLvJ9+0vpj1VRCmaBvYkfPOYquj4bbv+KH
AsTCTl4Gw4vKPfIvdvi+Re/ouac1ZCseyMbv5HX4AZO3ovy+k740qic7C+wtgq/wew5id8qWj+47
B6KvgJggjltngZ/TONwX38DXiXGgC8g4TlKzoy1OA0ruTpQDZMoosdvYOSLbYB3gZcG8csgQiPIg
OmrcKt7qxzhzOmhitrY3DyT5j2sTIIL+sFlypIDlP6v7NkYiATDOEfwTxSHrEt+h2SKBjn01masm
6FsOlInwZ4rGZYYuz3DqFE1xOI0lEqpB8o5D8qZ+ta1e4pdR8gcMcMCTPgjAmFg+W817/UJJ9atP
78m0BL9Qr0O/A8psVYGEgsCMDme17gkdWWCNNlpezniYLtKr+T4Itt/4GAGcuCUVb3zsX/X3mChK
S9xDQMFhVkLNI0qvGYDKXIMNaw/oJ9qsAr+Li1z90gDW9upJeZjJJ54Nw5bHc/Yps+6N3JUhgqu4
l3APhq1LkwAYePla/6h/VF/WWQtaVvbUNe6AC4AWUJrHnBt6mJ3Rnl1SlV8pVIeEbPtqXZQjoyPZ
A/9FWORuru8hdSUBbqXSd3jqfyTP9WvtblnZXfhUoqjb30XoYMMWm1GnDn81ncrdsgUDpqQ88Ur5
2QR5/qtHVtZZ99GR0oDhyoYruCrBzSYDIADvE3/8AeLbHrl9+NaYpttx3vf7GSyCs53HPZEkuie9
PVuXprGfaq+6ZMbbShnNE5HnQ1EQ8Mbjg3WJPuhXAesltIiP1NhePmkA6Vu0fYlfSaEwqivYrVER
6cxrbnkwcpDnJ+yPr+jcVDvq4shtooZnWxQ/7dSTWcf7xVl7nX/KFH4/lIfqOTwMsJBfk2B+YiT+
auCe4QrepC9qFBgPT6rAb/tqnORZso1LCLoBvfhLFggXGBwFQyG85rseRxV/k8Z2oo8CyKJ9l0Gs
l11ZfFuP2IgHJGdUNzL5vp/CfTYdeuvJqIRTL0TXaOunRMXM2v/2cFK2XhBo4HsgmpYXTRX6mj0q
idPW91kGwQDgNdL6mOgA3V6zmuRYg+Pxs62FFW+CYkAkKMjILSXJdJ0WiLn/egfCXYl477+eqtEI
7kF86kU4hf3Wnbv9/W1z+2ivpnzTghE6aMuGOPCff5/JrXSIpgC+TBv0gt783kTb09trYb2pyMUo
k1tghlwQ+gWWCX/56N/+8vYdWoWu259vw5Oo8vKse9Q0E/AfHgk0avdhQ7fotomabR+3hxoNewkF
Td4yjQyeKqqJpd/N8fHPx8d/H+af15AhRw3kz/PbZwoYGnumGu9vr/95+vtRXMSYXm3f+uedTI1B
qEMO2f15A2IAO7k9R0Qdbb26RmxoO9a/7P72s0GERqyVF26rLiKB5J4uamt0QUZR/NpquEm5eGNt
UdBrikM6NntNM2KPzj6uIkpzjjYdziSldrUqT1KGbKAyPXaStR9qln+ZomID0Ws7PObtFk2Nvmdq
12PzIYGDa2b9uVPlD8vo/aUER9mLlNEEiH8DChQ4oKDbColXsACMqNR/FkHNHLC8JUKdQPeT1PTH
QpKoGEPHHUcJbxpgBVloWHtFAyYbZ6/5lCKfgIRVj2j0VIhP9Q3rk40zXzk/Y4dOFKzSx2laj7Ci
EluEtTdCC5P2MgyDWSW3bLJrWrxFEXkKVQ6kCTY5roPQzaSKaUFVDvcRq8ViN4Y8DdVblRDjUZTo
un7iAhkYA+4+WioEatE+14nwKerrfanh1xb9mOAwdgiwRmAEdEu+W1vYgWBUEEysNNmFaX42BokC
KJoeYWh8zMBFndksr0DN8NdsIWhHGehIVgB0X5lFNOs9igDr1SoFnWoahXOcX6bQ+LX0s7zLavkn
SJKzGBlvUQaEVR5Wf86+JCmAKPVVTi0qHygX0d9E6qMYvuPS/EEbuTwOorJpjq+xHyeJVwv7tQGa
qGksp3t5U6wpX40Fn9peCtpmCQCTHIqCPssanuZEfuja8bosSBBMLeioMlhQHU7bElBW7xXoSraT
Ti5GuEftjZMuPw+WP5pPurpC7TRkcP6rL+nmMaLm2WsfnKYfHaA/ycrvoIBim6vDS0N5dpUid1PC
qal6FJwzJZV+1enwo4ORQ7NBJdtjjm8BuXDGFvyrkIlukarV4mO8mkiNSCovb6qCjaLv6vm+iWr1
a81oF4UaGqbLW1G31EFRc7HHjbiLXogUlYjCDMJxgog+q1W5zxrDnwvKYNrAmkrd+tQklmkqLIe4
SX9WhaPKhriLiukZaX+CXq/VNqIF82HM0hOyWIB2tXnXCQhDFWKOSmsnvq81gkmNbAq7UWE9Wcgv
8yBVB/ytPjJ9JaTIEliZDv1QA4I22MB31vp0nyJHykFeJi1Sw4r6i5GE4VL/Ek7mZ7/odyFd6dUA
qrGK8/M8Y/GUJ26rNyB3xwITP/G8GNGjEZdBIaG/16BkclYm+WF+aQsKOrk1yoeUXmYt97iAJ+qz
Mpio0GryZ/MlKtY3hMTxsPlWjHMDh8hYjrImhd7U8OXWsjB5jZCLtQRB4AZx1lgLpFi4oDTtgfAN
L4Bfj1ba/5KmTVGdxQO+Zs+gyVuAmKBvlyY6r6P2qZfAF+aKPJqO2FpYzcZLomuxVD9ROXOXUBnu
MrEynQzxF6zlpQbintQulqdG4XeoIGgxDW9o99BsFOdAy3XdlXCHu4sXyQSNDsUwL75bI3R6a2IW
N837NkTzC4a4WI7fmB8/gnZOwDGwLAzDZHag1R0h6r8myFdysaYeRhySVItFsyM3m8ytX3Kp0Hyk
ni61ILzE3JucXe0t0a3akwQqMol4MKOFXiUMTyhpH8skvY5wOZluccASBVbMSaxBTlgUykNLjLDV
dFA6/ayZ0lFP4Mopi3gp4pxMdYqu1a+xrRGCos+j0YAsAgX9pV2jJgaUpk3cK3QG3ehcecyptWny
lhLScQmXJLDM4aNa6X5qAmVPgdizb/OQitmcXOO8+dDq7rkppwvn/LK28r4hoZ2HlK6pIL5GJkWv
DFUkqO3FuvpCXV8TFREaoWRiQLVetPFD/FYRUqlm1Y4UHXJEFV9R68mABudU5MXMSbGixjTCAhqs
jSC6dNHW1Kx3EJf+wkgPr/a1/1Z1yltN3hwiNfuREbzRzIx/mO2aHoAGz0cjZMlP/M6bqrLrTAWM
CBTO6B+7IfnuE3m5IsDttmsEWl21UDPZZkFgD5VXmGNCeRCv4LRr3rIZN6OuL++Uq0IlRKhBsBS/
tAKj+5+6SrsA8bm8/6GjgoACoDyhFCaW0NZXeHlpIBf3QtheornpLqCrN1QpBXUJNfaNabzHUYBu
TV+8CPHwQ5MVxKbkrdW11erUFvFP1OenCnmjBg/ARF9RRKA3CewTqSSAczV9z3oBwC67Ql4HwmwY
vljB6CozAWNfKuZ1TxHEBNs719VVQdFlBxQXY4FwehVna7ET1cTqFue9cpZRmrC0V7EVydjFklE7
YDuit9mTuMpfsCrdqhsCtHrmiGJtrZE95YBLDAljkXTRtZOSUknvWX3GVMTQWENwYwxzBCTVSnIm
KF0Icg8nQwlpN4m0GaLQAmuCLo+UaeE5ouRoFYA+DWX5wrSjscWOklFRUKIdKehn5gXzhHAXo+bP
0dInKct5IdORKLTX5cPQYfs2qgiD6lheQoMKxBCaIIYMM9Q6dJNaKYVZ11MYGeovKdN/W9f/fy7Z
T/RKaXT1LfJ6//VPmtnh5//5L0lHEff/xSU7fpbdZ/d/+ZN/Usks9R8kTzDCRBMeqyVLuGj/k0om
ifI/iPmyqJuqKamqhjfuv6hk4j8QY2OZossoJ/AOx/AvKpn+D8sSTckUZdR+JV2V/jdUso1w8J9U
MpEdgEA2FQl8tolM6t8ceIGamHkazfpRwrVZSXMRxfpBPBn9NAeruTqRmOg+Hm4UVIZmPCZD3tBD
nJHqNjSzBge3kYrWpEI3ICGB2F7Lts/cHo0JWsx/nlYy+it9q+1vb5bhB3zQ+jBtCy9pWx7dHqFZ
UgbtMCgHkvM/L/957/Zavi4g7P683Vdd5tcKXmQ36GFsNpOX0IXXKPFSH38fi0rycjj2YYMf6rYi
zETCraK3hWN2Md81bNBEPL9wUCJcu6ve1PsW7R6aHeJTGc3zHtLuDkXF+JjLyezquv499gN6LOhv
qqe26IBfII62FhpWDNumw4bBXsz8VSrggSzKTI1U5HwfatpVt3MUlh4kCsGHiwTUcgNdsr8aOPF/
PJ1rauKkfFCs5jsMdqB1x+DJ83U45x0oXgl8Chli5zd1OQe3Ta6pVCLNAiQGKX8ebo1y+FdOuuEI
b5vN1AIBzu25Jg71Puc3V0XU7cKR5OXPYdyOZd0O6PbotuE4eq8TJ3r8eoVeMJjGP5vba2hE4smT
9/sSYte+wWFB25brKe0lvWJCMx1dy2NXFRQoeKZJvof+P53pbSMq0441zLifeyBtfQE9eO1zwYMH
/AgZbQ6qWUuCVfSSTY5cT4A9AkxeUPgNSFVaqmY1gJ9VyUHgsf5TWfT7Jm1hMZ2GICkUbwJUvZ/v
ImG0AqshJYd8BOl8oOaqVPguid14k8wMEgBjUgEsGYcZMVBrkiEw9aVbhomK/o02OHUj/bAqEwnf
DSu64T1vG3nAJA0ZD+f2LKlwxjVx+EHSkSJgtOFHb5ubb/ztUbVoI0Xsh3BVWXgsJLzcVVA8TSqa
LBQOysY3GTy8p5J9iULL3koH18IfCrJCTstCGDpQ8giqZxWigIKodEFs0gnsZevbakCUQDHAKHIF
jIAz4fbpukB5DwNLPql2v+buPaSD3iGfP6aboo1IrXYIVU+C2OpKo/wldMrCEG3nXSUZGyMMcg9g
ZlTDUA2BpYiKdFFjM1yELQ2+7XToi8m91Gxg3dtp0DKp9sS6fvjbb4c4zvkIjdjvw1agp0enod88
3cAFlFQz2NzuzQ0j/8/blJ4prdhS2w+GUygjtPBE+NmOwI2F4qR3K7yV3qRp31mt3cSWRW+XxmdI
1uKuGC852AEg1jTSeNGHWAMhWz8hjQ30ZdOfNNrxORd0IE2DBSW1bPwsS6jmz96M0zWW25MYTHT5
wdz7ncjKUC7RD1+hSjB+Nz1xeYOKmwuVZwa5TBufxM0swXqEC7XJEJUYO0njdteM2rQ3REy2MF0N
VFWm6Qr7yO63p5gXQ9Ysos9CntGPj+oeYUwr94Q5QuyLAVqNFvlXryf7EeuxbEx0VllJiSJ8Rxqe
z77E+QuUbZMo8j8f3V4zJwllND39ut39ZkPNqGkyosFaodo66ptCXI2HSKiJcDY6FgWNImHFKtFd
M1taL78PCbj3vhn73S0G3V4yLJZUqiCR1eWf0mY1oGwbCEh0Ku1MTQvIknVXIYekUVguuZy3sfD7
oYqAfjXo497asNhSRt+qTBS8GcI+yCzW25GMie9KAXJm0bJjpVFvGfQMPWi8xDURQhZRKtmMBhPF
vFpSLbu3U4k4+4i453HCeREB0ehZl+/XgvYBgjzEl9jaiTkgw1v8vcU37IePMyIuv+OyGQu9A6mY
Ga9FakKUasGHeHIvUHpHWHpzhKzPSUUTqE4G1SlCcKSkBIujtFW2E9cEMO1sNDstbU+CrE+oQ8G/
+MO8YFEPvkro98Vg0SnbSngSvbEg3mqBt6dwmH82YoV3Z1zXzrLtCv8Kwp6h/FoyBeWGpMiPE9X0
I1XhgRtOi5h45zSnbHZ7eNsY24u/H8ld6oY6YbONKpyicCawY7i9AFsUhLVyFdEGGRzIKubFcZGG
4jhMeu0iQFoCHdcwaipZBJULwWNuhvQQFnT+oy2g9GGMG5rorEphBaJIhI0YRZ6aFQ9lB6KuV7Az
ZblJbQYyHGRnhDn7AMO16mAYm/vBNhfcXlt0TIKtnEwdrdQZaz5j8SVROxjYwgRaM1oSRIAm9kOr
vivzyTgken4eoSjtp2leYSRQD0f5lxlfDdHxXkBaKFrkmpl0MKGbrKEa+Q2fOqa1PB4toCDN7GJW
tEMqOvT0qEJP7HalihZ3kduj2yYmEfIVAySVhQ/hOkHChfVIdyvVYWslI5bLjRrTzeuVPLCwamu4
BW6b0qxTT6nLl2GrFydb2pNvyc5tA4MVA8saBRbsFtAH3+rQv9+wKAaVTl/kv9p5ukPVazrJEh4O
cR85GWo/YCmlh7QCCjljyCBTgEG+CX+0fHxNoupz6UjelKmlEC4MAKgX0cdJxjUX45HS6IZgVUQ0
sIwgCWs3nCfcvOhCQ11EAnx6RcCic1Frx0i0HikJAh6xtltaIL5A8N23WvNajPpTFs4Z4pXd6pvx
8kPLkeqjbzxxMwJfS859qOW+HNPSMVHZzSk2Oxoq0QWClf2EF5muKKzylO9O1i/VsmqHIZTdeaSk
10vJ+tJaEagIdfSUNQ0J0M2LPgK3SvIXo5+LS0GOp2x+dslGU04pIMNVv3SZeMJpd/SQzPgwqr6x
V0qgCvmTy+KNdl9Z7FMDIhfi4zT4zWafN0oBHaTvd9Wc76qu2uaBzxr1VEeoG4quiHw7m0/yfs56
+drE+nNRLujSISSDaBEiXp2t9dvsYzG1rCPgf4j2KLhYWEuH2QB+BilPA/kEe1aLp0S2sl2dTLT+
11l66ZiTTOw8dBUGrZULX72o6N6YN7u2xRAwXBGsWUOyvxkDXNRI8CLunyQpb4A/j1iI1+DpSmju
6UqSYc0IRhcoU2P07WNVzU0nRccZ66WUomge6SA7RYA2nfK2UIi5H6nFO5RsBlSfbV3GLXEBwaxV
MfWt9mAtMOYsA7K1Zhh3MiXegzotnF4r/DQrLVAhKeNJgv5RVST5TrnqxZA+ZEmBHJoCexCjm4Ni
gqVDNAupZwikukZjE6DerBdUmEgcPEGjarj0wAeaBrDRsuJQhmui3ZtApMGxAgCXUSnSFS+f1V28
GomfxOX7WIHSTlKmvDR2S6OVaCMDRqOzAF5UGD/MAWCZFYsvkwaCJtUfoBAVe7Uy37OlAAqgqfAa
qMh3Z11GV4EiDTCnuZrOAyjdEvN1o0YUTVTM3pNW6z03/5u9c9tuU9uy9qvUAxS7ARMmcKuz5LMT
O3FuaE5ic4bJ+fD09U2yKk6tf+9q/76vi8VCsixHEoIxx+j96+ONEfAvHT73TONkchXLroKtjZq3
iRvA73P85JAvkavWPEGtRTmXVPedIBmuAtC2cUYePmGGpgXSfvP4b0wVcTkYZhRz9yX1ngj+UTu1
pNedm1OStirGkJmSFyMwKtrDwxwBO/JmVJsN08/JDX7CSeRE6ODodyovO8ohNI+GOcldNRKBKe+G
tAr4FiOSygudXpQh1vVqxEj9xFQ+yLBMusd8ruAQkMWzi6MQPQ1oNoKJx2L4VBXuTwKcjsrihZut
fxA5dsCg+hJN5fcohv6xjMSk14sRYPH2cK568Xei/0zwEP0LqYn5d6uTrwOKhpHlMgZtDAUB6krp
4SruyvQwR663o/0dz6jnrIpCe/VtqVqyZlqNW8OUpgeHywZLLFehePwwdq1764M+7oPjxW9+uL3+
9uN/9iv/H/cVGEICQyVQjmnFUR2tk0ehr7jWFDJ+/DWU1EudZB1P/t78mk6uP5bUjAfYhTdNWBJy
slDsrXudNNU5MplfZfLGKFgzrHevm0I/6uOhH/etezRmqd7+5Y8/niat3L/+GIDugbL744lMw8Xz
RUzfetfHA//4Ax/PM2ShLhcdmbE6/v0CKirnY5h35yUdgv2i6i+pvsYlawXPMGqXQbAC6KpX2+ud
6+bjMR/3VbNe3X/c/ttjiJpAumx0L7Qf0f7q5//YfDw2WxcMH7fXx6wT2o/7yl6lCNTXR/7Tf1kf
CICEfon+++PpINN0h2xMH5QDXXVfjd695UfjobQotAdMmH9spK661vvqea7JZWLonay11kCmDQvf
3z//dfuf/8z5/aj18VkTM3aeKtayDnMEovGyghZyMpj0IdelcF4S4HW37gJxY1Ex1Qgkda6Yu+Ah
Xvc+NqSv/3mfWWMd5mR6+njEulcajOdkS8Jo9j9/Yf39f3Yf3xiMph9P//EYcEkPivE75jlhQT0Z
2DTlmyEL7EvK8I9rX+7/epf/qncJFUrSbfzXHKzbt+/Na5u9/tm9/OuX/rt76f5D0Jl08Ky6kl6l
fr7f3UuH7qXnSuH5YHl8jaD67+6loHtJ1JEJ7UpjsAQ/+qt76Zj/VrfS9viDf4KvmC+7JnQtQqeo
feio6m7mj9fHpIxaurX/mQvIN3MYD9fl4HT6LFyHzc3aQFh7Kevex+bfv29djgZ+gtD5f3+axokN
ZEuV7vhZokCBldDVqdarzvqbgyNSgG+QLrmiNWH+EOZjdZUH5OMx/zhiMYe1Mzaf4/G58isb18jo
7QfBRQsezkth2GeeC9qrm/eXsmy+FBfH8w6porB0XvveKElI5NpPSoWQ/XA0de0gBsw/gSKwI/6q
eqqxpsAtbYinjlFd0db9vat8sQHqB6qrqeZLWA43kFCf/bI553kjb4KUAqoLUveiWFHZdA8OcQht
RFV0gSDesnyI9KT32Qvk6zjWaORCVKE9bF/F/JlW4oh83zZeCsninpBMC7/aiE1D/KQCYCU3bEr+
DlmwdnZwJiBhZoSgyfBh4IPYhSvi9XdmFcJ/TBikyQXezExKaWrBZ2oPHvDKLcBYSl6WUXYanVrp
9mfqvPfRiZ1dNJafMszj2AuCHsdcXhwQOsbEwmyUyJ8jPqi9518yJ7R3lRj9EzxsOH4nBNTKNVy8
sBhXBtrEAXmiZQIluJx/hvEYkFFDc81JQTMtbnRN//o5iIpgW0m/3g/NZxCaP7sIYbyD5e9mThjW
jlV+38QsUEmrJZhp3Dci+DKk1qdFVu7BcdSx9YqHRfmUsHVLcExGcySqyVbsUXMEDWk7tHLOU2bc
+Kk4i5olC738HzoJbj9OHAeJ5XxLA6Bd4YgdJpfP5ggtoiqpSxyzYa3ljQkj6mqb9ki+vIiOsHUb
NhDacqCyMIFRgalg2aI3zNII8R7gezN4pQHEi1exfQiJYWhUFzI2Zzg2EFbvvhpe3B5ys1A7Jrub
ucnIbxmgKzh8ITdWhgiizzM+vUrdkU9GnoyfEvFsxYiUpXO3TKDmCre/8kRRcHyIc5+MFNOjX+0j
WT2XladOva3qQz8M44GmzlkWYt/WOJmBU2ztxWWtTYMwgj1i5zHdY3fmK0BanKpp5QMUBZXao8lm
jlZvuSZCg7Tj2yJaMF/lhqbgY9R2unhn1d73vCm+x3VPBADD/MHxHtMufzNN4McxS1D4LXvpzgwd
ndfSoy/htYm7H+z5OhjdMx2Fn+mAqU90D84gbER66CVQiD1AHaYHmH/L4oymGSGW+fCCeac5EdPG
nLYrX32FuKTtHMwX4slXIerHkc8KmLW7T7srI/g+WeqTPr9ufCjQfGgO+VrlTVCPaAJ7CSDY1pHD
AEHLKVRXXZi8S1osnB735PymR90E2icwRQwpuy0oTdqqe4dkObtUn5usxAhgYlfSbdpfGw8BYOF8
SYq536WJfZ828gEGSrBLQ8yxbouIxup98yLtYxoayT0r2ePIwGtjSfNqSYKexGDnMlV8J7wUIWQD
qmdT9jepyD53Rf8j5dvlGOC9Bz4x69FAQUH86RZViQOHby+W5Iu7MO1eupZVGrwVMlDJP0JJtktA
Mtj9wRUj1uN0nK9R5h15LT+XaHBuBGmGUxJyaNi17ryQoIOXJo+SjRfBLfAKyjcve4IdrwgxVeRA
BO5N5PnfYbCP18yiyGNLT2bYeiwO/ccq8fMDED56F7XHkmlB6yTuzGTC1TBIdNKZP+8NFx6zs7Tz
QzKM5V1Y42vowEqBVZV2+gIw+FIogQDUmOeNySI47WbgFA5xcYVPHri/EI+0vKnCPcmhp4M0eSU6
H+eb0kla/U2DibrW6n0nYyE4M0yOC/feweVhNR4DXivc2iNZpW3mFsQsJo8WoKl6ZtXJBAoNwmJ8
7x0/AWkF0t52EHLkZO3sWN8mO+UH92XIlAegfl7pAYsAGOQ508Yi1mwfT/RoB+LB0TId7CXudqJ3
MKSmIaytFs0RELPclfM+S3/aBWYu17k0C9AzS5aYhSvjDYb2V05I3JsOh6C3ritszaQX3nExuG50
2m0ac9KNnfyB6Vq3j2A/pnO1a8b3xKa5S9DeWyx1Ay0cuVR27zMcvkubxZ/TrlWnoa+ZQEQLgODu
PZ06NO0+wHffcwhmUF9LF2mzlyD6NhJ0ZtLiKE/zaW+E/vvSFWJTxmjeMgj6LcnlaeEiH6fJYAWI
i/vcvQMwLVHpuMV2nmKcco71HWL1YzPP1wTH9Od4mMvrITx0UYQJxs6frc6xLmWGnKwrA061CWad
sHyqTRQNIQFFW5cepLtImw4QfR0iHxhVhTcd44DWV5r0vROZO+2rbvIAE78F5K3sMm1f8hALmpj0
oBxV+9KfXroxw2DZCFBQ4dbpee7I699VUCCFdnBAd3IhOyh5mItnIuqtCxcgsqzqrWfm0T6b5bub
T96BUfAGcgj4vrjhbXK9R56STmjGSW800/vEJCfIsqPrbKyNa3LnrkyYYJuaPjmWbZA/lX3kwclG
1vV85XePJNqhrUHChKyScUweoNHn+wQmh/4y/bdbWJzkLFjWG03bfeDYOBul+lrUgO+HFIDAgN1t
NOtjR0mHFaWOSbDC3NS2QMKLASQjmZRm49Ubp0GihXLW3xICQPQVhkqmF/DBObFFRXJFu5NmUIam
1U0wt8TQzrPhnjqSttwU4w4scZkLTsf7NoHP6E+v5MhNG79qvcMgxrcIYnwF+I5EpV21GC9IshId
ndiDLfclTjdHcbFnnKTQju1qxHHbPKu/W7ku8fzuFBoyuzbM4or00Lu5s/GE0Abf9YxuPWkwlCzA
HzsBPtio6AgTKo4z4OJty4e1GbIWg7VD5OKcKixOulfqxuk29eu3vueEIQQsZi/xXOZ3at4UswWv
noCczVAjZXeEkR47r6huuhiPiFV6m16aHEATnblBFG/eLDK0i0zuupM5Jj9LDW9aUEU5czGevTnp
D2MeIOuawvl6xDt08N0IbRXBwJh+7P1cz/igmRBtVeQh/sN5piX0wbg4YD3a+mASI7lrxxJVt1Ns
KhfCKDNDBhrwzw+NtJrjkMaPpWqya9dQ9qFqKRgc2d9wDFCD5OcaPt++jkIOz3L46bXZzyU1v7eN
9ymMJ9Q4DlaXrO+/1Ugb93NPMHOTksIyc33fu+78RF+G6PCymGisiM/BMipA1bO1VToAavjpTMHe
6GLAHP3SboacTQOtkmsY44ykuipF/8PuIvcu8JJ9wSTrKJXxuSh89UCTKgnds19j0nHKpiRnyr+p
q6RCV8uFfInUsMNvpqceEZ4KbzrAL0UL33oN7f8Eow1JrjGgnTu3xIHrejRAWZkXW3KRcJwsxvAZ
5OFd1TS3WR5HJ6R61cnMHbwiXNdMRNxxjLOoC7vkNq0kNLoK8JBnxBYTxwIXvmKCFFd1v80QBuyE
jBn4liTNWFCGmHtHw2HI6jdTJ0q1qaiv1r3eHu+Ea1pn26CRUHmjYICA5n2MXbGNqvGLMeOVHLP5
2nF79zb2+GK7gG9mCH1niLF4Qf28PKbmgJNhTm+nIhNnz9dluxcgRhKUcnaFwhu07g1DpGmXDso9
jG66SYlmPnGhuG5ar7vSmrxTGy4PM+ECtNZDbzOa3mXyOozVUw1ybfAe8wGKagBulw52bT4XuDxT
iwAfa+7wB0Tx3k69/Wwx75lNcdXr3nId+jcFJxJ0pddttZj3E/N8Yc3xdS/kS5fg5DIdkgizqfpM
GJ5/Vaj6k0tg4WKW3skuHlvTX+4XJnh7olXrg18WgCyCqjwmCGlQ/4feYfSX9NJL45MJfA++voMV
e6ABmpvWl87eD1Ru0P2L8Xa0y+quHK+jkDb/4lOcVmVNnaA3i9YurJu/3edn+Y8kouIITW+4KJ8u
PRidEIstUZrjZb0XLiguKM5nzOCRQ0zhiIikxKH4cXsoEsA8tl4/2CZC+mJGFV5G76lJWOh20XKA
dYP+gxGeGOyrqBavSSdI/SwdII+GnhEHQaF3zeAvElXQQQ1VtL9W1BRaeYaN4NmnU4LnodE0qvUH
6yYR9c4YImLSnSkerjiRu2RM40GZinHZ5rqZVKyh8OsuSl0f5ED7JdbB746ejH1sRt3DWm/OhvFQ
O/DZ+zY0t30EiZLWeXVZn2PdmJzYWYB4x4+7fv0BPcVGtmPsJt2hXJ8tNPTIbd39uDNwElru5nwc
tDrI1Lohai1yv9ddxlIwEqzrYtV1rFywoLP5Yqy7KzqszhLgI7Fxt0LLWHgYy75rJ3mc6B9kWr0T
9CEKgNhYWKIOmN+tOupY8ZusN1Brd5cqdBlT9HFPrBVv/box9Bsmr7PajW2w1FSMoRkcVkhYoD+q
dW8qBGlfibERXLV/Ad5EkFCYab2OMt2B2L3J+9pzBmcqhuyImYy6VKpfqtOslV9hYJ64LtSXWOsH
slJPk9fbthYVUJ8sJ0FOyBRVmE5qOsvrntNksJegnvVaxtDqzbqXNx3WVnt6GfRDQ3PXMXq/JOSd
/Tr41r0EyQgH6ER8gAVzeLsebeBQSSdYXzgfkj4QdZavJ7J9ouVLnT7U+sCd1Gks8mOcWhLrEuPx
deMOIASVxqKNyKRGMyqP610LKnFifwRr4PLJXXUbQus4fH0EWXpvvVk6qtlPov/p6pZvMHcPjLAj
alh9ZKYmUbF/7erbs4axZUFhbVYeHuYUjoV2bX//3qw3FwSzG7cpg/Ia+QxuM70QM5f+mkVciAVX
s+hYMuzjsPgaA+3FbKJfwfqC1tcyPfYV4S+1SOERzqVOu7e1AIXThELfhXVH9hJVxwLSRGuqmiTI
wQM5xGKE9qPrjBYcqTnrLqkev+d6k/FF2QGstDblqoTTG77TaOL03iy1R/vj9nqnud4ZDIR3BjNr
5N+/J00Sh4mL4he73i7w7v7PZ1taUZxbsnPWDnitOZO/dp2aVDCuFdQm+s4UffimaBLO8x+PXHvp
0+8m+/rAYeI6TPcGGodWTdioo5Qri9N6C6J/c1n3AtF8JanM26+3GrLVCOSLzBIXjHIZspUJ+TFQ
9Qip++s3VkfV325KqySmh7PKqEU+m4+nF6I1dpmDfHp9b9e3NfB5+9eb62bUb/rHzb89BKq0expK
zug4ttQvDaWorBBeRdTIk0fDk2W2U9zB48y49tUj/bOIY7DVKivP7Tky192aHLTES+WBJPpVW+av
2rT15LTKa/x1lzZuvVtqrgld9WCsn+Yqtfpjd9VK+g0r6SQejsF6kuQSzqmyCkoHXgCjB61lFHLw
8SuYX1YZzcc/f725qh3XvXUTq/plGXuxt/X5yNAiwoFTFsfw79sh4+Wj34M4169sFZGteyXnz2mw
kxNt4gZDn7bX60esG7dtJnTwDTFy0cwKb6b3p88vfIHi5rTuToaoiNEB0/AhW0r1aXi9OUUNK9Ai
SftLl7/G6KTOgwMhdd3AQ5acm/Tt0TJubYb4fzsI9c11PLMeky79t4M1Ovd/HN/rbpfQCs1G6W/X
m0rE2TG3rKs/Hrce42Zn3VouUbt/HPzrYz7+Rm0pKBYFnK31viSOOFeUExUsqve//oHrr7RS4Sme
CHTA8j9CjluncB9zsL+Nxdab67xMZJW3/b9RzP8eScIYBF31vx7FXJFs0v/I5j9HMWi79S/9NYrx
rX8EXmDZJIxIV9ru70GMH/yDoBKPRoZwpVaRoxX/axAjgn+QHxYg+mZYIm3LZJryISN3iCIRAcMU
OnSWK/+dwYwgX+XPsYzj26Ylbd8NBC1Jy7b/JiIXUsQNF87oMk77dK0TslWEK4koqVR4EwYRYrWl
ueSe87lQ8BgXEtlO5vSQGOQ7GON0LruGxMOGPpPpwYckXn2CDIBkQ4742h1RoPhTBc5wWtdxln7K
DBL9xqkANCnRIIYmHc4gCc9jPb41NtrgfmHy9fsjuf8Vr/IfxJsDQS07xkk2Vpb/53XyTqHlN23y
ThDwM9n6c/w0te7sZszdzmGzgC1xu8NEhjqOWi4XVGBYd30Kii4gXo0zJZcQXbFFlU/3lsCtISMC
vrTM5zIUl8U1EVQ0ACCWLAU436DAk+G+CURPMWM9yc5rt1ZffSIh6Dt6Mud+3UD3JqAsmMx9GIDg
B1E22eM5MbRuSdVaS1HuYaAX1WFesvGKKObzTG1/SljA7LHSQYsIbXCgbRbxb3deM6HQF2Uza2Oz
+ez/WlKyrgzQ3V709MgsgVzpzap7hQbmnRfj4ePuwGu0RS0qaVyLXRvoojCxl8u6iRM0aqEVgHLU
14h1s3oCRBg+TAmS/NDt0KxaqIAOVSheqpPy7LehAnYwO/jPq4bKJIK6Rd4lAVmx3V3invesDAhs
I2XAvCgjio6lDG5RcyKcm3RfQPR0ZCM3X35YDtNkrm15NmV6heUDTcofZT6gmK8KsI5SqD2lGydN
fXPpzOCPzXqfwdW4dWbvpIoyPiaivZ/0o1oOP+I3NLiCZUSKeGZT5QLfsY2Ux7N48AZ5aQTEETRe
D/ejzgf3su7NWobdfqGYYszFungr3bADPIHgKa9PKlrokf6SswfzcGn5OuxGA6K3nyQSgRJJgSFL
LzvrKV70YmG9sM3CejA77lpM+1CQUnIdSABpdjyo/bpR0gTWE1XJ1WC4Cek17XQAOv283rVuomji
h8ViQDEWD4sZG8DYGTVe1o3y360KTH5O1jRavG+K0GoCzK+ly0GFy5BoywWOTKwWsJWjawEogi/b
LFeJCPr9UIurpmo00rjaYub75ssXs2+z/RRTfq2K9FWLrhD1E7IIeslAAQK+OD13ysE9nzDCUCVU
DNbbzXC12kEib0m21UAystsGz5RkxSEsUw5V1hBdschzm3aEBsyRPLDy+RylDbosBqrb6b5HekhV
nN3kfZEc6yDaMaHxT3bgEvoOWslL6d8a+TQCaAn404lkFpJN3Xw0uvw6N41mS40vtkYzj2ecLL3T
W1D1fOxm2m/A+KX5pb2eTFbrVg1CiDCah7XWUWQdoZWU6J+qL/y+Du/t7cuCBH3TuP20j2tW0dT/
xy6mvZ4GfEWLAVGmWeFFtmlE9LDTnIAgE9leZTSidrbqnpuke8U5a1ym/jQtvnUO/QnClTcg3o1Z
FyX1p0jNw5XLYIFF0cEYaVMX5PcphaOMaVRD4waSUeHv3Qikm8zVixhjcbBZjqDYbuE8xnC8dQUF
Vp6oeSvAM8/0m9dXPpedJBY8y5fzEP2o9DC41pscxNNozufMXdQ2yKt2u54oufbVJ6cYQA649XGZ
igfarDQyTELGHQdocFF+Jrq3xroNI6+rSFTMfAWub5pcOH8guoXK72gwzpeKYOJzED3FahKXKSuv
ZJe9BxE8rxnnQBYa9IeGt7QyD+MSpQffJtHbGrEK5ASheHQvLcuCIJc/kw9UnWPGkXiLcBSS3Yn0
LA4vfsLi3E4luViC0l6J4RLXhr1N6+zzSI/Ur8VTaeeXZcbKgyPotuoZ6DLpeUNj60TlN9yP9R7T
z3qYzzmKXzI8jxIefGmSPci0arlEgQPlr/RgYkYth3BDei3j74MBeyP1nI7jAR88dSHTdsZ5F/zw
ti3bQ9Taz2FiNCfOE4+eeG6tBpBpTuRgUKHn5oB4HDKfxwLKpN1LOgJgTEW0DmvxtZ1TnoMGGF+c
kYJLQ4nlAM0+i7adA4uAdBqz2s0gfvlwRjdzT4lC5ta7vQ5JlNsyWGyYGzZArqY7O4Sk00d9RKA5
7Upp3hSxeHFgbjIJInDlTc5Qznwa4VGbSkTx9TmwSvdGwupDi1kzESXdJPMxNyh+Q8ydRxy6Ee9F
QsBSmC0LSchEfVVmu4ekoA4+ZtBNmNkAoWZGpml1SJA2PixR029Y1oW7wB3ulBddCTM713gFDrhl
9qv+if5AeWptwm2AyHZqZhQESsgKQtBRebarkvqLbcXYlpimoukMNk1C+RIPzXevga0nIgEGbTLg
ORopoZM5wX6ZIXWszykW47z3aQ0wa+qtUxUuN1PDKDarAfrCtG7F4G2Faqc9eknOR0t+pLEL6isA
45wz4t0GPfyHhfyRagb2mlTofkt6XbLVP09RSBf2xVYLIbBQaOWPMIz4vwJH0dqIIyWPJxI5QnyZ
zCfMQvs+I7gyd+1268Ftw7KH4xY6cWJSmY2PeF0JFqlEjQY6vB+lXX+SKr9xPNKv8pzwSOIjEC8A
D+VUdhBddTfZsngqwX7b2RcZBEgPJXPdxHYl45HmfqmIxamyC8mNJjZdLO0q3Y0eoNhl6qGzNPnR
6FV11Q/f3M59TnIiF3A4e0xtOCwtJzN2LH3o+DMpqSIg50k/Mh/j46fDL2CYyP5QM6RyTBAJNalc
1zUV25e8unPjxxAkx90Y+S+kzzW7din6PdiPjGgOK/C+5gFaW6c0yKRphXO0dZ/L872vqR0AFO5H
axMX0rpnWW/fFzFj5ir8GieFf1Rq/FyPaboTg/OeIw+q5gTik28eUtj/QOhREcw66CO3XMZWXinP
KRarXftuZJ1z1ZcRg5fw2Pku2BdWvmVZoEdPnOq1agWYz46M2USmwWnC3UFKRQh+J2+zbWFQAvch
Xbso6q69oOYS8tmxC/vEJJEMs/rGt3ljkrQmirU9+6MFtTTAzW1G47cZuBs9imcfyLg/9bTfegOo
eMtx6i67QSrvykOqiu72p55FFkz5v2KXQ49N+1g6zJJyABKl0WKbSnzghpmY94EXy1cPfApAxCWi
O+rgmoS0ihIEYn81XysvzI6Uf/CVWNIXLhtDNcUNJMG6679WaC78wIc9TO2etj/50D9VYniAlMPg
Ly/uNUcwz4vy0NopeJiAdF5lPbVrnReloHkturYlC/hg/r5oMKGVxcfSFYeasaiMnAdvgTxSetap
KJmAZRm9imwK7qKwBOYl9kM/pSwYfIjrRIxvab3Rh9rTdpUPy+TLXV/aNwYyb19mzaHqmDZ2cXCw
wx5ciU8tlX0lEIek6fRVdkC1YgenqtEdOv7Ju0ySdQ9D5t6qQvhdY+Tuch/ZNYEt/TE0AJ2F9aZK
bLJgmxiJQt5nO7upvnTzz7kk+ysq5e1cB8zKSvoLaV8/2fb0TBbU11KFnyqbqJugAxSFUfLgLUS4
BtOzKqH8TqRmCOKjk9jYlilyL4Krtl5z7nq+wYkosUpZxU606L01J2kzOgjwqfZpFHTdwZ1JTR2t
ydwh87wdVHSK+JRpneflIcORH9U6Dg8yreu2VwxQn+uasHnh7MMIBbrJOH7vDMm1U0ZY50u7vLKI
xYsD/63qX8fWfuJ6cyTeVe5Qa71jt2HWN3G8JmDh2mWBwbwY72TnjYeoAHIyEgRmEFIQVNGVkT1g
fR0fW8qxSjToiZLl0bKTR2wM4UaaUbeL3R9L+YKTv8AETxk02JBLKUwjVz3qsZmRm09FmKE89ksS
GXKmPir9UpvQhuUAFCHyl3OZDujMacrGXcE8ARrApobZF0d8ttZyxXVfPYQZ3ZhzHcE0kUp8H63s
sSHd6VjkgpWcm9yEsz8f3Eze250z7lHHcR6uhc0pRTd30ffU0Xki7u20SLyco2ewcKqz6Vgjw99k
LpKY0CI/En/IhhSVs53hSZrzmux1QJY7YVrVLokGUFBBjb6INNqJQQ8R2+lTnVcPwh3Hc2Pdjxn1
eMNrdolFOTqlB/gPICGisyvGrj+XGldqpFdVLgl1IBOw+iRAGFs8ECR0TZNYdrhsrL2K269eFd1N
4L9CsvHqgiKmiXnRU+EQ0Mm5sGNIQRx38M0Ryr7BJbMsuJBgDS4gu+/KqX62iyjaAPeZ6Fu6nMkZ
IXDFfOuN0yy0+aUMA0jPiAIV6VGBiQqlDIzHODSbw4Sg5WgETXFYvFxtm8b5nKE4AIRwaaSfbNuQ
KXgwdTuvhOSRZeCOjVLeVQaCnymnJu7b5tbvSZ6ZemhGdmK/RiUBwMKy78qFsxdOMKRH7hPhqTdm
4/8I8fR5qfK2Mucs4eR2vs+yH6nFxB2z0YvrIJEy4yKjsKLNbDFEKal3zQbw81Ke+hywq4i2tQKZ
mTuyOrA2A6vmDKRgE91I5RhZoDeT7jYvBaXgrLbG9N7PycuYIBiLbOs5aOiBzLSL4/GH6nJ1hkQO
5CY5ojcLmVNE232XMqoOR12UoNyli5j/6Nv4OiiCHxWIYdGzRKzyKtpV/bkfMYQEzO54m4I72xJX
Hl49q3of83b+bBjUHCbZCEl7FhHhJEUhm2OTVz/cEIdfJud7Q5rEwJvu3mpB9DAWhmG9yKOcFhf8
y4TQzkZQFC4jmsWEOSe6012SJngHk3Qbm8gYw8BipuaKaetnlPBegexFuFnC0Co7dl3cHYdpgqAV
NLSfo6dSJD5oFPgVWfaoSvWGtvXNZi3iFI29Nw+ON38bphYwberxpR+/5b3/KUGyOhjZrZ0O/Bty
FIiiCkKUb988Kng0kVzCJg/yRmh8zdvl1DosHHKv3DpN/YknpmxKOYG1fvbVbMc9cW8MzieMzqZP
kddVWXzoOgAJVfeS5GN5Zkh6sWYkEXyNS5a6jEQjBjeehy989rSa47ZnLbdNR9Wjdq12KsZ3mqZy
y2Q63laEqgJM0upOFpe4t2GfolsljZ6uf4DJjsTfFANaj35rUZ8ZWKUHWdjMv1JkgnFPDRgut/q/
Ak94guNmypg4lgrVpftCB5HDdUrI20Hw1lOQzP1yjs34a0VA5yYw0CD7tU9u0CZXOck/U5VRMfB1
oCzokbigmlKFx9dfv5FAfL7414NaeDM8CUUXI6Jrh+3WzFCcuu3EKUDIjRHY35wF5zOKWyCKlSL2
EfCYyoN3shk/KQhbcf5m0AuoJz39FzaME8e9d82A5MGhI4UAhdRG68mo7Z/Tyjv6bvgUCHRmUwCJ
myJyK5qQ1MMqfAAUBFIPnovLsgjFW07kjv8TUSKj7MeAlPs+tS5IVyk3xlJuzRR8aZm1IUYRhCaO
llUggbGHatvSeOTi+CMhj3JX2fj/HY8s2DazWctznQD6MJ1CyfsWjviyM4BLYRuG23F2ZvpuUP1M
NY2bqZbuYemFBr8Kbzu6cXQM22CPBBBir1TfA5sXbMTJY6i/kdHQgltX6VWMFfyImp32ic0FKX1W
kfOcD1Z2nIL6Wo3Gj3EkjzzsviUxnhEiOatuuGlcZ5vNN5xDht74BOMJCFhSfJ6jOyUdwKYdfroh
4GHjye7D22YKadgROYTO85sO+B0OSzaP75QWsVE/uimzNt+dli32JVIW8WzVGaH2rSFYh1w1mBNn
wRtIlf80WSUpY0iRfC6UXPWcTcrICAsxaT8dJ9GFXHqQaAPCIAhjPtqb3Ri+U1cNBOrOj3UXRqc8
CwmJQkJVG8yFm/bUBtW17VDNQ72bsH4vT6KePuEWuut8x9yhBHxTRClL+B74ed1HN6+fndh5SIHt
uP1z5Tp3LYLnHjnxRE3hTfmV42WfOsG3ZaDqjwv7kQAERCWI6IoQbmAEPnRi1bqQVwOm1c7Dl5DV
jdEjIAOq5JYGHCoQXc3IqsUsOdMW577qT4HR3Zn6uyaqt7opvyBV7rYLXkR36H4QeG2BkQYMzqr8
vutblGLYMxvon6H1yZAOTOvKeG+7+caPkGYmBlZxjp6J9GxUiVEz/SBe+uQRorwdGM5i1H8lBLBD
c2xMfDPEdwq27ZggH+zb6Gstk/PcJx6L6N7cdENyj7lapvLdHrJbrwKzrqzoNRbBfciKU4uxEXK8
G0bxqdKv2Ri7Jwl/veg5kfsm+kfPIs2CTwr1rsMcLmfmVvqQeqGaxiPMISImnekMSKS6VebNFCU2
sBh1zihTt2WDqJVhtnXwTEJXWQcfcPiOh6mhcUZ/nxVIrrMSZ7y2rU5PzHWO4kwlqXMVXUi9dkLS
Yoze+Bzp8EXWCjqLkVbfsxGSzgh1ghn5grWzBouOQagnnnPBQNqqQ8So+S4q1XbwSJgMnWrn6gxI
nzDIiVBIT6dD+tj1N5NOjAx7siPzxXr5L/bOYzdypd2yr9LoOX/QBN2gJ+mYPlMpW5oQKkcT9EH/
9HdR5/6NvnfQQM97cISDqlKVpGRGfGbvtSFYQQVYciUlAZPlkjSZLJmTo65OIVC5FSU2I8x5+JUj
qwQhL7cYXbERDPTmTu41jAgw5Sqdnu46iPpN7owl8xJioLnTE/Hm2VQ0Wq87rK6zK+J9crgJzcyW
9MyJxwivFomaxpKt6fWkoSSkbfqzfFdp42009ajDzAJ7F2fPo37kIHK22ZLZuUyf9uC+Pss2f/Wb
EmkYUDhBrbvWnjInvhgVgr+paJJN3Pbj2Yub320c+WuRCCMoEbUCc5DuJaTIp9Yi3Db3RyRVmbiK
mQeh9iaoZmI++eRbkG+XXgggJzMKaJU5cYdwguZEmMZLlqlcUk1d6EJBWZF0mlnRsA5n0k+bfbZk
oSYzcLbZgHbZkZPqgR7VB3ExOwlMKCPSqsw3fluQyzwxqGwpLfm+AZ0gzOXbRL8VLqms/ixAaJQv
pt6Fm1lkDjC5BIpZn94njeS5MBpfBhQgiIJJfGU6joiWDFjOOG9VF3xeNZCHU4QEIzvkHY9LemxO
jKy/5MkmBDzEBMyiyZ9OVMkcX9OSPus2P5N8/F0xljm6hX10q+yeFVDK+7mvdlWok2LrOMM2TN2f
OOC3yvXCt8KzriAWfo7Mfk51OQOAcCy1Gwdt5Ss0qSH6a457bEFeo1CnUSM5ZCwemcR/pRLqfG+O
HXmt5IcoL/+TTna2DS2mUqZHRyBCMMFalT2R+youi/FSML7eydTAWM/T245Z9Rga3twjgcRJXw9X
XYvfwkJLwAqMX21a12dU+dS9UUV27pIm7C6xwku+cEzQ8DQuw0qSh3VjZbWQ0tBV4hduqOKsFHfz
NFm3pHaLoIAkyrvWHfedC24bme1WDOQFp6mYHlN503q8GaledU9JoW/1BqCi04K/0A9xIexD0fxt
Im048+L9HmqSlVMilhcSHjs77ezqfXJyvQ+LnUigJCW+q9XzpVP262Ba5c2vroVlbgSNMw7gQNdZ
J+SRxFhcsmryYoWSpG94h95qL2uPYRZyftvOmdGs2llLbjTIlt9uNz2iKX1UU3xpCZjWuT2k6D7k
kjxdD7yiLj2o/51Knfypl5TqyuxeaZfDI0LyHjZ1tuRZQ82tKYBrknGR40VaV26nJf9aIwhbEIjN
6GgIOAqR0ZLwVCyp2Tbx2SFC5LW5JGororUTIrZbeiT4kVzxhM2/DQk53CVvScNXX2jLPdKdyDtO
ltTuRPc/EmK8jSXPOyQhcwUDBj8VYPcopOPQpXialxxwurqeJZgpVmj/3yu2BLtoeo9meWojhqhz
5f7oDOuhiBfH/45KbEkcHzowpFQQ3ZJFHi2p5Anx5KmlE5+XEARmuP3ehEd86AcQYcwxM6Qg68oD
IhmHaI2kjLeNiUzFNeLLSDaavaSje5UCBL0kpmdLdjrgwH0p7V3V1qBRsgFt5Mx7sr7aR034pDGE
Nfk5Sx77kmNfXeSS0q6Ia/ddRuDO0k3GctwguxWws12PVAr1R2h8nTEcgbJPiSnQxaUxmIb2hMPn
cAtkR1q8FSLz9esPMVhk7oTMV3JnV2rS5kxU8V4QOm8v6fPUd/PGNEikdw1Dw3BGVR4TV4/BYoaX
AgcG/bUOaLMkqcxlZ2d0YmJeJ6/hnP+iuYoDeEs7Mle/xsq02M6gmRclzpooSQ9u8ycbehxZSQIP
zERzbWkC7nZ4b3JLnHGRPKSkwZOTxdsz7W+e331GpEv0atIJxPPe67z/KuMhXiT6w8ZP2Xaa5Hsv
MfZ9XjfsPcDGa63eMy8vb5K2eVurEDKHo28sjNu91U4H6Iblqofbz4s3vrg2dqX5muQ43Fi/dUfD
RsXNVWLKot65/kTqkm47+yhnLW0ptXCIwHHPiHKzqnzutOSt6oa9LyaxYrCYbfqKQyBnPJN2y9x+
YVLgrxY7GbKud8ZCbn4QG12+x73gs1W3bYDFbJMuj665Xg2ntiWJpFmoxwhluHbJPpLlOTcGtYE2
pyDP1sbGTIYHjBHngMkok/M2xTvgDIBrAESNu1aPyRk0NBNhsb91Jv9VZkLtx6QxN7WO1V2bysBE
EXvk5vtF2TBvWo9IcdO1nmQdqg1cCQjtBhVI1Ze0cG7+gAhNcW/jvRjmDoRlDRYIzM/vSBTGumi1
RwvSmJ+LG91dmQ1E7RgMGwGPNhnMIeHc5qQyidZyH3bObeAn81XQEHJoL7Y0lwQf1wRcTKE+jtBP
QtOM3mV7a7q/IbX502wW/lWhgSoWKtKM6GGSwEs6s+NxewK58Gz1U71vQ8ZyQ2SpW6cbP/NpyraJ
1G6qg3BBxX/WDK7nPmvjC8noe4fkHV0M9VuDRMjA/BQMhQFTRwaN6Z6zHhdH5/+R8dfgkhqg826q
RG1tI0Ko3VLsI6Lk1x1Cp2AyC8JwPI3iP81dADEoGAVeirZMvY0QGLo83dh17+lc/S2ajhK5zdZZ
Y/3w7bL4bTn50c63RDWWlzR2ydCwusCdjTpoNI6XqiHNKDc2lTbGmDBdmqKQ0nsg4GP0SAzluMhR
0Ky1WXc2fekxkUb7mg3Doww5floyhQhJV/jK0EkkVvTTndDQtb1hbkAAXKSG/2KYfLlLpv5sO1G8
S8f83HWyWy3Cb9YbIzDiSDtkVdefDDkHXWeTzzp+NIVSB53aaDEdQTeJ9bPMMUrkOXO9CiseRi6v
PUGvxq88uLxSk/bJyBiGXD4/OSjsN/0w/6TaIFyl+co6ByjGsGyFMEvCX4yWvpuU1lEEyO24/CYj
f7KW+sYhzFNXTbKthtS9OozLQYzRYMNyvo3h7DJjaANis0zpYBusfqULGxRGCrYSvLxQDMeNsRBE
fc88uiBFMRSybXBStauK7JEo1O+97G+dxpBCuLycaT3/ZF15AbGS/pld/UCPx2UWbaeY74ICRz0m
9PV6heHHtt2fqUIE0HmkBepldLVFx903k/QRAa1KpUVEkplcuDUInJnbG1lKvHwGb2lZX5qEf9Pk
rECFv2FIgFPL7MjSjBmduIlmbbPag30WVnu27iyNTabamCFz5jwgZI3ih58WN7vMCfYyG5YvJO2O
hnx2gTNi7D1/f9C0ND/bLpYTpsabGLsc27kE1I4BDsaWEGR8JgTFogdsSpr5JDcTNkdeeZphJ5uZ
2+/cyvlMSpfdbTxbd1+vOTXZK6IaYBOhav3UjvZH1BYn4Cb9Jo2jW2Gn+Xue8Vq3LN8LB9xi1Nro
SJZNp8G+yuwd8xWZqDXdsPLBKPQouCaf3MmSAT5/cwnA3HFWflK/WN1EkkzlaxsmdQDEjppi6OXZ
ZlDj3V8Pfdmuk0Fboz4BJePK8S7JTLdGcuvscrw5XlYGktjB2beGbU0ZSBH3Zyxm9pbMMYeu67eW
z/bAqfC7eQ7xcJVBeGA8UaAQLL4SxnBClzIHPvlhkdmnV0TPD6nnTK3nXqNM9hnctYLhF5ycfTXi
6iWyUpkkUatKgnpwzIOvwvr6/UF3022ymGxtKzmISkwM/WM9qEaOWWZyAl1Y2rzHVFTO1BNsHDLF
qWOL+CsvvHa6su5j1hHRvSCqLEauVk9WWxG2w8pzCUa2Lf9skdI246i/Rz3Gv9E5lg6109iyAZmi
vVcU5s5ATzBF84nY+Leotu2zGScAlhTaULBCX6Be622eVZLdTgSedwIaZg7pe8lic8oIjK578zyO
HExlVR+0t1Sg3agw6uyYOw/7BObvyrRC3mRzH6P8HNm8Eb0YjVTe0dB7rKH7+WFlLT632TpHnXSf
/Xz+5a38zhRvlUVZWxHNVuAnnZwuP6ethweF18eSfpA4OayAxL1H9AiNiT/dtwihwZ2h7dHI/7Vk
8hvvq7erdQfOuduIrZ1M2MVywVtgLqtg5mkqTftnlvsIbfKUKSbyM11zz6pBilJE7sGTzo8iSZgu
kXKDhD16Tlk8pmRhUBZzMmavtaGGK+IvMyXS2Y5AlFt0dIV3oPfnluHgZw27sKlJC8A5u61IHgWN
j/81T/eVyYuu6BZWWc9CLWn4lC7ydubo7No5uncsyBjfTQp9cI08sAAixS12bQYYWXGnTjiGdyHD
wlWnAzLEXcFB3IJqYNydAbMItMnNdmY38pUKpm/5dGANyLKa8kBjs7trykeUhPPOTxKx1wvyiLSp
+OF4L5bBakjv5bnMsGWEBdMN5uo+1DaryD/zzKTbZgbkt9ODlj88tCnbGMNH4NCEJjDrpnm4nk6v
pA5MWwDSpwM/M9M+DqXPKJ51BD0yieZSn25zDIkgzZ5KVdApjfExRs4X+MJiwj2oni0oTa+D3s+D
/eAYJBym+rQxsvaHIz0NhTT1Q5dot9oG1x7anLtzzthM95xtKar4pXcGEmqr+UmMKiHdMUSFWfZk
6dnkXuWzf8q7JNwvI++xwgiZtOK3P9HbZ36x74fSCArRwAjOpmNaGG8Sw8aOBn4CeseH7/8TC5Cx
dWKQY7PeYx8G6c5sHYPrYmD5/vCtxkCagBuFFESW0DEao+bb12Au1g06DhY+SUnBGtNPoQ4rCANZ
M41mL8Rvff/+9wc11tGu1bxXvnRWvt9IVn8sGH0a6v5NJP3+pYhxNEbUYZ8u0raEjKc4c8udyGaW
VJwZDOJlu6PqJHKeBEEtXvwpfEBTiAAktXX6MMjd49ThyALK+s+Ht6zlm/YW9VmhpS9uA/VhMYz/
80u+D3T0/4uo/68iatNyDLTN/1uxu/lqv/4T1X39yv/8r/95RQwa/4/1V1OS4PFfqTb/fOp/Sqld
+1/CNukZua5cprFon/9NtfHEvxAOOUKHZYr8+htd828xtQPJm/eyZ3sUJXwan/VvMbX1L/6o4fkm
emodq7j1/ySmRi/932TGPrJtlNTQdUzP0C0XMvj/KTPmlq5zxG/pPgHKw7qterU9dvuATeBymB39
uBs/RelwLHKmP3oL8dSqdOuBuLlayXzuqKMr6I2F86g0VvczBckumbXiPExYpzB82fc+XAZBuKPp
HCJ2TM+lRnJjlgxkmXZV9W5BOoNZJxN9/gy7gjBbf6ivZltUJznTC0epYjmWGO5T7c/+erLD/NmV
pGpHTkR+dWg9PFObdq1pmCcbTP/JAZa9M2on3JhxTfM/cmaXkxp/tT6pLp6h8ZU7DO8LJ9vP1HFB
b0zDh940G5YB44+EyZVWI7qlD2iDNKd1JIEF/U/s9geLefWYR93rODnAa9mtXrp2bl8VGWersiKX
ofIqdNO6Eb8WiKWAuQYZxqsT66/rND+xhBGH3qu/0OBDOZEyMAAG7/LEBu2MCi+AqLkb2A2WrXG1
rOTdh9WHpzveYAzt2b6ee/abJwVWJuSH9aa3GH8r5nCpP7+UC8GElIcGHIH4ow0eTEb+OV0hrJBz
7ZILyxIJ4lYRV/EeDtCjk7TCrvk8uOY6iUS+Q8dCxy1UGWjlOVWd/0YM6JPu28U9ogEJUUzs8hFf
+5SnyB6brtz7gRzw/QKVJFGeDLhx7I27GPtH0fQGMQMpcZd5FgdsYmbTOWteZmOdqRFLL31Mo+f7
qaUrUO6yYRRN+hZ29HDJXNw1jxtX1AbVnGAr4NR7mebk1k6Ofkv8MNuEpfWiJBa3LfEbIzO5m4dg
ae3aYXVgwYmWzjbHoDLbcWfz4uxaHxu2PvU7B6PWIVtAZVFKukORIzzU0rrbtxI1nVYRa2MM2t9S
6T8rOFD7CZvqk64doz60Dgat8dnu/OpA2YU6KIQd3OpOdLRMVqleUjOTsBL2PFAZgtbxgAr1vnWH
x0pd1efoUq3ss0EpeK6WD+7cnkKoyvsYRNxJlxnPfUxQk7KOiEkYC/uPOXPNi5eM5sWymKaqTMhN
IrAmJNUu4ck6eihCNkPKvYC39Z5Y2tqpPedptMCCGDF7JkfVRPHkyBX5MpBS6Em4jWo10GBP4z2N
8nyTawwF2CPw8i8Kh5KdT4ygn556eismk/gcfuRrN5lrwCzLazpg8Q/TmaGwxa59cmhR6LRZC3Sr
l2EsutPYxD+ZHmSHpgZHY8OHwfkH7lRH6eSRkTu7TbOf5seQtCd0Pu4dRHWxzlFZrfWJ5quwCLwf
mcpi9PfaoF0e1goF4wY4p9goo5LbCcnpKRnkux6L5u6X5rMTSQCzlnUxI+8t1hjEZUO8UQr5Vu9E
5Qd4/sBtiMIqOIEvvHfe7TZKOLkMl9xsIulHk4xF1+bhTtJTERKmi/c03sZFSYR8FzpgloClpAwO
lpqP7Lsp8zZIOXmjCY6JhhXFZshG82qxagFLw4iuKT4FVKEN/K30qCM/HV817IetSLoLCEoDulHj
HXxCUpCmI7Nnp8SGfn4rxqK6ucAfXKPUQVeMPfIe/8Pz2yRAd0YDaOc/iFPYYNUPd7WnlT+WQdKk
u7uutioyxtriiodjfKB2J/bOrQgtnViA1x61I2ERSFAKG6m/lne31m3MJ8GOy6wJaPEG92mepbZu
SjQF3rJarX0GHx4wo4H4krq0D1GVvkUDigYvrwj33DAQTQ+TCmnEDZkcetdVcDVcf0tK28JQRYeW
mFpKgKz204Yj/JyG5o3ydidiq7s4ukNsQNaQVoxY6Ow01lMxde/6xMlv/NHd2LxVPP3bWE/0q/JZ
7xeeq7E6Z9kRLergqMOPl/RA5RtlkiXsflFZ+28Wk4qraIxjI+H9g1we9l2qtashzUeS0TV4Kbrt
75w53eWsFe+w8MvP1B7EzbW018Xjzz6vey3pfs1QkH7kesvItt/pbfc3BUi003SzIwaujM92gb5B
w8e/z6WYTjVKjywxnqNk1E5eSNKczORLM/2q+vCGuNp7TTXtg7i9U1W56WaWToyjGvqNGXfwdGx+
tDkYZraDdYMNEHj9RFA9Q/dPwAGfk8Of7PM83nVN7R8iuyDuNJrUukzaZO/zxG9aUmGefO1gCet3
VMb+W02XuZ/16A59qFp30ouf00my95qSB6uFOiga/itSwoVjonNHotEMYu1OQpnsLeviI4xtJpJM
nY6VZOzP1DsPxhkkCPORjoCb1Ayc2Nyr2S5fuqyz1oXKx8AxSv/msVDUwfzv3MZt13Zv62e/rtpV
ycoi8Ga2XJj0sblDrth48HCgZhTRddB8QZq384ntbGMsA4vBKAlmSo37nOTRuhGO/RA8Q9Ew7JzS
6I9tCLaos0074KauNmaGoWKozb/mNH3lnTTeJuOk94X/NmXDg8Loay7iAqoRQgoh1WvU+4BNWr1T
Z7LaUOl4X7GYhmOpDR+VAtxikRhfM3RWfiUvpjBO/1wkTPkOsUc875SiahF1o+8bxZ3YdS0g6rw1
oJIikY6Fyu8+DLzVbH6ZiAOf5AAaA/y4dTYl0g7WZ2QZCzYsQhXevmnZuzdGXL6wB563vse13pkN
5OlyaZEsVZ4a00oPIBVwg8vpqIeZt+ftDhJ6+OVkDwQ8IXKYEGqL4eH7qKXxkFnETq73WYyXQU9M
11HZ2Odd6xZ1Qn+07XVUVXQSi3VlKstDJVtGH6V2AkM274yYEYCtKvWk/PDkcwCdsVQtvWQuA9Uo
59wX8dGpIc4gTXYRn2Z/6rmmKtBYR3XDUw0lDZuCGh+R3j23SrNfGoNNV+vgMTVqfUfyVaBB0j7n
6Wdm6cXBQ7fa0GduCz8kZZeNd5x4QJ1nODMtw4JFyYzhfoJdv+q9LAx4nVe9jPLPQTi08zqSbrTa
a0ea+jXJePbLqin28TTqO15pa+tFPzw/Ilm2LjtE/60WHQbEiQA0/GXG2916p6N4TIdzONXGPhzC
aKVQyGzEInJiqBfjTyr/dKhgduVo7JyY9YcSojiowWvulqa9D2XcnET93Lpa+QzyfykjpF46awaR
aV5gDSEcYTPIrvjo6y0T3WjU5rthy19uStkhTLWpReVePOrCTRVVTRDPrCFc/0dhE5wrhpsIxZct
4i5g76UDLGLDmqonwyQvt23dk5dlu5oO5gz6txVZccr66S+5vPEZwQzZI9HMpeAm1trHTbdixsIG
z6g29ObTtjCw/rZN2t5zSq1RDNE2Srs7NWt+zvkpAsQbZww1UYYtQdLbavHE+iciC8d13vJFtw13
UN/nJTm/pssmbOz19iQJv+2tMkEtVUbAIKZXQaRYgG7rxdXI9mxrPQnsdLjF1G6rokFAW3Xhem55
z7eLGdnUXpiZmqHXfGBA4G/YVH1a3ypRbFEJPPlmUh8kzXuXAroBmrLxjUk/2uYRXLlxrVNS5Shk
ZsjnVYFAtR8fuajeYqRbsrOrg9fn3J3V/JAEfelJPF1KtBcjMol7yUAJKZZxIM/SOmhAf3yHKHVL
owhvhlJte7jwuzgrfhcFV26IXPQsC7AnyYQWNm5dIP5e33HbObDsYXatPI12v45RXANuY6m13ChK
9u95k4rDdzHE18ucf/TYZ1TPuBWqpQtAg07KdTjM/tmVLPA7NDEsVKpndwyjNZKzlFi17EmSd33h
94+Z4xF1jBURPDc5SYhKm60x9BDLBK6d76JscIfxzAh50eyamGTa1D/pQ/4JxCEn9bTIzoQx1Ie+
0IuNqyWAlgbCauiJEO1P1dZzIEf6RE7tUcAzMOsl83yCvxmH28/NEiWPdcTf6tyWW5tlsIkYYXhY
/mRcG5fuafnNpPewaAzoOvJqCgrMVaNv54/IJ3W75DhmxdgeStjg66lH/lhTbJPrXMyUGHVGVekf
NIvCt0uoqTXseF6Sl/sx56msNYSukEb2LomehU9aKn+z2hg6oSOTB+60++xNKizgUTZLYH2bivGv
61UeplPu1KyVvwjb4g1psa11K+QtqVzE8MJR60ihah7mBiWtj3SH675f11qOOa0/mAgB1olqzWtZ
GelMwk8cwjUxeQRi6AjEBXyk0sMdohbbzHIM8NJtVfaWOvV8U7NpE2PsobSv5XqOCRdoy2HYO43B
tBEpqD8UxYtRFcSuUwET2sK+bOxZ5nDWh8hxTmIcn3PdIY601b0gCy2SpSlX4DVjbc5QBDCFe5kV
eDbIZuUOeFQNsh0XtPtcOapbYwTiFJVdzgXuNFTTYRO4mtYHWTq9sxsG+dm6rNkUpDl/eSwXVZYx
YGLLpbxUU/WexASgZw67Vg8B7qkqph9w18AACnbhaRk6O09hTRzmkBc0kR8dicSr3ieWXoLS2vWe
c7FNrTjaQ8kbJSzdHVzu6ChGeSpMUR+M2v5teE2/HcMiXJdL9gBJDdp+hIXEvapQQ/el5EXafDfc
iTcBpG/z54nwCTYYxt+S+mULPSzdxlH/a7KXyTujURuywbml+VzHSvDN5Rg4Oyfxz/rAWy3J9Y6F
nhbtmpp00kqi5JOy9zZlTAbUZHokaDTeXqmq2AvDR7ns6u4exSuFneFcpJGUF01YR8elWhFJqO8M
fInxStm/kAniYqwZbA+RiaSnbfZO4BskDsdL4EXLuU3gYv3l2NMvNR9a+s79rEb/UvUII8ui8GFT
aYdqlGrfjKm16VxrxNXAdBtpAcC7imx5Zh1YoOCLFOYcXsaw/6Rz5Q8s3uXZa989t3cOlWm396a8
F8kQcIujCOE+CgSjnE1d8XNhaBV0FoL+zD/PA3qN1uG9aNttttMbaWz0aPQRgM9/vHTGVlPjjBlx
2Rbp5J0zUzNenMixzgmhLEGy+MslvSm3R4FEvzlYttneyChBRtBGMX5GufG9XB2a4jpiCzqbg5sd
kmLZvroF2jXDVd4KbKraGgRerkqF8zYPmSxrIsMAoZDcTDaIWr3FnIpMCz5Q+BYbKuh0xM1RCtLX
sKh2ykIRZA/rEAFQIisEj5bWBp2P0q/KYO3BEKrQP3vN2rFMgErLFYgWUT+HfvrqNO14rgzuuUnu
56m5T8TgnvIMVl8aqhf2B7my2rUb+/aFviNI28K7t6P+gEW7zHPeMAGjKneAAHQRZDavxWHux6AI
/VTW76wcKgORItflHNSgm7alQvOL5KDfu7SZeMiHgzZ7T0aujHvpffaqo2Edyntl5DtDtT5c59ze
aFwHB8Oy1k0nTgL7334qpmGdm6RxAu3lfBeELRgDMlDjgj8svmAi+MhaTb3ViCu1vvjZovB/Flny
EaZ9forC+PP7xkpR9oSqcInNrYsdmMPXnkHMbDjNc0wyqG011oUdoc4epe0DDjnzwLFCyf6ESyB7
iy0rJpN3Myyu7rKZkPhFeZAnvXlDIz0AggyjoOQhb3eDDoQJ4e7e8w3jZZ7kikZER0fLQ81dfTWX
7xYgi07XLJKDnw5tYCHlOyQThibqvWhATDiErH5FRDlXpyBepRH9dWZ3umeZs9eJDn4gnbiY0wOq
cPUj1UqEhhCHCwvAgUfwpkxFiaY3/ZuKRr/Y7LDtPAYlyYj3QEyowBthMsRQenx1tsLvvEPN5k6x
gmcpGeAB1A4qQTSVjEuutfQx6o+1eynKUtvXXvdcInUP5kbqhx47FvmmRdDHPolDEhywmOLkkg1s
Y6sMeXw0jdPaH4X4SWDLqhZocAb1YWBfEQZTzRUn+U3kY7zP0pASX7kbr9T8i17+9sY2wCgxrRvV
wr/Q/R8xGt7AYz6zpthDqs7tdle58dBJd8YGQjdDZTPc609PzMQEWA2YByBT8O5Q0eSa/YjjGPud
jgCntT4j7SMMtQ4BtH0kmTaEFodtNvWyI9/McHPQBjDIbQJBTvo+SzjnucW1jcYC/VTkkB5T9L1V
4vbXhZmTZmgeka3J56KrA38uUN3Z1QgNj2e2XIa17K8edtIwzAQeTU0bu9sZbNW6FMXCKy3elHwa
HTKbUtv5ZVrxcOw1t7gJUTKNHF6SSLo3MRwiZuhnn3vZNIZwjx8hXyuHXabrE384w0akER8JWPW8
kHljxxSrwPdRpjDVx1Ab1hFmqTXGQm2faEugVUdmfSFDb131yMPMVkU7u+rZyi4Ti34m/jof3DzA
OSOgPUAe7CPIG3XTkFGblH7g8lafS2bl6InvpTY92F73kLnFtRu7/m3yqZS5nxEMe796u/SfkW/6
zxVJUtHIbMIT2G+BTyM685eRc7pTuXPQOp38IYiBzzEwc43i7jJECIVJmDlyXCbrnDnDE/ORhTAg
t8M85gd8jDVjfWCt5WTtCzngD9at42RMeJIW4G9S54E3mD8waDEv7Jxtl7XJuwOy0ZPNW23/6nts
PUw4vE2vk0kkfYB5y/jDi6ic49E/uI6socXVV8cZKGxVkT2lY/nszK0bUH0hFp/ElVInItNExnsf
hOUq7kt1DjONoLsSN3JYmw7eSRPLRmccbZgJzIJZ8od92uzJ72o8t6A+4q5ITXYRqlA/e+KjyUMn
JrCfjDuIu3znaQC1NWx2s4wgM2LLCllNNBpHsrmgAwHrTkjIzbXMuI8cUPV15A5BGrlXV6/VEabs
2OkkAC05PDJ7aLOFR5JcOWP5oP8eE0aDuZz25rJvBBv5rDNC2bVh+EnGN+zLkmMSxuSK4p7Y+4aJ
q8Yf0pZdIKmP+yln4dtgHl6pXr9RgZBAuUCkENygU+8gSSillXu7q7dOu6BiVbcYdXTi5Rd+8Ox0
Nwiy7WGEXmKn/sTYCJURsIJjF0XDcSRiyOPHxuy2kUgT4zttxaapbS0AmnPVI9/e6ZjGVedIAK71
E/B7Gt4M5omWQxb+/jrlsqoko5geO2M1r1v8/P3y1e2QYonIWGNx2WS9N+4pqTlcUQeQOsx+OVoc
Tb++CXyOmuojQKkhyCfc9gt67vtDRLkONQapUM1wcBik2ubRtgcrv4OUsYgmoENj10MqdM4XEte3
3Mays78usfbbLuoUbbHnMqcpMHu2kmzOCfbaWP8a0QQpFkdIOM8AdH7MmLWXcE1zdsW+FCGyW+Br
3wC8SAJoieKJePGF7adr6MMYgXUoif9Nl2Tk26589i8bbeGuCLuUQdj152+Y4gRmZ4vm8ide4GYX
mQiJqIPWlHvw5qdlL0FmntC9dVTkA01DT0doGLzShXwU7P5XTlKQYJAARwXMx3Sw3IEtY32e52iT
Ryug1LXgJx4L0No0WavRhKqXACPcaYX/M6qz3yXCirZyX+Y0+0M8HBZM9ANYn0jiJkCNZ+UwLXtq
w0K6hn7i7ZsOaooGjWA/fdoxQ8rK31AFEls5anc1ggiZkJDMnmkwuMm1I74ENA0RIjnQHS0OkFfd
msWm03WE8Y7ojt5458nlCiztyzfi0CHTcSdUeCoHPMdGWs0B8wkenih660VvvpZzi6deunubQ+Dg
1m63i6oy3M3V9EoCtrX53pHMqmxOVrH8W9ezkRDzrnmd/OGVyEc1qg8bF8yxMuwXhBzYKzTXOurF
9GYO2CL0pNVWI5oc1hhRsOgzd3DwxMfkmED+8U4YoQCxzZSbiRUCWtx4BIfP0NdEjPZWLfmyhj0i
PCwjCyHwP4jLYeFeIhVESm7rj3+eyyWIc2LOuNKE8yoSrFiT+5L7v21Mx/9B2Xktx45kWfZf+nnQ
AzgccGCsux5CCwYjqMULjJfkhdYaXz8LkTVVmbfSsnpeaFcEyQgIh59z9l47DO61EVjh1JYfqBB7
OhcuuhkMqU4KaX9q458D4gyJMGRlazhJNRfXkiCanLawtqjrBrYcqUrMdaS5w9ItDrObNRCAA2TN
OSZxUc0P46WJFgKV+IzLk/QQNzZAdPuTbYprm2u3rmcVibzpE3lPx3GZtHCXUFV/OKJ410PUHVl2
7GI2wPbDUF8mf3iXLn4jTRUUOH33qmXFS/3pEJkA6BRs+o2OOxL/y1xUi6dKrx8kGamwY0gz7e4L
p10R/bkKeCQsPXpBdtuudKPF0pYit62CtYcgI+ClB0WibW9G8c6aIX+kFvS7ftKW4Pv9sjT3TDfa
QzoDnkasSjTpAFxuW3a8Ex2ystwG6MsGhsxLuwlROt30DeVgaZCoZI35nRMPxhLdHDYVS4DcpmDV
F1h1cV769O7ASeWhfw8phG5EZrQIruJbiQJy4hE+hg8+7Se2L77ELosazwSQF5gdo+M595eWhg5b
Ee/PaKfruh2+ohn2me0K6PhOVdEy0IiH8gJ0niNesWqSu6Cy3K1PQWTYTY8xP8G56cvdlSv6G5k2
kihKioEumtB2CoyqLxKw0VdpDc/tghC8NdfaV0qo4lr4E3vmVPQU+bS+6A9gb40oKl33FNrqlQ0x
1iWvPF/ppW3hkLk0WMbOr3x9ewWrwlh+YzJBiRHhnbaIkEP5qUdHZij+us51uMlpLw9uUeK3JtmP
1EzwhqlBD6/Vt76ZH6YZhZOWMzdM4Wazh+ElRaiGqWJ8LuZv83y4NU7J2am1O3YIUGsT76yz/lwf
d9cvADxaxGlAyiLLuSDCPg4i4PPNScZXxGltJg8o7lhiPbJkizwwVh0x3qx1JbWKoC4kSzaf4zB5
t6XHcQ98MhoQX51RLZD44bHpQ3J7q+v8CLBzhWzPRYPb2I650eN8/HD6Yu2HzNGarKJonp/S8zu/
/qlPPrrQE7jucAgOufbKAJN0vyx9Hu5MAF1knMNVhnY+svEt2M7QngUkIbJ6myC8L2D4oHy+53lF
3ktT3rs5pCaK0ukAqZIhgGHg6k3VyR1Q/XVR9yJU+tH6uIXDERCylrD9TYWQVMjmD8Sk7PCQ77E8
mxlDNYIkVwBuCLDJDefgkQiyn8EyEmv3FgH2s2XxzGA5z8mJjOnHu8CUqgQdf1ogAk4cB89uEvmr
xPV4dCUYsoM5AzsxxM9SWntp0cccJsIA5oc3Dax2r9Ufpq49ynA4B/OV4pje0fftXWngyECHAzcA
IWzRoL23WQOWqhvPbU34sBeBi7EZThb2Vprl89hFPpc3gPNmOJp0hI4S1stoVvLerJAnRoXHUmwP
N5zJBiFA/+h3/Zmd7R3VGrZ5q6rWxMlo+Niyn0AN6SbUzQpiABz0KXnB4USEAW4hrxtPvSx2zUus
t2I/EWwKF9bkzPldtpb6d92X7J5y8lNZ6eBldDTzes97qCgBF7FTV2c6opWHN76unZ0nshQoSTEc
esSCSUJMjJobcyZkhE38WEZau8yC4I51wqOtSBvDmg3WdLYLg5XR8Ot9W/UefnbMso1yFjRvARCm
OlR0W9tWZultrbhOdr4RYqaJRrkUmrZpU9xSulNvyL2iXZA6OM8RUesGmxg1njtGIscqdOgmoLhp
Q7I1fEQAbEySqv3wouyHzile2M6Iytdo6xX6DXPRd+V7Zot3oiQTs7GIdcD1o0c/MgMJSz42qAUc
rd8PFpHGFOz1MptNCVkSYGO8z6EMUvEYPCUXkat3GxmaAuExs103Hoi6GFW3Yuf8TDTziB/mSze0
XW0Ib28WMwQ/ARVlWJco4uA1Kq62RorC3y+RyjGw3dVju4s7zzj01jewCY1Jm7+3qCWXlZ00Szf/
WeVe8oqiclHU6V7UQfzuboEF+8uIHeSul5ncTKb17Ra1vY5q0lyaEaBH6h1DoMxgsAZn2YXF3qyN
fM0H8Dc6AJ2ltMB+OAQXMADFDOAqFM2DDrdA2s9cBEs5zYLSmiTpdhYG+NHKmifznpuewz7xd6K5
1zukO1qVLcc4ZIMnfW6qZab7H+YchsQ45ZMoLCKm+QsifZg//rhF2suC67W0GvXK3uD/5wZP965l
90yIDI/D2ft0mh5IfvX3SLBGgiZkfdtG3cVXCIdjfHeu8UX73ro4rUoppTCyGc2q8wuY/SHtupYg
HUZqZ4MC20pte1UDSmSBinZOXlhLSunXtN0Xif5FYju9CXOItqFLUgfDrwKLS7b1aAyxWrFL0fGw
TCfHwAjvqm6tpvE4DFga4TFAoq/qJWnZyc6UyMYEDtycpMiV5eAmIV6k2QlTfXcnuL0h/T+wLTAu
pASfaUcMy6fVAMUQHJ0XyXdRPZrKrCBXoFEIkRLP8yuUP6g/1nptA5qjyZWbyFzi7A5xhbPBZFMx
UEbCkBKCLjUeR/Ga5iMVlEXUGlMZyviWoWMz9swbgTXEmTwOGGeuGPQ83EaKsFvsCa+KvNTUbpHc
2gtVwmNiTx1QdQiTngWLhiYZNtVx+sPt8X/p8xuzCF+BQDXeiMyTCLtLnCWB+HLoB6P81yywW34Q
PyZFaRzH3FqapUZ9R9THAvv7TuMxp5DMIAfDNgOqIYqqFnl1eU+Vx0NaT0qIVxNErHEFl2HcywQd
UFUba0vrocoAjQDreZfSKFiZYfdDVdbD1FQdDgggDgWx3Oj7zZSmKWMj+o4Qk9q9XgUbhyiNQ14L
PFF6jDEkwxWfiE3k9UwPiXhNpIlvNebY+UZ/r1XYhwOujiK2DgxGE0L3cG2S8771jGxP0EdBTo+I
V74S48KvjU9Gv+bSLhQ80AgO5iSGix5F6WqANUbNY4UT/hMBLsGZ3ssQ/AtZXQ1Nr+HVzk8+Zlnm
N/JHgsx25fRK37Qh93mad2+If9J5Rod1L3GPDIK1LRFea4dv2STOcF9lOGjzEE9+Pf+UHhvgpswL
Wm2onJo8UbSC9pGpFXd2ml2ipIH2CbVsJb3xZ06E3s7M7JPpEHdDCVGzcaxXpgh48BJOtyFk4ozh
buF5jcT6Kh7SpLvxMwe7rOzKRcbVWpRFv9I1uKYA0cDcEa9U0UjBvpaufc1/q8Rd1mTTUwEKjSuK
wF4CdgW0iTDKi2WteBZZqU6vV/U6nlL3Bt2YuWImPpDlLBZdZr9mydguHZxcG3148NOI4t7Cf4WC
m+luOl8NtWIKn4il5aG065tprevRY2sbLw7jo1SSOuYhE3WMPOCee0rQIW6QaFCmz/C5bWTWd2bg
BEfGVKce4eGiTOxw4wrj6NjeS+Dm3gqC+iaaYaE2AvA4tYLd3MVvavKx0hZLdcT+f9Kq1WQwMUrH
nsBjSRYauqxLCbXRU0O9MQwuG0dWHuK+UtuUaXhIqz64rYrxjSyRVn6SScBAoMieioZUPNyB7yFh
LZsA+hG2eFKKsYbNG79jMlFa4BDinkAN1i0aireDb0brojw2jOJDwXPZZRTGfj589iwbp4cJGyDx
6XPqVnPos/lOHNhDs/ZBU7/GlZZ62zXHwn5ylGr2+tw1UHM2wPXLb39VFE72KG2inMGoaWMZ0+RI
Fn2awmE358bC9Yvxjz/9T/8tpYuxaCg8Jzch69qhcevNAPcu0hWRPtSZ+D6MjVM5DzolYZx7I2qj
hnAobMhR1BANMv8p+Mefrn/9s3+7vuSf3/FnL5FEdqzo9rRgcA0AImEpsDhVwTlwI2ftG+jm9bxB
mTdioNRAdmIkjdZZUD3JXn75rV+dgQJhloeRs5Clc8wwoi7A0WYbwjERC/Aq2SEzbbBesVdCQ1Qc
HNHREBxnKF9Dt7DvohuuvC1LrNgMI3uS1g2Gc6+RBBmAhs6sUV+gKGVSSZvDYlS7kPA8fP5/DNAd
o2NZttOOZpv3/m7EhnuSEAjCbljmOstcWxO2YJfN1sLwBSntw49MeH5e7a+y2bxtRKyS4GF6akKa
70RreeLNYenYexDJBvO9EN5l9D1AbJTw8xBba/sforCNoxc2K6NhCGqD9kxG7IpxcK7cyKRniEGp
61AUQfzB6syO0va05zb9qddu+tAbb40xftNcDQik8Z78cqbGm+PWrBtiOuIYl/aArmaqhITRCMcC
MoXXU9n3Q/41jdGJvQuPQYA66KHpS08sBaOT3LJdWDtURLDxFREaRnufegTPa/eoiMwVH+qpr+wt
VTrhkQZ4KyHCz5oGxSIayTIZ3C7diQooj4bvqul7HCdt2Cypl8/mlL45bf8AhAabmgXYuU8JDcqx
Py6l7x+dAODNlRJsmqV16GZWs8ydx0QzWva8VHQD3Ii5XTSs1DA6EESq2yt8uMT6DUbZBjDRfJUW
Ny7ecZ+cLVM75ENEI+vOpwNbqqY6YmsTzKoXLJpttU540KzCNAaKQWDBnG93N43tA3C6mvE6MWhV
pzDsG4M62DOdyhnBnNVWJvcR45Y4pJ3au8k2ZhXk3dFLT9Nx61aAfVxX7J3ATY4jwKqGdOjd1e7S
5UXM/KDxln6FVsIl2G1h+KkASzO9UCgScUiaie/2wQ470KHAgJtNg7G7fn6jOps22Sn6oN8yLaeT
OdpU3ukLHsmLNZiXqEf3FjxLDxWQA1UQWQKNZZrS923EfkfQfrr+INe6MW0+k9bTcg5sbdPQM+gC
QiTQbYyLZKIX6yqDsPHR8Q6NJrYp2MhdGXTdroM8TDDUyNBKMFXPjzFkDTO5jbLokKctv7ejpw+Z
wVf2kixE4MAaFw77YTSuVP9wVtnkvVUBtaBUNerUvluOBds3MNyLKDw5lvGCLRIiiut91IVxY0b2
tknU25Qlr0PVoWkc8p3qvTfTCzym2FH70JmE0096ABwNLLnFyEwC8Iy8BERw670aZatvlElUbBmO
b3FRjEz86Ud1kRaD6fA4sTi+H3Kr/NaxJgMbie4JiXUWekmSE2bbPpbhfUaIFgn2yTNMUPekJezX
KR/WiokUo2knOqdzVqTmgeXNZXCKGtvdD1mob9300Ba9vMkHV9u1YcXEsXJpCeHMt+vgbLQG5cyH
LZL4Jps+MvRFY6nuB1o5PhPHAlHHBmrAXTJXUb3CmC8mdAsOkwfmjhF48f7RSehzJG0EYWyeOuSF
+wM3LhMus83WxuzCApEyHhqLVr1bc9j9bKphBrTHQAACBvIKcIgdKQgrFW69rL4NfJu5FSzEqChM
ktyibIWbojxMCocVz21/YvUTrH+GnS4jHx1wazN1GAdQL65aTqPrUtJYPss/T9mg6986NxwOZov7
8vrFLSY6/njT16BxTpnRdVugCreOiSgoKfdZAsvbawSBwnpx1wFXJFWxP1y/zJwbeiaajm7Qex7i
AcqYU4EctcJ2bXbDV6qTS+G4SJ3LdjqyZcrJx23MuFlJ4T9mKRtFnBP9oqNhfbBbnbbT/GXKO1qE
DZPFa9CJIcLnqeC1aU3sS2SL9iiyueipvgRcDpqrfA8KAAqreU2zdfHTdRwSVSH8yGpYhFwaO7c0
mXl21clB3/RWFEzwCoRmmTe8VPMEO3ew8+t9/IVcKth3TqGfuxr1u2olWVWh9oxeMZ28EGtu3ywH
DaScrmK56WsMmp49MAfQoxzKRtauaMcFR2iZI/16Kgl5BApsn92GkTam3erbKdYZUI7OX5Lxw1PF
fO1bBsU6OJaF1TvhOZblDf1zko1pNrEva08p775ys/zeU9aPoTYffBlMb1qeH13VD9+pGZ7cS29N
wVuVMtOeoMczwYFi0DtRvWJq9yyCcRlNFpyoiA7+iGVgChiiuqIIX0XrvpHcWn2N9YsCDJNk+sXH
D0y11FsrmZk/PYUYNcp9bQH6KFp7naA2zGYMJV6UlRHAFDVD7zueyHb1G7iiJOIu/HzKTqNCIloZ
k/ugZgm4m1fOuwGVoqgvUAvv7RKYnVX58b52nI2Tlk/0qBhcJbNbIJ02KOM+rOgihzB4zCqDNnpo
rUKG+twZrGyqjD5EUvlHC6rHTdOY7YZddrG3fEQlcZ4/5GjkYAHBonBqnXK2vO+RjUrX7D6dxsFy
zLz3sQiIMWJnu7Cye3tsmxuAVutyBKUWhYaHVgBh11gWPg4YA1MU59EOVLH3HXqwYvx2zeQm8wn0
jXv5U5TB3qmQfFO825uw50C5rWmdW3KM9iyF7VaisHjA80Wdi6fp2/J3xqQVu4kdLlzxqT36gYVj
pjUulYVUe6gYK0IyuhFtvh3zvjx1gTldWrsNtrEgXXmg3QYIV79rkEsjX66zk1/GTFcjmqldpTus
6a3xVospJHhTKGhJjCmuX1JqwkP80gdNccriqDilVWiDgqG7+ttfaeRv60aCSWKvAnGlvzhN8BqM
eLxS2OssqOI+cjxrZbodeqoyLGCOl7NNxNXmoMOlp1mK9W6I19bQEAwKWWTfKKilaoqhv87HvKBz
I2ND3pSx9mS1wl3TB8jWTfDTUPb8iByfGQd11KgTekiJWtpiHNx6jJvYshazRR2RazId6sDybjv0
AGbSH8JgjC/OQ2/HSIisLIN11yKQcEmprDJjXffIMTFvsCUWkl4SbuZFzmK809IMGI6nJb95QT+H
/+N/53+STGLN+Sq/BZbsv/77P9iUGhLYoSOwDQqFefCXXJI28JIQfATxl6LGxDPV4tQ1+iEUjXvH
4doQOBWSem4Sl0nfZm1L4GuOzuR/yjClsJVCzJ6MYYKiJXruaocNLlbmQxiHGv5fK02Xjp3C3yvM
v1uhzCQQy7xSycov6p09hNFhZAuPYiCxQbG4Nd6P1jiaMTr83BA6jQQCwegnBTtReG8QUPtT7ZbR
XrTmGYKof/rnFyfN6h2JCI++UTLXkuyTOhRw+qgAsU0tZL1CN+5bBePzd3bRPzmMkhSdXw+jAzaV
o6kck0Mp/+i77AMMERMZoLumV19F5xtvbRURPGBGDiktmk2Howtfp9dirNH8KABttPHNe9SOsIQT
olZamZj3zF/rM8G7GzQLGFgkWOiQZvcDNy5mnFY96vjW97FL9DItucsQw8Ln2Nfr3LY/E6OqCcUL
gzuBDRHJRfCeVKRsdsOUPhvhAHA0h+bLEq2WyD+9W2W0sL3HEqYhOjWBT0/W5b5h7sz+rDaeHcn8
/K+Pk4nt9tfj5JoOW0BhY5NVavavfn7ch3Sj//s/jP+Vma1HAJn0dy1cyyEjxcH26m2BhZ0WvxjZ
SpKYiuKoOXY6Utag20BG1LfwXEIQI+Otl7n6Dbi/tRpJpbsa2CKrKXeWb7nrlHnj8ssCnn521uUw
jU/pEN4OejoQAYCWUfPSN41EgQetl0c0PH/92fi9f/rhbD6gjVzYkL9kGWUjLtasg2w+2kmyR15K
+3TT52b4HhQ1Fkg/J8hGciKYXsmNWdagBbRQ+0E6LM+unE1wlRQ7GUFvy6BJHJmfwjceW/2pIlxk
paqUVjeXFeTrHPEKE9uzb0Ij+OefIKHfKmE2t2M746tF3Hx2LJG2PmYvduNVG2eL+Gc44Mo1bifo
ACvf19WbRwpxKpnGZYP+rDfRWyi68IndTbtNcMDspGrFfYIQfIEWCSFmP0Ij8rUXuj72A1YJoi2i
UK4rao5lDo0AVo2JZDux97a5MrClHUVwqcDNw7E2nAceegek5S1RAklwU7h2cEsxy4Lg4aWsosE7
1mX20tV2990x7PJk8563I7wYGymosO6bDh1DrKxyYViNfCAUhfZ0OmQ45gfOsoGRNC2R86m2s1/L
IT8b1WR9s7Tu6H56R9sGx2OHnrdoWsd/jDyZEBlqgU/XkYYxBdxhugx5TtCDDDY8t6vNpGFR6Tf1
VNRv2N4Qjtd77l38u73b3AjoOZnseBz1FTniynYXLiIFtFhEsARWumvMatxaDVLMLhIKZVUDg4Zt
RgAG7O2vr0LzX1ciSynDUiaBrLoyfr3DGPBAuMGTu3NpmAKgAGJHa/OkupekE5cQwj6SyMpe00wU
x8SIc1p+RLIgoafid/pmXc0zx1AXP1KLPq9kdrdVOnNyfbSY9I7janKxd4gap0A7q+onQK6qqdNl
OtKDrCtnDUSZ/r0XvCFsQ7RBd5REkOmkN7wycXprR3Ttv7n5zPk59cfnGGoKXG+2KZVp6MYvC4tm
lZDzhAp2hHOew3gUZzGGpLomWnjrW+0xzUS6y/zsMRcuMvlObx+paM5a31JgVnV7qSUeS5JJmf5Y
/knzEnD+DX3ocsKzXHSov/20Qzk4CyGn4cPA/bcgYYSxSRQ9cRMV5HYtyKCpb20zOIjc2tGOjjcJ
4IpFpUpo/iK1NqW1rZl/rSbGWf/mEBj2v556iATScm38HnQfDTgDv19cVacXOILLYNeJojuPie+c
WgLajVS82qppSDexg0Pph59Kot2QYfHSQy+ulE/qtNJpyKVu8ZbEBM4aD8kYo2JOhfmYKh/QSZbQ
9w1h3JZV9+KGbx4yhUvXdz/KQdd3ooR8EmlSfzYjMq8amzutjvCrAHVsTA/5PmPsIE+eMwZvgMyq
F81vQqKx4+hQa1X74KqD52XFY0tHaFWmBLK2bX5JCr0/V4yQbwZ/fHf0ukNmmm7qgszv0LKf6zGy
zo2Q8sx6+ZrIUF/ZwuAyJSfxHv0QBJyovhXE0lAapthDeu0EebKAxSfhIfZTca4Z1ayaUZyu2hLW
7D05OUgE9cFBHlJO94Vl3DvXzJGyujfNxrkBSItmmGKQlBEUx+glAfz0Ry0HXQVbMSR8EmB9Nznb
FhJKo5eMCno9ZMlz7iyjjbdkZOrLoPHlutcQpGJT9AuJAl0Vzo2wag3REvKXAX3Zhv7HlxpdwEAF
ySFYwLJl3ybeJUmNMx2HZBt1SbWGojhDb/xqHVK+r3UjLVeDoxDfGRpUMkB8Fz1sd0hOke+F1OUe
SfYU58SkTUEfHdF01wtbo2luBY63NkoD6GATsxQ8s7li/5fQ0dMCjM/1D8sgsryaRqRcU/emK7Pe
TgEiFJyR7P2gKSFBgqRANLvFy4KfJXko6DZPBpKtc5/SHJU4TB2EOYuSsutSJS2EPWWZ62Gk4RKO
QKwB3KIFVKgtxlB/xGdODFsAmby3+c7As9mrT84zSrEFeZzRGoWpfZO2IwOewtOe/npBNQRZh78u
LUooCQZHGtJ25S9b5MDQaAx1StsyTR2A90XGGRilt0TRLSATyy9wzXM8PfDI0aiTdaFkdugD473L
lA89gcadFsGVyF13uNSaCPak9EFuCtxHywVEVoEs2HSqN3amab80hMEPxZierNyqz82oId0rO7I3
gqS5BUS/dC0np8C7DIB0L/O4744NKd4KQ6h1mKH6BUlNy0pEW6drmkXadHyfTztlUFnCU8iMT3aO
+KGz+nbVY5U+wWtkbJ4bBpPh/IOxOZ1qJz+1QVCg7ud6DGG23oqkKeHShjWEG4L7RgPrdjo2L2kv
FNERYIBwm80+vQ3hzKnW1p9qrPehi/rW0C5C/KB90cFIYlqeR5uJTcStYofLk6SHbAWHAio+2GwW
5HXf8Vt8QSyRnnqkAtr+hXhCJDeUYIzmiASDCr26+uAtdYT+x5DbK6ZdSsdmkdi9+4yN9hSPJXQK
eZdNaK7YeJuHwHKxAzaKqLyQiXTqu6Q1YMMmTCMzzzFRI2AC3Rt0mEtDK9hsYPSqEpQxPdako535
5AhEzixqm5UQiKvRu1iPEc4bOl9Ouuqg2MP8zKcdyLXyNkQPMoGtWEsfMx4qyciP0k+XfISFGwlA
3Z44CoVX8XrF/u8/FHX13/6Lv3/mBYNLP2h++evfduv79X/N3/GPV/zx9X/bfucz+6b+yxedHjaP
v77gDz+UX/v3tzUzdf7wl3XGIjvetd/VeP9dowG/vgGq0vmV/9P//Dul53H8a76Pjoj3d3f1v/B9
Th/VmHxkX78PSRW/fdM/yT465YhuM9fVdRMF5T/IPsr9T+nq8N0sS1cOKQi/T0llM20YyhGOaVP7
Ue38P7CP+s855W1uBSipdKX/f4F9DD7NH5cgHVuQrjsEQjMbsOUv5WWmt4TWBDE00antV22HwL6V
9WEkmyIetRT5PkP0OPGsZVm63NpD7x2SGNEQpQWtdfvLDVIydrAfmWDyfncoL7/tsX4fbjqjlH59
c4p1lmExH9OR9i/rIzV7QDa9Pe5gsR5YSCXsPIO0h6Y/jw3gO4IynkdJoExKEzdV7KZs898VlvNZ
+PVNOC5nQ0q2QAboVf7/d4VlY9WoaSzm8GNThlu9Y6jHRJ00zIKDorzHAgxg6pu3XmV//4jyDJ9q
B09be9Fj3mLigcl2jYec5yBabtrduEuXhZ68J8271ApvCb2FZTzAMPLXR48QjX996+zWhOuYcxuG
E/zL1rVtRyfsRtQulqlWntu+dKTWrIVp7hKPFSQaWAedNDyqIJr73ZW1mjWX9vQW6nzKRksu/TCP
SeZjPcUEp5FjzmAQMT6/b0c6kLMy+/SpM/RHJJMkzbrIazrvjYNkEl7XHFXGryE36K5xu56WiQXc
sIy3WPmZl7diXIqZlxk6mHGmnQH2b4H8HVmNGSGUytGHYVGaNk5xL6QpKNeMGPiGXHlB1BMcqyHC
Apxk6hOOBLDLWXyCo7v2dNTuPM+SpdGN+KNFtKxGr1tBvSANsHjAWnOBFFzAUuM1SWpzZrJ6ncSE
GahQUAjz4cniQu+eFO+EkS2YC5UrRK7bKJ1jyScrXlluTwc/IALJmo/k/OqKYZIdXZDfIPSasKZH
bEWJK5nDXBBzLI3YP6I/WRua7q6C2qacSV7hWYPzIfiP5wxhl53wf1JeRfuebSCQUivYziFffi9f
c2a70FW5WDzBKBneGLBg+rpLNyre+9n9w/hN2cVnosP8oT0UE+jjk+Brnfl2FGPSwmAsgDMrnmrg
ENBvm8WEzOMZDymBDErbeS6mc5mbNyqi9KYovZR2gLa8Jm7EYR4GnB9mvMvktn430KEEDvYnjViq
etw2fcEAsneWVoEEIWZbTKdSfNtKc7iUPH4umaijh4jkepeCD/qpRfwSh1/C7eA71mMp8dA4qn/B
6vZuZcEtHCSMD/F7BTbaLMkx8VL3sTXxN5SBtWQ7NCt08RL4+m6cE+NHOuN9Rxu6BiXFkOoF4eD7
9X+QPabLDu7HYMkHHt/kD7Up43fwDnU8iXUMlKsLumrh2xo4v75+knrdr8ZIshuM1yDCkk2Xdci5
Mtx8MWLfkmOnCm7rkr2oKvybIUqeEM+z3bWCZdDiZbEdN1nkVbghvWQ9CVFTzp7xodGrViweVUiq
HKGPt57BhZj18L8Nu4RghFyFkQRhFox9YBqyLOMov34CNML4p7LxQeJiWvouV2pUWdyYpG3E83mf
iALs7W4nq54JZv/YTynmfUQpwHd4LzEIiTrbGqBtcCPV8X1PwqI3zEhBtc/YIq08u9rQTNMBdxYX
pnqCSaNDaKV36kJ+wuhI2n0wuVoYMaB8lb8mDWGgr5fSlASDt7L66S3q8IUKHfPcEHRUZcw064HX
+5CUgUKR+4m2rnQGKluUo8w2I8uwDqI3f+DoI/ABlzWxa/lTVdlLVo5vv63osF7Nrn0PYgoYZKFZ
GEQmhsBIA9eRp/h0aNoXoQuWOAvTJ9TYyTJM+MY0G3cVEbmrsnY5pQ6DxOsynuvWbLgR8UaXSFWb
PiefGA9O2HEpcZpVQETHdfErMd8sNRBEvvaMoeaztRD7Jji9K5LLgspYKszLlts+U2WW3Ckms835
3BQt10fuJu8jaomV5mxzM9qWNXbuouUm6THILJDesy2GZbtAn3vSDfmjYlA4S6HF2uHeYXZVsVRz
O0dn9vKAUmbNroy5ta9nBEesjoUpWE+D9m0NwX01sEaMDJVg4nfEjuFFD3eOUbSIi/h0mTctM9HR
dU/46UEfb9OU6KOMc4Tb6GdeXC9Tm+u44aCQSC0xcK2G/Imo6i+JYXbq43fDhMdw/UXsUvicw8Fq
0d6WXOzbRA+fa6c8M0AnHGq+THg2CIyz/v0kiAvNJm6NrrZAkH5EfXDIS//1eolMAAAAbvo/a0KN
4MDBNmbi7BjIHlV4H/S8Q1Vk726CtZGku59C5wFU1Dw8IMchaBAxt7iRnC0ryxHWzlnYoF2g6CJ8
slPe7yqGLQRArUOePuSLlHTZ+VmhpeOKiJRP39R1tLABkwWufdNLWQjwpPEZOKAO8gdkEuQm9hKf
ozHwVPCIzeT6gqjGlebHPxnC6ystyJByDYCRp/pHE3rFwhXVquzah+tVZLosK9KfPswgPsPyWiuS
70Duczqh4Zr7euacUMjejAKlcVsGOJQJT3Va3M95xbWN+jZFqJ2/iwQdC0Gpm6oDfMupcwWLSjov
0XlFeAGhoRDHskNWEqt4/b8iLQCclp9YW91lGSXYJ8PaO8Cxd1KW4ikJgclxTLVm/kEdbfIsfLbn
3zwiIAEZdE7N7L3gsYpQeFxEnffY6ZwVK9WKRc50nGcDS7IOtJJFnhPv4pBoEuZYvs9zJyqjlaFN
Z0MSjRNG0Zf0eE1XlE+zM4ZAQdj1bVysS+Sbi0b4oILadzsoVpWMTSRmDDRDVxFOxOpN0Fy8Qm/1
HQX1prZmfxvQo6UFRkF61hOsK4DrhBlf9wHawHU/6DwmOScM0gXrfXY7+jn6HdWziRleGtjAwDko
d8c6/olu6a2Q6pJaGkjq5mbMu2VELs5iiuKf2fBITkaJ/xCz5cDFNSoUlpjyOryuax61c8DWNvWB
u7cFC5mY0n2mj0vMphwDjpmJELsLITLNH4S4XrSGlJkaT6FJb7B7kfuHOhFcGGmUHN2p55iGQjBk
ROpPv5/n6XULYpDV0BE8lsEk4d+5LBpAIohaADVGENC8rS3MTRBwm/t9+dA1E3nkCIZIDfPlrRln
67CYxeUzwk4NFrt7l/xrAJIIqxzMYlxILTCVnLhCz4pPlUkMqPZFUdL9X8LOazluJNuiX4QIAAn7
Wt7QFMUiKdYLQiRFeG8SwNffldBM9J3uuHMfWk2VimWBxMlz9l6bs5NTpQ+6dJ955hmzMOegNb6F
GZCHSi2rC/gJcIVKIqhufshqVwsV/vDgtCUMbIyxy2fR9jqRi3nA4mMEyVpzSR3Mqa+EzUtIxlM0
umRDqlPWxP2MEhhqfsq5rIU8mOVOXwyl+xWWP4QWbEWIpSSSprO1375FXmza4w5d/MKBKnXX+owI
0jSycRtaxLlL/JwK1mL7HD9lrOUUG9/sNzBYw95ouARPhfkTkgYkPDLX3fCpjci/pVKe9rOq40er
3eVddmVHP5MNzZssYBNFyKJbk1WZWbCj5Ju7brIO0LIpi5jSrnB3KRBM+FiiN1yZOQcM6LPPtu9/
mPVMkRZzmguXzzWx3xQ8YBDzg9m/t2phTxLjTO6tu7bGftr38pX5Eyiq4RuuICWtgoGJsT9zCmZr
nGuPHYXeKsiib089fz6gSEHy6OiQQzMnh1qd3ZKkuFTaR6ZMxWbgP5bJch0tLxA09IPrcYg4KbGG
wAsLdCMYC7pTnuAoIL/cRF1rnSeMIjomhV1ocKy2Aix9W1IipuVtOfz8AQV+q23QS2+duf4FnHvL
SXkPzILDSNVz5ZhfljIoNt8zCZVtWYwTw7suNciyiAMZZTCT6E/YsPi11KDuSZubGQZb9VX2fUv6
VM4VzuAUEYV3rfL4QpPsllTsasz94I4PY/QiKqWCpszwQ67OuV4A12/Tz6X2dZ3OxB7INVxo53yg
Bq+suoTAgi0CA9s36jbObgpucpDfcWZw0R4oIR09OMV9/B0b6Q0KCeulkz/VgbWWsK1L62RMzQUb
3I5hE9c/5IhAIVtmXinCZ1Wizmr5n5nchzVWcK5HVBse8CjXeCc3j61FMxyiljiUnAupNTnPmZ8+
Ie4G6hdnN0zbsOebtQC8ZrXGWpfetY/96whwglGDc2bwcFuujrPGxtV0+odcxqeaEpwNBVrQxL5Y
VnaLW6qa0p2/KFA2rqriszy4miFvWb33kXAXPxwug6ob/Nyi/oR54pXJN1Ui2xCue7alNI28IUNd
AnzCUeh8UASQ8oQFZlTFfxjbv8zidx+zSMylcy7o4qb7Skt/L8e+q4z7caAAr+oeWYxPCDfX0FPF
FH37TJTMvVuo60uKH7KIf6p6ATHCNUPBxadBPSycdJOrz8aT832sAdq0x+Gj7G5k12bYZNQyHj2l
/URaASGbu8aOLgwPGVRldzJi7an74kbvEJYerc5YVO6+jf1yV7WferAypthgsU6+1RZpQ0+FBe0Z
62775zhW1+Hags8+8bJy8LR5mjPNwBtqPGFlxhafUCJNZv+bUvNmOcSGt4PYAf/97gT842GYyAZX
+1wZYTcJCTphy3eKtfGHjACHyu6u0vNYJaARncsXgVZ1VzuzdtC0+l3E9kuno8b0/Qc3Y8zhcH6V
BoCczMm+CtuFCsCRu3skoEVSk1zj2cHvE8lhbx1xmFMYq11KXKImCqDPEPBhd9txJgDJdBWXhDBr
n4zcpahUPQCjZbte2jgcLCP8s+lUkmE60JR5FITkz72mdvDTJYO7F/T3PY3SwnSCF4cLJGpPcpPA
SKW7mWhqcjHifW0J4kgZ2NNIvesr+Dp6gHOmBj9xIPqYCBj/ewjw+BAzC9DEJnLrwyS/FGcQZw34
mx32JtJ2++KOi/Vd6FGJtXMGUguNDawLTnYiflYxQis+memX3vAlqePchdmMw8aFo1P5Ky/vnjkZ
y9Of6Q1ha7hXM3wGMFaSFeZLxlYjE8ENPBKarhCQCHdImpO8YE4r9e2Qe8bO15wHR8nw//qjovDE
Jz6i6CdhigiGEMzA4pDVJfq43LUPZVxEO6seXoQyJS8vIjApVg6N+t3lxj5Q8h2XpGxzbKpTNsSP
9RA6O10B4AclU3RtOvTM8IFfzxOT2cUZv/zBhHOLcy9CeF4Xp+WPP3fxcumnxCxiEVhu1dqIX9RR
I2qkeK3SmoDAv35n+emvO//1D8M0F0yk+GO5bfnr8tNft/nLI/9141/3+T9v+9ujxgx6gTY207/e
Xr68yYHgrxQK/r+fe3l5resGm475259/WP41IF8pSkhaMnKtac/Lg6cdqe7/+0Pxv0qko0dR1tPJ
wJwVCUdLASUCx9saDWSAdQMu4STAsrTnVPkhlr8j03vC7VyD+Cdjm+AXcw/jd794yfXoxui32/FZ
YofoYfGNbTCuswghdw+9t6Bl0DknXrd9Wm5c/qgRM2xECEHIDtGW0wUDCxNgb21b1NRhlnin5SeW
U/cUV/oaKIBxsA0Uh1Vg7copxLjfVOZJmQZJoR2ezAmTtOaww2yb+jPl+lsFbDiOAE0hDvfsvtDj
Owz7tkZG2J/Ukz3nLW9QZyuSa2QEBw7B9f5wCNDm7Z0CjGNsgUUEcvOSaY7/1U/bZBKnppnqTZjA
NQsBUBlmlW9tJwdqhOJ6KNnK4y+c9bWnB+m+NjHhBeRkmoFW7Yj+trrowW4DmimFJrhGmyfOVcFJ
H1NA4Iyln3hN0uGJICwX620BoCHDIdr4D4FOpFDM8Dw8SfhTaxH0CQsag5SWpJgDnlLM0hEhbvIu
xqS0ATz52QbppRKWszI8zPjdMLOlAb1qAgtd9yTk4V8OH0edoVgfXhAwthuNAFakAc9kCaVnmSEK
6Guv2Anh/TYn69MrXIuIE82l75R/+W2PvKbuPoHcDCOZ31h2LSrEag9s4UIA1kNbIY4tIQ2DBGG7
4rDw1ohzqh4gA2OC+6KTmwEoBRwpOW5k/5UZ0A5wQQgGZIzv4Kduwaw0NCG9k5eRzBsYGdZZSQoP
mp0mI6pwzN2apZoKcAqh+DUxZLjKSA/5wh8HQWt7+C/60i02ZhMhBncIo+tT66zbkPinDFNjaPUY
TlpU7dJ7tjtcn34+/TSjgQv0ICrmBOEq9lpG4b5I1jK06Pnm08OQa8bBTSYcbLWxgwmZrK3O5fnC
97qG1m0xgvd9khPLQUxHZs+btkJzTPd2BX7wZuDKogODEt1/NmPa0JL62JSDQd9W3lWd8LZd5ekr
gyj7SiABzR02mSDAv3gF7FeMAPg8SkHYrwQ3MYisiVJhaxURSjftkcKdUl9HiRE1HS8DPFOcHucw
7q6Jb5YP6UyKXbcB8U2Fn5a/6MeRl2IB19Q7++jX7kYocwU6wE+2hgeEyDeLS+M+pRIraqlv+yCF
u5nSQ0wangqfHe3UaBeFxpmJqPcw0LvmAIoY3ek1H2G8M/XhYONEdSU2P7vt8ADYxs2zlZYrtB51
GeyKFja10RrYsoR8dbroQhvhxQmQBwgWCyeqL6Xj3+eGe0UCUWLIgURrxI9ETE9XDWA9G1daKk5y
7rXyDZJStMbScqlaGPgqHCSzqgHn4uAdCSjE+pgcDIl9YZ5Ev6KF+uB2fkKiw8DZ0qCbDkcYqOKD
1tAHZqv7gQwaiHEcDIDFH6wowfEUMicx4MOZYbX32uCO7BjWmXhcFaP2BM/ol9FXNGTbkMOWnEHH
eCjGEPMcOQ00ZiVhWigJPOryQ1O7b6SDZo+m7e1Ud65w5vZYl/Xv3M+3g9rzzuYERZUuQj6P28CP
61Uyo8+aA+fSiKo51L1CLkbXrsrv/QSY5ER0PNIB41EOw/2USJT5LNwCxCVG8ZkTNYPek3hHrw23
MwpaqF9zvO2xi7WDBWOLFxDZ7T5Idf2uyJLo3lTZVaMWH7s8vUhY8KydBoQ6wmfOT2Kw7GfyFgsk
/gPBQMFF70CU9mGGq3tyEODbLzgjvIDdS9kOW60HIGjK12nyL1RyG38gbiu27Qm4+X6O21/BfG/n
ybUurT1L3TWWcj3M9P7K4M1luEfWgfnWDfR74XoTjX3yh/IEJ2UtBghoNgVJWoYYZkX9XOFRIP8I
x/eBtFkiJ8glCNgj5sz6ohjceDVcSTLBl+Ve9IAtTspFjMDuJ9IUPzGebuOACAuIXl6PKZkqvgaC
VsO+AmC5JgN1L2tqFav/TKKR3kRdmrAz/Lu+tj8s1cvQ6DDSWmdSom0QizAle1Dy4aqsrp1j3Irc
fGS2RdJxdwwGvM9MCG11SBthsiP1QoNSXBJv0QYbGQZcpVHKVyVXSwD42XZ0tQvKu0fPEvdRnV4J
r2RLVwKVGjbWYH5EJmWwWTcHfKavsDSfVKxPSCqtLUKALI4NqM+gLG8jFKBtfU6BSLhVf7CG7qQ+
87wpD/Fs/jTG6mJk4R15kI8m7GO0NzTa5xKesNVt4ix/cvXsrgmp1cAcqAz2BIzUbCgkaESbykpm
4hvcH4I912rgvCQMCOfPuE2a5lVTrHn6EYVlvaqvRj1U7OKVYmXz6IyZzX3i/bRI22LHTpJzM7wH
nvMJJfAKecEnfGIc3ZeMr6Mfq3dsRDs5A+c3Xuwg+rBbB5kBKNjMZuIFpMjI3GM4OyfywiDxQbxM
wVo6lrynB4/nSZk+DR6oA218G6eh3AhapxkpXyn8GWsMf9FP+UEOb5ixZ9TxY9DxBEAdkqQFnnT2
f2g5EwqWpU7hLNiq4iYpgOPywU8ZKxtglNbLfxVzeOpK2ALjIWubo53UcCP6mWaShmOLrlhCZ8ny
sF7OBrnITO7vhWbvm/tuNO8kJnssAnq1Mur0x2hPv+mJvVGqbOqq+mzis5dwGBZcruCKe8epNNKt
lZ/HPD+MGW5Svz3Pcw3ayEgHdrbe00SDw5V2xA5bHvrGElssBPU6M9yLNSG16dlK0hTN7wJMG3RH
7LNDe83wG0CYW6UT7hLP3RbkcI9ckyannbHsBrd6rH9X0K6crvXXjRE6oIu2NXDE8zjp5CGQewfH
Uk2Zqk3njR9tWn84LVf9wuIg1FNGrDZN5YpY0nFr0OX2ImzJpXs3tvI7GnB5F4a5bm0ToEMBnCS1
w3epcaxJYKsBVisQx8hSNDheRFLPG73HxtC7UYs8huA4N3kRE/ujOlfuPIvtRVRUG21kS0U80Ksl
BXIWg85xov2gw/3kaPBCk4wLPZ4hlIop3zxIZiMxfkwUSarzApAIgv8QsB1EQF5OPTFYGlkyY2rt
Wf0+DSN4tUMNM3c1vPeFwO+Qg8Noxv5WMkCNRr7S+FKW87tOstaqK7imV+RlWjJXYGYGjxYRNeUb
2kUmbEn+1vs0TlPSnHcgauFw0G7j4gqvU3DMy/59ishJ0PFnu3jI1jPCB+IWtZcws/hMsvpFg+dC
kvFLrncb9F0jUq0G4bzsz4lp76VjIlg1H9OAvomrhxUjvBhMG3toax6+id3KVgChJAQHL7rWiB1l
7r2QJOyI9MOaqa+p9RyXrtSUsxdO8xiGYb2XwBwss3of+kd8w7ZnfNQzk1f+A1xByijDTAlOsME2
bw/POtP3lVfJnQGolBkvXbEatVhuI7gU1grj11b9mse12/zXv5EZs7Yo75uMNjrmgt4DXMkBovMU
Dg+vHi0m8qauDBxCv5pB2/z7V82oYjVCLKLu4jO7GiFQ8HSl7R/UQ/QFc050bZOLx5CHo5JXfzVF
gXP7ZZ4v6nHDelqZ/F/dOeA5+shzV4EBl0K9qlEUr3Paw5u+EkHblDTm6J35BRH3XJCqyNlU/Cw0
DPbqZ/Vv/FdhaPA5cgROs+V2ilRcmdsmoWGhf8hDUxIyLaLl/xXjXXYVyHH2Ddl8PkA0n99Xd6lI
fFE/q9PR5/ETaMnN0B4EGW3t2bQeWYfW4KTRh+rf6smLDl50xSPg2HmqEoKKxbDr+A0jOaPQWg+5
Twun4MQBf0LIETep51PGrAhWp3qtdltn2zkPbiL2D+rJq6bfVuoNMLgW6XhkljySkqseTr0u9bSa
ejuKDqTeO4+BKDhkt6V+O/L0R2xnWwMCmfpnCEBr9fGot6c+wn+/VZ9XZaKBC+mb1TObCUEFx2Ct
HK0t6/euJmI857aWCdjkkgXEz+o+JfN+3fnQ2bZYJS0O7gqQfrl7DPCLFCHCN5tVCgPIMzvCFina
O8b47k7dBMwUSi9sI+6CaWgz9+xQdBJUjexTPZSOZC4nZ8+h6U4CzocslfCUI4r7+OVDNj+qe6jX
VJS/4cT960WF3KheMGzAo3oqnuIe2z4rNbnMLdkMPJ16OEf2Bx5GKFhlMv3w54OMgOyTsuMUoGmb
n3rJEAvnxGU0aSw26Ng7wVSvAFlfEKmyGUwmHaGIv9HNXwVnVSI1YzVrTrWPQl3jcj9dlgF+1SXf
XG6vGmnTdP0IDIzya5iYQPNzHe8KqkUJNtRJMJl29KL1gkPRi7r7hKzlPXKE78onLnpkmj2XeqzI
sCtH2vhUGgN5SHJXh79gzEsuNuYTu4WPfBhzBu7u4yKDsGoO1CF/4CJJs0wNRaz6apX4RUxCtDdN
O5Vs5NviWMyHyMyjowiLZygP12D2UOvATaypcWg3ZKe2HJ7Uf7lfm9tKycSUFKxFNGQm4DuGHWht
JlhcRNYyir5VLOoudj81H7FnY09vmEYGJjW0qPVYedao2GyB3EA07ouYk3dRkKLuADDL2DAgemVQ
eJvs7jkNqYdmmya7g+V/I4BplRbeEU0/umNhH/EzEtaYoMKE5ASar6L29EL9urS7oZVxTxVYpW0a
MJckxjCrUhMYGnY45UD0mrE4TJgWDn5TgpmqWP0ETeEpny5dDzA5yeDBZBS2jhqZ6R0KiraA89/E
uKVCdo+m5PUXv0uvZFgrsnf0E1tdQ9HrMNw/ysY46DkDJDPWoaME27qr3orKIAfPSpNNUMWrRsCN
Mhi0dF5frq1ef64yetoM025B2dO9rguPkIiacy6IDzWejNUynKR2PhRIY1cFBABi1inAu0Ds56Bj
EptxGfZpqkB72AunLHbmOIDbyqxj1ejnBqYH/0Sgh1TDTNss75YWfnbMS17morwqkYqt9IpUCM7r
eARnpQf0sg01hpYGuresfA5xMHCiMor03Gjc9IWDF9a3t9YY9LucncyEW21ftAz9irxqqbCYO/fq
kK804hxmaSc7u75zJltADuVbxRVEwAF1o4ZbCKKGJJkZemLS2o+6e/JL7XUOxk9g8MY29ollUk9d
j+gvnFTlXpvw32D1FUed+prIpTVyBojpkGofvtgKqn2lAg5wsiJzU3KworhP5lhu2tA750A/6X05
r9nowdGTNE57IqgGn7pljh8DOMZ7VOXD2k1syEhUVCjCrkC+saCzRifxrhs1Y1Ey7Au7vuYFreZI
As0zp+AkLDPbyOFItDYRbW92UEITp7uBhwgbMFFsezl+UnGW2ymZzD2ahnMHPisYzZ+6wXAikrhw
bZU+Ns7prpfFRUTlJ/PuaIXyxic9qDr1QX3p2+jOcJJvL7v3fUqjOmus9aTRdVbnQtBzbGv5+ILW
BTSVwxpgpEBABzYRht7d+cbRCOkTAvrlnRSkXChJ37CMU9VAcVFJ5SWvhyJv3c7xzZHiniCoH26G
RATTIkIJ0r+RkB3zhMuQH4G0U9Njy4EVxQjqnGTxqQcDqMZFy9CgyZjLUX7cUgom0nqZGKi/6VZ5
sWf7B7zHPcMeBjecwBhyH8CgvBISdp8U2l5n5JgOyNgdiBnGqCjDzHxkn+4Cl4kANoJVV+7S4DLq
PQ1cUljmGV1cIajK1JNIJtFFYLxlVXlriSBJI3RASuXFpYPqkWEZiEa6Q5zAucNhlnnZLsj132p+
tghzZsLb2dFnZ1ugm1BBKiExmerrceENbbwYlwcbzGVmP4b038TgneskJbQqv4iKY6Hwo3dNRnC9
GGqbwBV2GaEFNHVxivX6xg644Hez39+1nfIgjm9R2L5Hqg1kDyh54giPiKc0MohQrsZMj6jgHTZj
NbInIUs2ibA3kH1HknAYfyEQI6gsASMGmnKvhQ4nQo8mwmnkAUMIpuGanIZc83aVbd5Z6fBjZvRN
65ADxBnYrMfqS7KCgjIib7ZlDWXAK8VzhZX2xJBtE5f9uHIMlB4l/kOIsNajKO1b4pifVd9+6Akz
ZDFTAxSEQMUDX4GPl74OyUhw/4wZa2T/EYBoRHWD3KDp6YDeN2jlPaXTUmOmvmH3YPWg15hJ5Qzn
mrAFVefvE5tPrnGZabvdd5F41z/iKdn+KqpvTT7F5bGw+jOURHSxauSXxc79bBonXck6WyWzSCN3
Q6YofZMK6rreNohGwuKmJnaOGrKPAJi20xR/q6Gg41WvrSmfofnQrGG/MUwcvTSCsSRVzhPHDVmX
uLk0i8JVzc56VCJV6f9s5PxTjixAZcLss/YjFmGjCjdDluz/uy5YKLPWfxjadMOB7GMircZSjO78
PwXNjcmJhga2OwQVGoqJjAqGokx+QXEWOGfhtSEOPeQtbURLg2pGkuqiXUh6PqRCY+qu5FF6x8I3
cmFXWqU65mgoyfzQlJLRxbimoHzH5W92MKrDPbvxmdQn+B57M+qc+0mww9HhEGQ9+zdsOTS0aOPV
II7ZgP6YQz63//7G7X/Kyf+8beHaBu/d/5uLDRlXmVcJVDe2aYeMhWOcjXvfRTyqcWkGWnSfVt/l
RIwNVi+b5ENDYGVSmosy4YRgJ4cqgHKlRH83KZkPsCmWuDT5pgj5VbeqAJt9TLdY+gZv19t8estV
lAYbhm0i0TIua7hCnocm4ERAghxo8bcqmyJ1nJI1S99f8H380dorgQOBUAh+6+lClfUuG1ZstcLl
DlQ7pJVHT69j+Ofn6ncdz4+Nlln/z4cm/uFR4mjhjZrC8fD/+X//0DzXS91BE4ACYoEArgquMzNK
V5VEyyx3bJ47k7HYIqZc5BFMXY6lRTtOXVrYsNy5pe+wBhHqUWiAlc3dIo5ZZE3zzOLhOlPJNi47
px1m5gEv7jrSoyfapO9/1GyWeBlM5rgzWyQlbgglmOG0eeqGkYtqdIQhF5ILuVJn4H8/Ztx/HjPC
ZtHAheGhZPyHBSHs69T0cdIddL01dzHZr4EXksTCZSLXQuZbQ4xym7UCWxQ9QS8+LyI9TfBVxqQk
kejJgUKu5KNdzXeidvGwEqsI+i/Oh2NbIbFcCoaxnp5GlAaluqiEVn6bPD6ZwvevRUZ0oYtvjnxc
tlitdg5yyYzIn/9Ih+wkQjLHtgJPY0gWRLsF1nMaQ2AfYTKi8MjGA6ygQzJPiw4pkVZ9stvq6Hg1
2kJ1bbMiw9/bsUUyIO/LC4cKIAljIEH7KGYLDlsK9Wd60wO0R+H0kiJNmN3WwQ/A1ZVxFdFbdlqj
J+cbNxN/g46bBpgFQNvW/niQ/sOC9L9NIabu/nMBc4WJaUXong95Sv+bLcTuNVFBLWsOCUmGm4Fi
dd95ybgxLTQ7hXxwZgcKGETXTVHD2SEtBqBW9M01ueoRNgNTeJmUpq5SOquiLs6Rn8N/Ch2ibPkl
LS7eGpPNf8H86s+i1BpH7MqrdqjJXTXMX7qcv9w4xDja72QbX00/+wb3jdpDe6bxwQW1MZmhoCpL
G4IK29IlsqC/kU+G8bAO+D6c91rpOK2A3pA2RPE2mrJt7movQRfNsJF7+ei745bA6DMJ0/ouHcyN
1xT2uTCkfbaRu6apyA8NYxKoB/3dkI+nwB8abimMYyBN+GL1Y0uv7iDGDOYyBUJAEaOjJkc7u6nA
iduZnm9Z2jBvlDelwXdrh2YnC55Shi1yNtGhQLfFl1rxm4waSRVpTpN9Zz659kA9VrZFFbgoqZZ/
NynkRKM96UP4XeT43BLC4sz2aykow7y6OBoTzKbow9Xis1DCrca1r3PQ3Kl9cQiex02aI2C9F1bK
m9qasosWYEvoDeFU/Cl9+2egV5vU7pH0DlhqZ7/Z04a8q2cqLmDpkq0xxPS5fFfCICp+UmsjyjQ7
/baG8anO87OpR44CAgzrWFCFz/4XAaKvYQP0WClVu+hXGfYfmqkeSzGkfYu4KCwRYEfA81nadkg5
UmY4QCu9J68iZSdK5uld47jXVEPBq1RdquJsM6zuy94SUfmdlwHLCe1VoP/Rt/Vq31EMnHR63rOP
bGpFGaMP717diFaHEtBZEWOnVKd7WPByzRZIELMntPeWMjWj56/bYe2prTCV7LZFGLlre/HkBeXP
QK1CGFoJz+jq17g2fy4neNRUEczg8SlKBhQApGsy7zAvFXyEU9mwx29pPIRM9GKvefNCebGFxmLD
vgdcU7LHqL32tIZSDh8/Im62RYar/xjr8geBMxdwa3yAjJI7tsd+y8WfmFEJbiS4ajTPNwHkcBjT
BEWpbTeUN8TgBq2AmfLeUPLHUuMXk/EYxfKuD3/R6de05bCNiLQwGq4ezIwy4cHBROGfQGg8k+K7
teYKkURR/JQ5MCNPJcVIBtdMxl962ORniGS2rZVr0j7iS2LK4zR58oBpn0aPmzvELwzBDvABLYs+
/VHCQ1tlpJnvrTm62Owtj1rqZBvYSgwAPUlq/fxhQwN4Tmd6yelwp0V4wWZMLJ374kU1y1GT6xgD
6DjF6D31KMcQT4ZtBR9hF3extSuiFmCVKYYtO3Rvk2Ks6Pts73QakZdOn29Kf1RdUoLbZ4vBXVch
7EGkWRzc1iaTG3USYEJriuG7k5KCezw4oSo7ibSqdynhd/McO5tm1MWKeNB7k675PiJtISJu5Jhj
TT/N/nwfFVa6xQJzgcAEF8UiLyYHTT9bs46gC64Mfmp2r+FO2u33SAjXxtboMZQA3k9I0sTJdTHA
Lj8xNjRSsk40U38ivMvcIV87VLowN5Ejro5fzie/ewV27tBfQooiiV8hfFb9SNJR1sN8KKN0RK9Y
a/hXmzOSh/FQB7N2jt3EPTXz9/KXVt2y/ISjjiFoA+6UvMxky3XcRgDo3c+I1w+W5frnoJ/xKxfi
La79FLc/hGSQkBvfINDMYqRyDlsMyex/DqWcH0LXTYD+ZgbOkR65eVaDctUIhywBda9pI9rnaDCh
9Lb2fnmVy6sQbsvbEO03CE408GXRIH6IGal4kwHaDkt2KYW9z71hT7JjdATiwnynTu8yoijXdszT
6WV8LnS9O1QZjXOD4eFWGOh4WxSCZy9/rXvkdcQ8H1O3cc6VKkICo0RPN7bjHrPZkxV23UHa3t41
aKmk1J0MWsZXP9F3Mxnho2l+CZmQrtmrpJ0aJuUYGZ814vRdDrLzHFXkrKCQCXelQ9zLOBhH3OYM
c+gSnqVpudD2GBuyFj8HxKWTBxNjstORswSYjnJnTYZFQS89Ocvpye6mh6LldIl842JiGvfomKAf
BN1wgBAMFe7kxScQuZ/9HGLrTgJjj8hp2LdGdgr7CThc7rBLXqD/S2BOHwjABwxR1slkXAoUTicE
9smRKEi0xzgX6BEaaXdiW5hiMjl5rNRceGBGLI8RIuU9SGwZa9MlmyiLo4cYhTjFCi1QNmPxqqA0
K1rjtCiA0xYnCjAVlFlaQb4ZHDihCCBKHFl2HR3gdPgO8fUrQdzdsmoVypuBvPori5wXoCQvS3WR
D1NJNra1lybjvLBrfw4hakePcR9K7uzmYTtP57Hb6MrPQLoPbSOro8uzXaTR2TiSP4qharLJS2vS
j0kBRpU8uzAzaHAU0ozrGk5GTGvS0R7QR+2WV7kIplWLaA5yDP0bRI0nIzIeDAssIkMV0l98xl/t
damTmonLhwzzPVFFEfUsyU1az+6MNo1Bw3tNWOqTunwuGnLML6j6G9Z+3gUBUsmPOaD7S3zJTSpp
sI7snDK9uc51flN6WKU+B13y7WFsYpQ4blosATEmyKCcCUCiay7DacNVn1La4ZEqiTSnzO7agOqy
w4QoUuZwFUmPdXZK6Cuu+p7n6ZA+pzWiM62v2Vpxy2KSIeFWX90Wbf8QsXN3Y/Ip6RHkqdwbvbzO
XTwcCQRKV7GI7ptMlju93S2erUUgPDbYCBqdveiAzn7r1jjLEFJ+iypEU9LS58wF+1soUN4qdvKT
0eF8TUrlQfXNw6jVD43uX0N7ZlZpXtjd4g1x5NVGuZtn8fdcZ5yrjKB67ZqOdBwcB+9AM90GyJor
mB5bc6ovNWFRxeRgNLEPywbaVWrjvnUfUUs8SuIgd0OLiqtzm2O2dNOUH5D49iZoLnpG/yYPJywR
Dt3V8kT8+GbOxHOmGpqVctdoCf0Y+CFnGfUULeLONtFNsdMfWpwv/D+W9Conl2wDBqHrRK/TXR3Q
RTNhaQYiZSCDJSMMfg+RpC5WR8QcCXqRlJEEo1UPFNFytTRbxoD9iTtkb67f7ZO4+Yk17RgyX8FX
TAacnoAfTnjR7THvkatYI9VTEVIXORgGRE+QbJbnt5YEijbT3pYnCO0AQQ9nAQAiEMB2e1WmHYv1
gdW2flO159I/CEhg7SDzblR93tbNc8roGpMMtW9O0yZJ2NZHWnkXNyQFe9L9kU3ioda6+9jlRA8a
lM5t41/1MEZUy/wWLgQFpl5hnEkebNMBOsRL03v7Km3wz+H4RsyQuQWHh0tY8vWEdmyiQ+COBt3n
Nbi4L5pb6PmlMoHlBAd2jvPbG4D1Dg4hsWSWIM5VVqRAF7w0izndskXUeAjfje69IfzSwvsSzznd
6hddBN+VNpMXgX6yxL6zGV1Sa7BgXiTELfadICW8yCWseygfM+atrD5YXcZsG2vhh6EyplWVygV7
S0bhbZb17UCk8jvU9m/DxCygztvOiJ4cLz+QJP07DdKjoRogOZ1fqjf9mE7N10DnVKjXOFL/Vm4P
HdafO16ij3KoYPeRzyUJsU11zIWJXMyxdDYaB6lx6viBRbSoJjfRQMZp0tfW3oaEi4sl+V46Ih5K
h1ALWuCXebSxGLovN2uRSlYxnr3U++WN/gM9qK2qlyJAtjqAVqW14hNQ1qEyvBWEnW/nnozldj6n
asP+Zy0L+aJlmdz8Mf3lhdHvInJqutEVTuq+2ARuUOyIaJ8idvKIxFkOW3wTsMhGISmqxb4qezY4
ynPXAoBbDzUUekwraj+utiT2xPaamownSaO1ineeSoLHF399In6Bk8IwqBwey/6oirhqhxGIx7LL
Vu7gXxfj1OLAMNRBVU/aS2EiTcJOvTTglr61qapmt8WU0kncNwAV0JWGWH4p/HKlp4ItlYIQ63H+
MNfqR3AsIxCyZQCw+HN0lW4VoP4y3AEprdp1AHQkgXon9WPj2NS9VPYD2DG8z0+O/9DP3T4vzWJl
oD05xq2BGMvxmOLE2SmeooJLy0tvOXwZ9hko39GwSOcTLUi5xHHYjyH8x6SrPQyz86OrSGC2latM
66BetuJzUqtsyh5UdqTUaQ3Cc/Zr7Sp1yAGmlWGNuypC0qqTM7W1xMbs+BYXR6weT1yJCn+LnXbM
yIshTRXZAxTF9fISrIQVVwb1uxXp+NM5ubXRemzHgqsrK1KSs1msLVz7Lg1avaU4gHG6rYPpYkwG
AgxcF6CXCgJkdGhrgONCzBqnxSAqw4Nl92yNug1WT614XAacyybXHPDtCfeu11Lm7HTfm7x8F51G
Zt3/kHdmy3EjW5b9l3rHNQwOwPHQLzGPZIiz+AKjRBLzPOPrazl0qzNvdv1Bm2XSSDFEhiIA9+Pn
7L32fNcM3KiL69Z3mVfa1djtrF+dNz4RSkvgsMCgBmMR9rc+4Ft0PgtsELs2cy8lXFMGajTyy4mQ
8cL/JYqQ3oNuqhiBw4LpmDptupriJQ1sfZ0NPcYS1fGxwVRxycj8Qm/65Hp4D0aWUIKev4tEQ//p
Jtx0BSya9BZHqIQkVVOhLIaLZ3lxnoQwqljRnjxR/VxGbhPJfSTdTj9nz7jE+vyjz4ADIYWnMeYl
SqUAoNCLyfdULTHVcg7C7pfrz/cjuu2hcJ/aanwRab51E+dp8AmzK+y9VOfXjlYFqjE8W4rr4Ada
sc2Uy0uNm50KsyxPfjlPajq8hkELyPUsElo+UYHgvFrhOPD+7HxxWd+ajukx08ydcmMudxcM+52o
AJDmJtKl5FkE/FOKuDp6HRo6v12lqryrWpbn5ZYjcpUSXg011KCoI+cETCcdcL3ap9MLvDC8mFxc
VnyLbP0z77gvNS3c9Q4rp5dBO1CdY+middU9ZB9qS5ZJ8EsDqbyMMP+MpA1wsUiiHOWJ6mbtAlz2
cZn0Lu8hUgtm9eB+qpphfl0SUeMym2jcJwZN7CyqRip0VqZOYpdDf30cxwz2NT17Tde+etG/tf7w
g3YYA4eEGCEQ5w63R0kDY7katBq87XJfLD0EjQELIx9+IP3J/aS7D6pmRrSZbJbJxTLAau0PX7aP
i5fIw9pMtg1peDNQ5lESMoQB5yUcNSQN8Mpz6mF6jzxXQdNwlab2mlEjPz6hBVWlEC300Mc9wItD
IxGMgWpnjPMlUBdkSe4rZSOTTwueAmfQI3lHN08qby8Lr5Gy+DbUTFGgoXhA7U0hpLJU2PEkkk+s
3OlN1WNWMW6IfdoqvyBsCNX7UpWWQem5vMpxKF4H6k450vBZrIrGswtPimepM5dsNHaxBK45R1+/
O08i+FazvihEnzJXd2Uf75efZaup7lwySY3r6omD/3cOEXkzau5J8s4T9I2xOFPrOKs+bbt92hBk
pnpAI6qTpd88BgaCU2YSauqC/sxZ61R7THDLXYz3sCJWZadGmEjNmHlJ3pasvmFvfms43M6V94z1
gcEFvQwU9eY1ScO35R6qDGPYuWONYcUttkExbWWLw0QxapQlzhkLLn8Z3BYjrVQGfOXmdbXPlCYF
LiZvj7eEMkPdmbJP32kc6TPn4GWl6BhoG9DZEwqlMTbVi/GyjDjmDChB6TxO4XP3RVwiKW+Cvcd3
7/DlvOccqVcerQv4DIyXcoIx3Pw9yoZb5E3YLQMCPDncQFasLLTHi39SkywrZsnOmTX5ZVIwgcyF
l16OexU3VwjODepinWCurVvVnVJlCzOyaDM17W5xFap6LlIoBCvD/qociItsxIYNmIqYljHh1lvk
U7g1tQOBa2sHV9A2Bze4odPJTc6NxdjnZI/ihxkwL9M1Mp4EZuehFAcrKL4XwQASe2amRMcOVtBu
3muCgVGUZ7do7ihQAucdL8xBvWSsdG+6N+3UcSZS3lrRZLfQpTpWw2+16sUl7PmYU2pSBdZqGNNP
1YMcOmrIxcHN/vESwNKB5MB1LROswTpeH1Wnl7R+O3yis28fB4cIxuWfEPYjbe8compBJIodPi4T
jOXaHKX/tHAtyPuT7JGofwETFzABklLv1oltvnsTx6WU+yoq6KfLYH4YNQZnFfQivg9bgGNIaeJX
DRrNQQyMp0XgNucIUcFjrh5Au5KryVvbgGucvBJ/bAd2UcNIzGWxFCs4oW55LvHRht/qFVW/LbRq
TmTK0dGY+p+edCbMDdOzcmXbBBzQQYaKDdFWtfl1DqbGJq+zzy6NrqpymknZQ6IIVTOOcBXnXDuM
VV50gzaMj0c0MwYyWObXqsOA69LocFQhYZvCgN8xn5c1gxguQCQxgqYE/+QKH8vZr8cdbfEtT5eD
HsP0P7Z4KpuxI2qukfRyCTglUI42aQFXeE21kWCp4LRLbKgiX9AmYryjHA5Z3ZITEWw0MCZrs2ch
yb6RjtLc9d1jZ8CCVCcwoQy3dtuDUEVJ7oD2Qo3R/3bieK8u92VNTOKIX9fFu2Ue4ui4/lOXkRIl
2FJm6qFEym//BiF+mrvsEoswXEuZ+ydmmrB1NWejeuALskBG9o5z1N2CKjCUKT4EtLgpbMxSGTXk
cv+ElouBgzbvKksz8PhzcFG1l3CZh5bBfDcOib9uohoVn/s8VU2JjPt5aSYsfQytISK8683HBY5R
pxNq26RB7YkfqE9YRqUXcoa23FOYFiRFceXMbDaOKYNd8zQLtu4kwZmVyQ67xvckACAlGtbTyrYf
Qybgq1ybD2PLNZDnbOy61xu7Ijl0CvOSucVV6+BbM6Ykp/Nrcan7VYK8xOM1J5x4Kzmk2mV0CXHq
StmzFcz4urzBrAggir5bTkS04ct12rPAFz5tyJB1yPIrtuuoZahwCo2OORoh7UzfYe+ig1Bb3VC+
tCzJqrOSkarD1XioOBm5HqI/xMPfywG6nZtHy+pe+mEkqJH3JwGquV8YSz7jEo2p7QCiehzGkOM5
4tuBA4brJF9JWRynVKcEhGEuXCX1VY161GU/pyj7MEOWCKZzPWBKnbUOyZbpIs7QMOlE1VaUCLmG
1DlHvj4hqRM/MqX4IBXprgLXzLwmuhMSDVY9o4PLlHiqJJUjt7krac5ue7aWYHIEsS903yq6pBvd
8zeL5KJ1JCdPO7g4FCnrymM99ucvl8IWbQ6ul9zNcwhdVKP6nL1lFW4Mu4YCVLv8vDEmVsCAKk8R
uV3EQ6GDlm4KOJ42Pne/SAl0sa1FxdAY/UfcNusu4im79btlMpC1keSu1U6uZmILeSdyGIBUNj9U
E9q3JvTt0kDhra6oSl4XuEqUVFet6B/VvlmhQadx350hVGEjV0f4mOmQa3CbN0H6u+helyV0Wc/y
+D1yFHG0REspQF+ThBLRH3D6sVqRNnR1mb3uOOa/a6G9NbLyR1h99bL7KCvm6pIcFnT1lGwRqrr1
6GLAtJJLI5Q4iYVmQYVQjJcgJ9f0X9/V6S4PvIOMCCJBqGPlDk0egJPzxexDhQeAZu+iX96J0jtr
mr/PjOTXAuXINFY4ELoUS2gdaiX6CHz55LVUYL5FBSZZzlX3ywUKsGg6hjk8kfDxhuKQ5t64Wtqc
JaOeNX7Cvde70WEBQy1KL3LsrIB9YBEOqOFf4iCilUHyheSJysjv/JWokq8FLGQ77CheYW3YgV+7
WHzFTfqsAEZq29QLWOYwYD9l0VwRUX4u4zrUfvupKV9nSR0EdaeE7aK4DXQ5lWaob1FbNkx2Q3Xz
1W3xhEXzuAyADZeJHQ2alfC8GyzAex+53xZTBkttgOa99R/V8WkcKe8LgEyMJGnm9a4iWFEdZkri
14ns6iSeuZ5z7WtpDpuOshOPPe2pbs2EBCGrzftuNCjh81qisVZwnT5AJ8N8DlNRt+sRv62Xi5TB
aE8whENsNCFTDOIfuhD1rHr1ubjR9TCAzNryQpvworRKuBcOS+23nN0K7S7KfJXLm3CVEKWE7xP/
V43wEWG2BaAJiW60H0Wyb2Pn1TBZklGb/gqVpDY0akK9TUak1CFWLR8kZ9pT1JevrSGrDeOdtee0
d2jNEMIrlJg6pY0KiYTfT6xE9FP1fHvSHLY0seadaq8XzVMj0Fwvx5tWkcaWMWrXmZ+2yAGC258p
WVNnTeEk1MlGdUcjdsC8gcdgjYSYqtNnyrddZZ9VUhCBNCTu5T2c+2tYzEgFLM5nwq5O0DpZRnP3
Q90QcYY0zcRXo6roRQCXNFRa7hz9rO7jmgNFpv6hoaoA2u5eOzh1lm/9UUIJMZofC78rmdmuI7lD
Ny85AZqw+xi3bh2k4U1hhdzLvrbLJ4zTJiOrddlh3DSdJ9Udnwv3M9fqD0W0UmdGBh/PeFoOVVrd
FFOkiOzLTNODJjI140hIae09gi19w0WID5OVnOWOdeWWzfrTwj5M1dP3tMuok+xZJXiICS6nv9N7
2d6HD180Z5qYH0uXxRhZOcJm5iBaPxf0+TGeRsgAIYmrl3Cak5Kn3D9IJeYpCt9igIIIhqOWleYv
qb5M1RcJpTp4LnfurOh66gy29J7oUZwsqhcin39bqn+qXmVZzteslCe3ZFw3O7+zocImg0RXz74n
xTxyBVlH4w/19lg2iVDkcY8s9wwDHK5D3g2C7XNmNpVLfch7KqoHLHxs6Izx1LdNSrQRl8aqUpWV
epmXili105fz9ehy0y+0IvXoCTocanFK5uUE2IJXwHmcnIkh48DEDo7nKGkh73VjjEiiJOVu0pRv
k862pRGPyXmYU8M7vuSfNmnhtKwcCm44NbwSsyq1pWrfw7q8d0b8akrlOXcorutKPiw7SY/KB9yR
TinPfD8uqUS4RH86AAuzOQMMH8BsY4nqrkne/VRrzbL3kwJ0ZyE82qITFdNOodg65DgrM4i+fTgY
K1uPzkYJ2zDKy7e2eJws+2khSKmi17Hm9zT3zjjwFH6QpEOS6V/bO70Jf5aa9Vn+ELtEFNC2S95Q
VVUsm40mcYNO0w5JpPRVqaq6F+ZdAywB/H1/jPPhiE3qHon+SzN44wp3/VM+PIQZk2QsEU+VaVoM
EmOWruR9qW+1XGjEpK+ixn4u6mr4040zDJoBto2z0QysPyrIfzODb3/0jv9gF//jy//PUMYGW9Lf
xG8bYMn/hiArXPP/+a9r1DTqv7KM/oNm/Ofv/ZtmLOW/DF0YBkhZFzElgsD/SzP2jH85QtiW8XeO
sf0vHZ2WC6yY3+6ZHvjh/+EY6/8yXNL8IOSQkAqGXf7X/3Cc/+Pd+9/ThkzT+H9yGmwb7xzPzLEs
T8AM/k9ZK3M+DvdlkxzTvsC8MbTvNKDvvKwljD5H2YIQFtxkP2NbTOQhjvJjMGLSslsYVyzy1kqU
jPXc6ZbUlmIAzPee3xZHfJYf6VhA/TK6rzHz2StQFpEwC15sCIbvnq3j0kwl5Haad66SVTd5rK/Q
jk2cQSYX11ao9XdIKXRkjolpElc2onPUaxcjdMgJo7W+a5N9cLSDM6ZFpOO3LpjIyC2b96wKBrXE
ubsppopH1RJ2vxE7hoyxxKOjJEFLHUbAD9KaOaVhD9c8o9IZuxLhnk7GRCGJTKI/6d1Dy6BZouX5
Lqbb7UFlvWObTW6jjVUHHXezj8YIMV+qgzzJgt8a5o2TyFqLMbEVHdrK/xlacXTnFT1xMH4QbVpD
j8jF9KdLTJmKHotFB3zlUWSWiBiok3VVx5q2ZQRpMcFCa5uMTbepI5cnVzUhnp/wIJksrqIpba8g
HK+TR0FuJ/11wtZ6KJJyn/nRcEvD+VFCk2U7SpJHqf8a++LYh3n/VTN4mRv/54BVRvEPR4CnfodZ
qjI2HA6rKCJNuMCvEo0QQBLHfMl9KRD5Tk9GmdOURGLUk3lAr0eZifzeh4jVn+UwjLd5aa9b4bQv
CJ8+zuRv2rOW4ouoFNkV6pvUrG1U1PAci/Xy6ElhSwoCGsaIFNP0LH0El0vVpfMD44z8RakzWhyo
8mlxxGTcl8CNpjpBwWfWeBv4R+qWcaIXEp5dGSC9aaPffWjH51Z90FWywvIBD3ryty+X7y6PW777
v325fMMXsb5nq7ssX2kOYw5sYgAiYrIxCK/9j9+x/Lxy+c7y6ZwJb1cFzsPyl5cPy9OAX4+Pfe5e
K6vJTn89i+URy88kv5pzQltZm7/+7K/H/fVrlz9bvoT7aGylToDM8jf++sbyZRAHPaWvejX+9vz+
PFKbX2wnxdQQJOR///XAv326PHD5NTMnHvg20HjMjNQaWeiX5UNjmC0h87JdO8QZXIYA67fAurnp
J6Qmtgd8ygpGgh0vTtInf/ugTSK5uCpZ09GqYk3tXW9wDXHwH3DLA2Z0q+Hn8neWP+3kPK0sUoy2
fSBO9tC81npabNkngxoNVtUcsDOHWnVFHEhcrEf5a+gZ84B20C7LZ1aYSTqIuCFbpDHn1B1PgzfM
xxqh27at0JEnWGZ14+Bks3UhLtK6YKjiMwbUF8G83bRKqsT0lTmctV++z1DNQWjW41/XpnOu2bzU
jhns+nIQlyBwxGX5rE3RCDQTpklOXDSuMaZxYc1mbJNDrmHf0XkN//ozN6Rd2en1aVSPmGr/d40p
aZMm1gFjIcqmLHfO4VCmtMoS3LXqdZ/H0AK0VcqaDgvD1piMcOaCZWPPKH8IJVwetXzQndT486Ul
Q9Lhh+TNdHDpTnH6wdgv21sZjCu0A4jj3O5gSs8+Nyb/TzTBMoIOW4Phmi/y3xiUwVRy3NnBgSAo
0E1e8rJ19lQn5MRUxLFPRYY/s4NIYs3FeHEdd7xMccixNiuQpU/jBVAzATMxw8nSqD0GUTzCrG9D
P0NvYKU/gQ+4C2/RgH5N8xFe6j1G1RFTSjjl4SVWH+jGWqeG4bE+2sBuLG0jGwtFHhF6WyCiKLij
pLjSgnUsBKazv9cHwAp1Q3r4QFfrok3GfMGoN1+aOINpU/onQsr//efzwJiYOIN4tzwsVlf+8tmv
SpwsjzgQ8nAGTYa7CN0JLwdvQe4NnF5Ae97ngtDdskX7pcsaAX+P166v04vv8UyCWYsP5JfmWDZ7
yOYJ68YFqxqxyNlwEEXrlHA3E6gJJQIQSwvsfWnZL8uFVVuMIJ2QfinImvRaiSK7zk3PbFtM9W75
UmhNs5sE849eJ9Kkxay5QffeUXrDTqDPs4rigLNZdqtJkNiiWADdhhYA9GnTrq24TI9dMjUkmzag
Bjkz3Lt2Bp7ZSl8jLU8Plh9D7QiNg6l4aGTHcYynaYewXtHFCNDJT5MfD+QpD/1uBn2OBJ/mBWIU
HjM0bXFaPvvzh399vfzFWFeB7sv3//Hw5UuTtwf8VXe//GrXZMhbRpyp//EX/vaj/3yK3Pq5AQy3
K/56JsvvW379vATA4/pGxugA+vzbk/jb42skcGszyAOOYgaTFHrN8CrUB6lx0/71ZWICu/vHny3f
7XoRch4L01TuTbTy69rXHUZ97p3VVVttgr1a+AQDTc6vKg9+tT7oeT2rfjmz+26MdY8WM0bhAddy
H89vNq22kdf1yKyJGwimK9oBWohjLPbCNOAA+Ym7KUf0n71ZICAgcQ33UolWKJ2OWWm8al59dKDl
RfA1BK5aYNRGgNygfOhBmIX59NAaw7jiIMO/WQvvtXJrALxCXm5Fm7IwOgx62Yq2wLB1gsxYC1lE
rBJzzBnHvkDsaA+gARvXLzaGcfJiGjjzIKsj8WCI+nqHhgo/vnBwTnJy3BLU+jbkRNZqIcY+iF1Z
nelX14QxUbXNkwGbN/df0bAo2bvTHhyg5hscG0zQZnkXF/Uuwd29Jmn3PSuzXlEy0RWO8gAo2tw0
toFqGBfmRvZRd+kytloWwpWuO8HGKDjqxjpzUs6Ded94R0TODcinOVKNsGPS4g7VB5J0/Uqpr61g
bUZhujGB368ZupgUkhaEI+jPJJ0AF6kI8EH3xum2aYEFeCMhAs3wmhpUYLBjRjxP7g+N9wFrdHxA
ZxQRURDQAbAbcjtDnJXgSD/KvkFDZO85uHLKtD4juwh3mc7YcIw3gSivEy3sPaiJNyeA6OP4ii8E
RTch6vnkp1mNgTlJN5GGyUrrk6cSIgemvLjctbPzTpRUAGKrRsnC5Ukt5twmm5EGoqT3/MXtCGMj
A2A/aEWzzvTurXEY5Xmj+2tw9Rq6Ij6DFpNz6YwryN0wAAaGCaZC+Aejiq9jug3r7N3U43DjXV05
3AjbQp2Gq+5oTDT7huTQD8C/0tgmoqJ9nWf/K+y8AzotMiXop5Cf5Ry9mUwO+lvXOg/okp6NuU+v
LZdjG3k60UUeh4Z0VJSFYpXa5UkUtGsgX+NcCTC0frsCVAyjYP08hTw8/yhyP9o0OtBIm9bVlOHk
jZ2LXnbhNddT5vC8gpYzrtsciaAXMUexau9sIY0UwIrAbVrvjKOmH8BHVwST19do4FqSDt4Vj36j
3XKBSkKja61/zLoTrm5j5bHBrQus+Svbp5XvCLUme89eqHXbSoyI+mPgDz45zxHoccvigTqRUxhY
MtRALDqbJBgvyeBatFa8fUiPPvbkzgBqZlTui0AgCgw0OJDxax2gnQBadqKTW8Dozl1stnkFz/1U
m226LYzi3p14jjZMj9wOVkRwiV0WxN2hs4YDbJ/O8qmyYfhvLP3Q09B48ez22bGijxEDGuIhbObY
7Kx92t2BTCHqu2VZsaOECkSCNUK2qW2myXYZ8XrPRFS/xElDJHeZErpWY1GGq+qgxPZm1OBUYRi4
IeH4GWdAElbFOU7uHeW0rkJGBZEOTbJEZs4MHLpJBFLLC958VC/HoRnfBrhmWxIU78LIlRdFbJJt
fm/rUt+2aRtujIEgZIeY948xrFO0Vy3zktjcZBPPOy4bC1VRRkC2B50qDvWdHSQvdupqWzNUgYtl
qK1Nj9enm4DPWrG2B7Ef4YUAvR7JAMmL31xViZMGwxoxGDndboq6r22cU+SEyOsCDC/6NG+6UrvO
+EZ8lv1EAwGh0rJbwP++48lzQQBXmTJQCpEKrvvJJlQPycEqD+RNo5LPkVisR2R4THccTXoHmzVE
i82IQgrunKFTyqPPOZUoM3E+fpvI8w6Rm8E8DwIg1ciDd3kX3xs9aQwYUKrQNGANpNkO0B2sFd6N
2EbpZEXlZ2Bf4vaXVJ1uMSrTdTS+c2KF+dMbMexa1ioZFrizES4eZsSfyqrFFWwhSnLjtRln8B+F
w09tdPzuHaNdz+mPrYcFaUhods3uz7wn+iUSjMqxZ5B0omihbRW/GXndblMfTQn100x2tcJOhVtN
tPTWM+XGlbAwaunuek18Bt0JPqz/2PCir4IbXEP/7E8BjclAfIe0MOhKE8FnAfZA5nZipRrCFfnm
dX2s05BjuibeTa0mDNnYckBGIptWP1Ez0axr2+8yCrp1xgu9Yl3Fp6GOo6E5XEMtxBqfRk81DhYw
NPjB+iFeRXr2G98BOizGigY2LqZiWXwYcuaaEuxUbP8IUCFbibUR6VDvp77DxWJENEzrnH4fY1Qj
1++4Ci6WzO71SD7kQ3IN9AfwA1cdsHCFnjsMVgEcxhyiQKGLnwRkvAw2b4MD1csbo02cBi/23JNH
Q0983+cPJSfPyvZR8dtlgVYR3GgiEWIaELhdP95OufMusq7FxuEdYozXoKZ+m3FRMJUhUcOrojOU
LrSFNDE3fbGuyBsYOufWNFBSNCsEHMZ8RExGubuVuNu3knhaZvo/kpzbj/xCBsx585nmwWGIUrFv
R/u3M4f6g9C+wBUeuibwMEjB5iLKeQM4ZG9VxqG0+7c6prCQ020wAyr/LPjIEQasEU31qywMKJHn
ddHSgi/FjpcdQCquos1cRl9DJX46AElQa7KMx6WfbOeYh/v+OS3oazGW4E3UXEhu2JDZGHOGECy7
pV18tJnEkuJ0EW7z8KcLkRszNrzFkcYWUKYnSN6kTDyXGbOwucQdJKZu1znybXZK41CEBAWZ831R
8L5CsFwHHBvWkT2+t8jqwVdN8aFpaSOMD1EF6SfIfzvQ3GpsOGTKP5faYdJz+r5Yqe2WfEfAMCc6
53e9jKNjE/aIsxNwWJWY5rsewsjieM7p0eR68kBS+jvQ1PgQteVm6qd63061TScueJYxY/2l5DIT
CbegZoM2Yk6nqTr7zrZXAadi5lCRa2/IXT7YV8vr9X1Kou/Os2EVYRVVTIQd83XWD71mvkj6YN3M
r0SlK4Y8R6BRb9ZpW3r3k5xQrdjWuXeTQ2QlDJYHKAZV7c37sfe9TVP7Ny8d79FU2ni4dmOGSgcK
pNjJGR9ploWvXRcIAOfiMe/0lymsLUIoOcLHHaGWhXUOrJNt6cPxPUlmHxlxzctcM5sW8myOQ34e
TTvDiV69eS6bama7X1pbfAUmy6bvYBEsQ2ZjYVPE2zAzi13q3xWeGO6njFaHpljeheD0GcroCGIW
nak8MGyljJAxiR3O0F7qH6B89E0UxcYmlcV862Zx11aoGd1KTpuinJ1zVYbPB0J43ktnS8aQddQG
VI8iMLZ65hFGWasju2vvC4VNyWAIrNknfepr/2C6IrgfLGuTABptstp5jDrxbWZ6vxojbJJmO434
hiKcDbHeXKjrisT4FVI0df6YEIdZoz2pXGT4HEp3kCjG+dqhgqq4+09gjOg78E+f4nE/dC4Td4/q
2syQxswN9bSFSBCNnLTtUzHX45ZwxuiIFf6qa8FzXlSY/2eQXqBxwo3rEPBtT48gvCJ22krf2h6z
HssgiLrBg7gTifm7ozOzsc0Z3qdlvmBuO5Nm6m2M2iIUS79PFeZuMnJ23Q4IWMemiJS/Dcq7viHi
2dVqCmu7EFurrC6mtA9djLk1mL3NNIJRHSDjrewk5jqsbr0ZPuieyDYyJt4MFwQmhYtj5P1JNHO3
bsZ5m5kqClQJA1wPbAgRvBxesCj7GiMZWqWvjd9sjXZQbwUnHKjod1i6gTWV8b2TIW+eEeUmgX3D
RHu2s/ZqECpNf7y78jqRCeTfm6Ewd04rAbE2NglBzUsJuSEpxUtlAStNW6/f5FrykBodxsJysrfp
1oiI8Qjf0yHEeuum/QZmIqZ3z6e1sZ/G4SEiS+1QAmfWZeWe544gejIYMtJ85X5KzJ1uQafqXHPY
WQbnGKeG7IVO6q7r8ru0Gcet4iOU5cRpDqPKoaHLH+6G3nzzwEFBgsnCbWmBfshBCPbKviiKQG49
zfwsHc0FQRCCpqT5X9ZUybONHrc81iM/zg3Ls4aM6JD5DCFJhX/p6V2/OmFbnkZLzmhIkBHl+aeV
PnZVMm2sgFlwK5OHyCyj7VSDgcrYHDZl8KX83ZC6CBPKu3UXl+NGdzN7SxYJh686jbbwlHLexTzb
FXl0GDM2RSfGgKKpFlZ7YGyfbTn1OAD/IowkIOQqx2uhiRQHv6G54LB0+FWfrPsQ5YTw7wNXXJNY
9juuZPvoj8MTU12S0xu59ieVOeppT64XNBtHLzhMN0fFc/NQNwmwnkATD3M4nWURtqte+Blbq3mZ
U8fF0Se69dTUBido06bMp0UayNndc6w8ijb49vU+PUQ5+YN1FGHY6aAGuJQbYvZOVQd/TTiswT17
4RatNRNcD/tbVwBebsAENiGHniw2jXPW10dmDYwpdI1zoQsRvO121RQ/GY6Vs4W3DyOW/G1AyNuq
6Rx6cUhlVjzXngSTTeOzvXfuqe+afOfig9rZOQqLlAvKsMqDa8KTDzx7Ahsusu004PGpYYUgoyB8
wptNRAega7FaMfO3v1yo+OdyCH5G8QGxLGLrUMS7sLPfW+hgoOh6jhioESPX/ZiCEl1s2lEHA2jt
6unOo99MdkYMhgldpi5Sb80rxtGGIJdpHg796DzVAHU2RocYrWx1WAIs/aWe/QyCkVIlly+BX3e8
xjndGk8jPbfj8KzncBW7UoVGhz9KYz5SvzE80iFKz9W7RcvaaF7qlCms6DC9zpE28Ra9JRMT46DW
fmH0oMgerUtjVNWWEwmpdjuZVe6DlsIypft+avOxpA04+bQhxJc3By9IZ4EAhiPOBg18MoHBH8RV
Z7tQj18QQAdxG1zrMC9uUZpAu6M23+b1S86QnP2ERo6rpbtWVDs71dk/xtxYJRm2rIrAtH0/ZE9W
4HfbEbQrWrT8tbHoAc/oXOZk/uQoONs4l3KGRuWU/sDXTjSDEbPP36yBErrV6UGMOH47z/khKrRB
mD36rH+qtcHduiib4RCWM3Q+geQ16LfWBzj+bK9VDtS3iAPpbJGrgsP6KeVkdjSE99DN5il3x30k
zWsN/HivpCNU8pxVVdQFQmGGky90RYuVEO1Dq25S+pEAXlNtnafiNLRBdB5Q2/ya+1pdagDSjWFi
TGf5HoQRpGKdhk8yFHtc2weJYQqflTspamMGytE19rrLhDwWL4MTIFRDM4QMef6eB6vZtprgxodO
Xv32g35vhcMjKjVUAeOnPXf4vyftVMvqzR/xIOYFdrgQ4AzCOO87w5q5Kyv7fbZS48C2iRcnbSZ8
v/09l0VLJjMWXmmhlImyAOi12h3R0t90BrMrRQhvgkstS/iHgAkjH3JDVxq0opMfui6eCEHg8moa
kotT97UiOnwXixzcqYHXNeAMPP8yRGEAva/PYe3B47E5Kga1MDHD5dtUOPEFHxa8NtJGhqG4L1Wm
Hk/chRAYhHSP07fassptWBrkJyqxtGHStaXHoqEL8bxD1uEMJff5FLjT0apdSmt9EwfiE4fxU512
96lm2mQkjh85MveVQVLg1rGgu7XNlfbkRgua9KBB72l+xRWIxcqykFjlwA+ZvRpRh7Ncb/SjM35S
Y5JR7zBttLv+PMvi2PU1XcDS41A+gCcnWty2ObRFHeWzCuVp0x70WuR+zf2MOlPYd6ZLRV41DZ2X
/GZ6DJ5DoYHyrQeeGit2KXt551mFcbBj/vmpbn0mQZfvjDr9bBNG4GHV+RvXBuk2dT6DK8pLeLSk
l4waUQQpCxpBb6AGHGw5iDSzHSKmq+5M9bGoqQ+NQe5LGey5geCDDd3JUyZr0u12MsJFhhyES6Oa
nqe2AVJAqNYOE/Gxjar4JPp4Q0AQM6hCoubGELEqILet+tyILkK7NnHPVKXO7kXcXKac5mHtJsXe
pXV8snoF8rReC3+wt9ComD849V1E+Qr6/iw6TaxbbbhpkUHAgUVFkrfJD6+L2TOHut52Q9ttmkwD
PGqQvGvhOS0M79am+k/HVvrmsNj1feFdLOc5xUuwSht1PIol5FC9Axzd70mE+uBkdZ31ozlr8n6o
vLuRtF/agtp7W9IL6+kU7CeZWWsrba6aE+Ke8uJqO9mQ3IsQlpSdg/T/jCZojvZwNBv2zcbyMHfg
Wuk98TtSeIeweLSI2O0mnSY5CfUlmsQtHER3ix7GR5w8Acijy6BpD9I6DOjjVrXRIIlJsg1NIPrm
+k3SLd3n+Cy5oAaK+tS6RsIhzKbe27Lt9kCwayBMs0uqWApgNKQ3MF4cn3Zn39mQukvjRy6nsx0T
Y1MStnaM0vFqSsCyJZHCIKmLta6XdKPxUTYjWexR/mNOzA9mU+bKPZrwsnbA4ArOof/N3nlsOa5k
WfZXeuW48RowAAbDICfUwt1J12KC5SICWmt8fW0wMjNeRL7KXjWvQTDo1AQBg9m95+wTUoXGCEuR
4KMKXP+Osfk7zhWKKNivUMaLbpOwUIIIuQ+Vk5zDNL/KEZLGjY8IufUPtaelewOy0w4oxpnOPwyl
CJwtmWfMGjxJIYcInn1X4rbwQfCinXwOSjba1MRs4LglkKEZJJX04ImZCMZAdmqh6yDvk3A/1ZRU
Rw0sS73xaqt7cUa51fQOTwnBV0tLYsgbCThZDkgul17ltFtE1tMBNxllhM5vt5zFKX/Ww7vDnkBD
YtfoxJv2ZY3ewUr8pRRXttkbC/wWjwSdZofmErFTh9nBvoTr/Pz7cq2a7/552+UpytcUpu35OZe/
L9d+e0xIFxs7Q6hzKPAKpHmGM7QjSjaaIo5kfucfL/PjXf/yJRVu4IU+1mL140GX9+FsSBP655v/
eKYTZccmh/xCw5c1peftuhhnx/K3z/fjdbLGuJrDxjd/etmqao+smTCx/etr/ekz/Xjg5ZvUyn4P
MP6tLy8dUHpiU8xf58cT52dfHnfZcJfbAvhfoHm8ESsW9/7corptZIR3AayqgCp1qBfBmwXETmKT
FZW2CnSZrxDXVBTv0I/DD2Dl0nHGHIRgJRlz0hWGAdGBRTFz5tsbaUod3IZw95EZbaVuYf5sqISN
U/uYMMJFjVgRgvXJkt/HfBih3WaCv44IJzBDSEi9S/seMoJGFs1qGGtm81n26LblbjTRs9jRXdJ9
dOT+IjBJIXy38Y0+Z9OlODwXo+ZkKKGvcGwfgVB9zi2MasRwFbXFdWFO73FNIBX2pitQHVsXLQkB
KQvH3sAuuTHTgfF+gohrRj5i0K7BqMz5pE/JnDAZUCMHhYBph+z1PUauqYDkGTABdE8Suw+9Iji+
uQ2l0j1UZZCuQ9PCeii3Lb34BXlXxG5jbJASkniRimPfpB9TxebNaXERn7b2AbNTMawfG8zLGOdo
10BT6hZmMuw5se20Qm0ppOHpwmJhUssbe+0FnY62hEJ9hTQHfDaypA7eI7SUalvEdb8OAnNj1+Mr
shxWDs3GI5YDgVe0schUWof4FplaF09pgmO2N4dVV45fvZM2LBDBqpsmiKiZaMIkuyEwZHoJfPGQ
J0xvycOhCNgV6F2fW50q6DARwmasBcrYZaWF9q6PW2+dGXgWVUUDPQrxdqSu2pZ6wevFR88LjRW2
/3ppmRnm1YbRtMNCt2gdw9g3/cU+1r6UPTYhjMZYXZlXSFK1afa8TmQrUEhzaEdVH+PKb5OPkZPa
WkPisWlmzCYuzSungvBl2fclJc5yqPyNcOjKpxNZK402++BhVTUaEY2pzYcv3YM+ebdFDVQRCVy+
Hmr51JukjKpMLjMtIaaVqHSPEwIwrYls7JzgSPepnoqDHTfv6RCep5GupRW0UPZbubYN5Kte4zib
i+bpYpX8k/rwHxK/X0Bvs2DvF06lLYVtmpayTKZK6Pp+FfQFnjUmYUtxijRojOxAFA9OTGchNJJz
oqPumJFSdlGS9JFmgv5M4G1g10lAebmBLWNfV2JLD4VoCt9vj0R9ubfWMHMTnfQUsyPkTn3PUOAv
/vMHN/S/+OCSoDxaq7Ypqfv/+sEJ3KzkSI12TyM43mtzYkhGOW+Oc5yjihtKgxERBWESnID3hYfR
JD71//MZ/mLjUf+QpjFLIRWzvF8/Q1iGkRyCFCpO24ynIhH72IiCPTM/Y+lORL3nQEI2HqsDrWTK
0OoHeYJ0Vrz+589h2v++LZCKWq5lCF0ZUv7G6ovzcbSq2PH3beGNm0BV1r5taM/rDIJ9Hb10k59v
80Q+GMovr1VsDLuQYktXwKX2au26Axd+xYQeZJzqr4GSQS4jfBYPQtCvLZ9hGkWoce05/hGOxAED
Sn1daHC1Cod+OBz/cpUlsD7y0HiXiuCgIS+3sUsexuWCXEfnioTil//8tcW/b35HuKYFotZQunKc
+f7P9zuWjPXf/2b831ZvVNB0gb+XhsAzXxM/E7nxuDZ8ZwNHdxlYU3XVlT1ry27a2QIwxpDR30/A
rpfDVZb63S7VewIW7bTbexYhLB3Ix9lK1G2TKRCg4vv71svNzeWT/68u+ouUIuQHNOs/m1/0zZYw
OYD/3z/Fx/+miz4FYf4XT/inIFr/w2bZr+s44WzDpeL7L0G0sv4A1Ce4V9qKwcAw//Z/Mvh5wd//
Zhl/UPIW0jUNR/KfzV3/1EWrP0zX0elHm4LuJxCD/4ku2uKFfhlEHTTRSti2Y8ykX8bSX3dEj8kr
Glnb3mcoORxljSfPHYiNxdmMIMj+MFtWcepDdcZd4dLGSVxMXV2tXkoXw6Rt4b+jf+utQQzsS+Sb
xcx9Jtht2sSqOxPfZS+Rz8ANdJxpl+H+oS5O7YlOSdERHGz0KRqIGQ9lEiboh4G7n6KbHGLscgTP
gT/hNY71YH0xX9cPWY55ZgrwaAgmuNT/LozkP/16f3Ve+YtNInS2OVtFmJID8NdN4raqwnTrWvtJ
c9ydD+8fgaZ2kxQhIl9NI82QGWAAmhUlkXmj+8FOTPGbZkgbDSIQv5FvSgMoXraAQKbIv3JnjnLN
bEDEudyoeQHru/IFa06x/8+f3eDn++0HVegilGFJW+qOkpb524DqBSIp6NyVe8/3XtKSXkhhprfp
INFdkx+2HSfjlPXPWQj0Z8QhuCjRmu6tSj3nkQYBq6I/MvgUpfo+KZdOjkmpH3ctMVtyiIxF5Ngr
+GkgSMuPrigIthNz0AC4udwPhkVtJ0eMP9jpo2lriOkWMDamWa36ltoktZC3d2SplayLfDiOnf9s
iekagkq3IOjrRXT+IwREi0w5Y48jkVm33BuYkY9Snf0gtxc1hmSadPHjdJV06Ni1TuxTjV4agH/o
rPW6swC7YCNaxSHTu8lioTmVTBu7z5FFQqkshMzeRCP8pDRcajjLCG2RnbuQzZcIWKcnrCgUao+9
n/j1OhDpjsLSc9kPPK4uW6o/mKa1p6Js5LIT2icdVoCJTmOfgnnxJxxajPioCFbArOa3+hWTOIGY
qYNyoTt7BBeYuhrI8kNKXBsvouV+uaStdWul2afvBdGC1MItS6pk6Y7Gezw+DB0+OSqT7yrYczIL
wD03YEPU0dKxv08Vrsc4JWGU6R9Zn6/TRKALSDXk5+ChUESOlONqRJKTudEDEwr8RFR8lr1P8UiA
hg2EkuAq8umrl8Ku+C17SIZlS6eE3DXq+2rVVMER2TxLyAannT0zfQmINU/Cg0mKa8L0DKy6ZXsb
a/fKVPEuwQTvMoVJJ1bvSTccUqf58CqczAExKc1kbYIwe9ckrNSUqveKHkC2IR/v1lcZa5lifE27
x6obScsqs6ditN6qpv5wknINyvbFUQOuxyb7qqPwVlDUZcYbnqq4ofvZds+yLF6nGdrnjeDPxgQ/
w7T2VbuyLe9ITRDjl269OCHpD7m4LvWposstCGogYTieZ3uFgXCrMGbzcBtD+VPj3Gve68EcxgI+
sOlOyBa2UOyugpz+MrU2NfT7Oq4+HXFLy/jQuukjON1kXti8awZtj7ad43/X08Vtgf4iR9A9zJHB
PrYCBVkrgIuAUKDd2+mc4EWyiKVbzyp2HpI4PFgIdaMi0NfBEFEXirBJZNCT2nQ8dWF+F8n6PRdA
/hNymv1kY3MkEfLRvjUKoknN2zmSVpLa1QZ6RfJ0DAjz0cqhq+Zk8gEJC2XQ5IMEg+8enwUD/SGz
zHcCfgsyXRjQnTqiuOOew85+ifg9mSqSXxUe4zLaNlX5OIzlgYDhs2Pbn+TAFoSNvRPjVQGbxHWS
eXcqKq4jF7qq7lOp1+w7FO9r6tXIPQTSHd9j6T2l1NZ841vGkYe4ZnBpJSWwWccNk2n0sJKCJ341
9CwTiGATMD6O5hxpZX7nIOgxED4uobaQ8i1H4p8S85RngAhabcEr346OOodDfMt6m6qotiscOq+F
SgCetP6aTiPDtUtOfH0zzhou6efW0szFvvbaPZmcOEa9D9rpV1oW3LsjETJyHB7JXREERiJU83r9
/ON942ZaeTLfNJ2/86foHczSaj6+R/rsIDeCY8Ws20s8rHz6muD3xWT5r11JhtXUDd+AeeMzQfKw
AGK9bowzUVe38x2R67zEJFwi4/oQjXfnQ8+se0q2FNKXplJvisYMoSTw15wa+DLdvZdpP+ojkgPA
+gy9TKMJumQJSbmrBTim6XRDCkmDwqNfLyuiIAMCh1oZPFBbNbBAtXshGDLB8RP7a/gbA3GAjl6W
Gs6zaa8R3BHZ6Dg30smffbc6xqH90iQMYWqyypV815F0Yq8ZrljyUAhwqzVVvGWABp71PY7hooX7
2TZkDlYdHA4jWELNjfa9q2BXcnpDdkqGU2E+mWGAitboKfjOjV3LPCVF9eQFw1k6nbP0M+fJwEiP
wu4LCRw4p9b8og+MBI2qR8aVygtTEEcdaVDcNbrlHdVLpOqKc6BiXRyYb4KyzARddRVVPjqnCZ6Q
pfXLIaUQgM2VwJiJpg8JbYPZ3uL1XmI4/ZD6oB+GKupBI8krF3EPUVWgcnKzKzZitE9+Y8n1mKb7
PGkfBi0HbKKPjC+ce1ALUao1Pomsp9SBPtiJO5ytpv2KBYoYY0+8F5r3XAXtNfnELlZpUnkGsrJQ
G4b0PPAchHS9QDosOmo9lNsooiCiuC5EvO1HdR/Zw0pTzguKGzTsqRus3qIifB/hH7fSNt9tJiJR
E2wqjbKTZ9E2KULaFXHlQGbAojy17Ip4Gs6T4gvqJmwEt2BkQbIahE11tkK5CPQmXTihR+xqYTan
gCYc5Dy3uJZZqBNI439NSn8oB7oWfAc6BezwSPMriPWLrtXzFc0hANsy/xbqBaGQRq4vRvpU6Rht
fcPdN37Jz9OYQDTsBzpj/lXn7Z0h6WCkOWfd6vmxrf5rCk3CwsS4FaN4DKo621qaz9oPwkbrgLuB
+xD76iCa7gYzqkWMmsyRj3oobkAmnr2peU+knBBhuuqaTkJ03XstIAB0RnkO/FkTV31j3dOiWjnU
kl/nTdd4wBPn36O37Re/bL8mjYM4DfQXGrkLWwP5JC3n2TfS+9SRNBkbY13nxgulmQIrLipxK/nq
sk5fFcy2gQnli8Etj26infu2e7M4IQK9htnjZY8Sp8iS0GNkbGX+RHEVMlByA4tw347yThP9KSqo
y5B+x/TzoLXDgxfMrn2rZWia3L3hApPxwd/49uPl23F6ZG1JKGOCg2N+W1NaGxG79+QOf6sBny9I
z30qnPC24xtKi9SA2MKIdyPH8oRmng8OPDMgzMNLaG9XKtwMrpucQZ1NHX11Vt71tqoxGEpzLYve
WdKGJOd2dPZU4M0lrdtbM4dQzVCPDnpdZsVj34CGK5320PYGoFSL6Fms8gsB/Qn7MRhfFm+HYSap
WiHmEQ30MAyofFOgJEYzFcIcSZtj7uIFdHDla0SlEDMo6lUhzINRAdGv0mTuuBVXsZU8GA1yh0iw
gqHg96mayDj26UBy8dSTl5s+Co0wINJ5oRRbBMPE0I7msI22QSdIhu89SJYsC3H62zC8oBnh+ev3
zEuIisvcb6FfUQOcdH+pIjZ83PchCep0tOMaahvHIXJHr6Jx1Op3WUa6sOGHoOdjjeqDRqJgZgGI
SNt6WSBqTOr94OMJ1ZDc1F5lrgolDZjNxmwCjfgRwTCWjnZMLLtB9QaMBMXoSiZeeu2k5X0QwCar
pgT5MYz0FhrItrY5PFCLdAxpMgfpGyRk+YoIZipwFzwCNrOnvioO3Xyhq7A4/Pzzcs0Y5bGayXOX
O4Gc9QvULSUyhn89wTwn1TQwMyLH5edLXK6N+oTWpNPOZWsVh7yH9gtzinO7SSDeJClEOcYEYTcg
EqZABaEBxmauzA5zuRDzB7q80OVP4uXOZO0h0ZuL/ENHu3BxuRrrHuuL2dOi1OtgQ9LJAtNbZnZf
IEYV2r4Qxj6tyMTCpFxuLxxFnFMWqeeuf+D0cY8EjZrc6D1YdsFmmV9+fpnLtctb+Ibi3S43JnO3
RVkGBGOPgclHppnuKPPSwE8h1A/lHCfvO/vO6ddl6hNlCFd871a6fvRcEg+SQE03EbZXxnoAQaZW
Q2Gx4JHWVYCS3ghOgwoMvFgO8seypuldlPSHjTq6CTwfZ0tP5mDhuzQSvem+HzgpDF4j7hwE2Ogr
22DDDIbZXFJ28PtHAOcyL1ZQO+1bWxjhQaQxTQurFCRxkvHhpAbWVbwxaT5q17mnSubthHLVcaSf
4kBbyy5/Yz6S7y3fDa/CoHpqUm1glpitS5QzCGzKayCo01kDG24oqBgBgreNZhT2JjZ4/9oe/Ku+
s1+pL3xO1RTv05RZKsrIQ6ttkjop9iFixIWlFdZdYEQHdyRc3ran8ErWjA9gu5A0pCAd68BO3sDZ
s3gz0fsVXXUEM1RsLNWZ69KvblPLqo7CqEiN7qt7ypHDdT+xmNLTsd40wMkhmY9QVir/ZAwha3Uo
xKzxrX3dedFt4zZoujhkmGpkH11zNcWUm3OLE1hNdZnUDWZiUenXj/6Iuj7QXGaXjsZAEXTJi+P4
t6AxHAoA0bBBpus/9FP23SwZv6n9LfE1NXu398zD2PWvZZwOW6d3QGD4YLeVaJCFImDdSdExx3TU
sZ+VaB2OGppCIx3nFUvuF6owLPcKdzyhmDrHcUSgfet/2Hkz7ovc+kgGJ4Bs28XrQWItIUUzumk8
IsI0s6dU7xN93gp5GLEwE8SgGSiWO0bLRNwh3yB4Q0NXp3Xk1uXA/FjVy/MwVuZSxcVE/nQ06/Mj
Ja6AxomrTrfOYz87S1ysFPbUiMfQkee46NNd2A7X9agVZ9f1bvrISJCwNPXRH/rHxElyYKP41Cfn
rKCztdFdZZjuVZjIHWrnBe4FYqJnmUlU2cYBZt5LKCt6vymRg71tqj16sGaB7gVTgstZVUfJwmxk
xUmMer8dubP7f22lVXGDkgVtf+pb4PYH5Mnm2e9jop5qdBqxm2DbqgWpDw9GTeFhsuS1BKx6EsKp
AYMQKUMXGA0pVvkg9b6aLi7ujAG5SNY52zGw4sVk2GwwY3pF2YEAuNlqg47OI4uP6F/yo82eW9Vy
Q1L3Yxp2hwA7y97ph3rjBNmzNxnxnZMRpe1V9bGHvVXqKX4zhx0Cd6jGdM4/+lRliEAzYiL0Mq+/
sQfqJUoOtzAE3Q2KihpWbWzvoC0yFbILe9XUwlwILSAjiHzpTo0ko0Hd8tv2W4RR5NQO6tVLzSeA
06xPJzpp/VjdAk5b0EYHZe7T/2knc29gLSq6AGfAODE5suChTFVIEm3e3ZW+v9aa+AAEx7+NxuLG
M1McWVmTsQDBwDAlKzPTjoUa+XZmSijD9DTpibtxo5SObJQcqJZSemmcgYIC0axjA/Ugbo+LnMbJ
rR2CQWRKQ3CCsoatHGswI61JjiqSzWOgjSfm09GGlCW197QtmcDuCYECMSpZoq1R9tx4QLQPFbwZ
dhvhbsPGlTe27BllKsz+uu4drFZmj7bWvzSdoV9XzyVdvYd2IMyaKsfZQ6yBifo9SXX7TvcxQE0Y
uNeZRQ43obixw+y8qXK0JrJHP2ySPTLYXrqqB/Xlp+m4nXqA9EMyIb4Bp1M09opa6QZ8PKU1aT2O
MCl2nQ0SuKUCNySRuyv0Fo5DQ35M/FiJ6NrpPJSMaHMPI9rAhnTlvCgPCHKPIq/1W2qWuM7YORcF
mEtWBSDS0LVzcbkWhlcFrUjcmnPXuJqvDtUVS2CPs2OgHfwOx8ZIIELkFuPa06klwVh27SVJF4g5
zZayDbyCQxKUUEqNcV3rmjjARmZc0N12Hcajh98F6vHhx9WwGEwqClBS03KvMhAUeFcTaBVqbJh/
cKy1TbTph3g6WC4L+CaN0nViO+MhqK1VAC+cVW6vlpebLhdj7T4NLaWOGOEBWn7wbIfOEeiUL1fj
vAz3OvJWPbX1A3p2/XC5hvJ9Yh3Y9P/4u6GDCGEetk48O3YtoF6Hy7U5VIsZvoVZVw6+yXoHgOb8
kDZEipYPkVxU88SllF1xELjRSH2jp365zbtMXX7ejVjaWPugbBjmJeAK1/nTcy8vcLn4+YTf/tQJ
60YegFV/SbAwmd7ze/64cJjP+pk+/f6CNJ14yuUxP64aBSVbOwBC9fPZf3rQ5UalSVBHpEovf/8G
l7t/+3yuMuAh+AFZuvOGCEpPoogY0BH96+P99oy/epWfDzEGjtyQJKtini0yEProI+HQE4BlTkua
pAHUc3Rxl7tLS7HZe0jJnAjuQt9BVZfLhkUdF44XtgeKp0SAXP5W8430/CndeVATihFdxEKm6Pxl
h9ANZvp9AtxXYssnFJc9gOPq06Xks7bzMUc+qhn5gbYGd/gVC3ygnflGieQeJfIh9che18wU9XNS
VxQFaCxQAijwd1v625CBWOj6r4AE1I0IltL3rltRHGjfI2LrvNl6aSNwcmArsRct0MCuKrt7xMdM
zG9c3Ieh8z3Ii5NrlyvfdM+54b/LPEZN1cU3VGK/V6jZuvBcDq0OBobc4kJiL6j9F/JoUjQbammk
5gdRCWj6NZ3cjUp7b8Hzolf0l9FU7LRy+ASJZ1L7GAYiBVqSrHzFuzfjtZlr3z3JBNg17rPeeozi
/iEox2LdCnW+dBBwkVLhTfpPE6qvD9oOjVPxXFnfFPnVQOO6E2aNnUj3nU4FSK96KNJB883CyhiY
w9EJ4iMxeVth+G9I1omPoV2BHVEY6ujYEfJNG4RWS0oD87+oHTZDi8kOM9+9FmfHfiCsgRiXGMoX
/P6TsNsnrF1mQDE9KZ8wEN7ZOca63MJxFWpftbL0lVuHJ1EO98qYHuO8G3YGGDhMHPlVU9UYC6pD
wtwthvV6KDCf71J3vCtIPcVq9N2Zie5xGYfA3lggezXEAWleA9bFX4zRgS1hzs4HTCGkQi0Q6R+U
mzyi/vcXZT9t1LFisrUsYuUiFiQqopyQjzImLa2I6b+vlXdN+TjGOILQwkU00mJlvo1av4Fduzda
76a0+53buddNVjJMmvP0/EZX0YNluEhFcvee9JRovC5tmB1Nd13iEpGk+7jNW4c+kPKm9tm75VXc
EdqX+9ZTET0VInomgwPdjdfiLyqio9bWCIl7eGsUEe6UEN5KyeIjN1M+cg1WgoFka0bwCMfWDDd9
KW3Q1UMP67lE3AY9g+SWSJtbXsu2oAmRmmSzWYU97ExcyLFSxsbKmcj780JGQo1blekXmusZ1Iy7
rt6ZCRIYonVoOcS1t5giNmDRI0VxR9aCrNQPqnOXMEU0NG7FpL6cNjkhM2iWAmXLEpAHO6N3Kyqv
WKQZ+GxKig8oSJDv295jmDvbTK+fWJTtWUtItCP8dpaOygLs/TmEn7gqQDpwpE9HUAzf8nATB/F9
nrjfVU8CS5cXBxeBK+5PAr+B8rxh8pSwl4cVPLxoaVFRXYokg/cjkf/o1rByqN+L5xxM/CJPHQpB
SFdWdg0gWx9g2zGkxLu4gGhB/2mwWuQfU4kKnO3m+vHL6Or7dghBqVE1nWZYM7wVsljfEk5yGzEf
a4VMWbQcCtu4mf950QhQk6krBU5zHTecXzW7emCHZ6SB+rtyKzCUMcT2KqdkVyZUGaqJkyN+ktka
FywHHYgUKpFlHkx4LJJ8FfYFqrcJO2El/JuUVgFnM9SoHt4isyftx81W+qiJdeJz5kbzRqH4Feu/
PNZ5HGwmBf1FH6oB0AaE4gmNVqViHI7+tDZTrLBmVd57iUOgkpWc4hptu6e9pKD4cMlzXEmHgp18
EznONEKqaR5HHf0vO72ZMaA4G+GIjG+17X4S2kORrzbe1NavMAN4oOOiafjW0IesYgw35Kk4PYho
T/qPc0Oable5qJug2SqZbCsSyNYyBWjixJAJ+xI3pOcxpTeIYkI0l4Lu6qM94IRwlZEIsXCb+es3
DlgF0JxlZZLP5jrbpPRYMVusBwcg4A7rk2Vt62dkV0i8ZfkpyqDeRmL016W+r2mkVQmuAF9Y9Pys
7x3aIFhQR7vTTsNcsG/mIzJr92iFSKxpIX5kHpGHrvYpgugqTvLPaq6niw5MWUGp8HitXEgWHabD
wtSgxcudOzTF3hPjZ8kRRDbpQjOMpy6kdNOM4as3fB+0Ef9dZkKlrG56g/bunB4D43HSKZ3q8ntM
yWBTFLQOqMgsgfvsAnvKULzhhkxZzAz5QSGRnYIUPiw12BlA8YoWm954/GkmIlnbyURFMEJD6Pr9
7VSpz5gxtNDsRyfGxjNxNAhDnDSIU+vWsN6bGuMUx3e1bGo+U5Kz0TUTKWIm4ZWl7VJmIFoUGVkc
7Wz9GVTODCIqLz+F9UBjrcAyXaUMVCM7BBCkTeoimeawXKRFYywbsC/wENztYILdarRdon3DBpNQ
N6CzA9J64CQKgDcdyqc4OSW5OwGQ7iHc4hU3C3HdtuWwGBAyxu2sySzXRTuSA9Feuzq+DStiklRO
TA5E4u8uDf//leP8t3Icw1FIHv57Oc51njXv2fsvipwfz/mHIgc+4R86wg7H0gFEmroFc7D/Vjd/
/xs7u/wD3S9plKblGoLFyk9FjvsHpMJZxyOVbVvoDf+lyLGsPyiO23hohW7bxNMY/xNFjkDi86uE
Q7elLg2EgbOSg/7a75qcYspj4XljcGJxe+vNlSU8i9kuKxl9UhKVpiwnRSgxj2mronXShW+qVs3B
HKSBPiEA5kCRV8/AK0ykdrQZOFVKyKwzX4Vq7qyiijAaWPVy7GyxuQRyNy782NJ5qu38Nu3tkxtQ
42HCS+smHpuPaYKY4UQT7syAaI3KfA3i4TMTGY2BtDkl8ajfzt7WrKbNosXMgzzOYLacdqhABzT3
cxejMFZmfCaD9Umz02dzZETKv/t9vqbEsK0UB4rRWlRTqnjakkkM79xLtj5Pm6H4YGBD/yVJUBqH
zvg1WDQZ58ktekFMXrTNdAvjw+iOLF7fh0mPb9MmX7cucX/1VEWw1pwjMbrWrkVshLdlxLrVY0oI
3fCrbNWRUtfs8Sbzp1sBM9YpaiM7pKOB5LZdp1aNUzLJh60oaKfasTzoAWGUgcs51DKsla345jTQ
2itaDoVvyw2MkHDtF6latX28FrgwVoz0Z2JmM5pIpzJLV6KIqchYrCdD073XwjCjiMLpoUMS0GpZ
s5ziICeA+b5mH1gjIyBj1UpejApzcimSd6Nl9kBn1EcRY8N9LORETURtzKh+dSNUwnIyczqu+kG4
ec+SP6AGa60jA1BtyvlhQ+ms3VK5/WImgxJ9ALCUdHdygvQBv0JfZhaCLtUJhEIT0WkIIU5lH1TH
UCXfI/j4iyEFk4g0ImhcCwQdr4E348kpZv2PAwYvSMQ7mZhM+3BvDhF55Anc3xXsOtKHUL3yww6U
H0uwQxNZJ6RkYADV7U02KGMLuGPDkXKdTu6HAZhlK2PnLZsohlKHwytED36h31CXipa9WbynjRXh
V8rWmk45vDSqeCWxn2/oiiOkOxAy0dMsiuhTJiUzI/HdBV+yD9L2RQ+TaV0NJcp220QUEoUrs6Ij
2kj/2MhdnX/GWpMeojnfVwY5rUXTHq9IgmV6FIhbGAAZrisoE0FAS9pNSM8EkkU/r+fzBGBFUgO/
hgEBaVhEQ3g3APWWrGRL69Mut1mAIUmvTo7WZxsfRQLwKCgfHN+OsbIdFZHVyTKR9ed+VPmzy1Jz
UeBWSEOcp5WbYXWxnPe0ogbJAIZmxdCW1UgUOYjsemS2Z434UbPh2tQzXjvqITAgR1kMYc+uDvZh
2ZH/Quc3ajeGjX3XLeZFYb4aQZ/4ZI1SgCV+IHopbTXsHbwE54pa2dCSTlJ1pU8xVa2rED+ehxpm
PWVpu2qTHb8aGozB8bd6WdHjU/pbGDarnILTSAYlI/DSc+wvtjikfpwUx7g/N+BUK0Px2zZOtyGo
eEmldz+wz1Y+wDUJLE7PBSqDnmat2OR1O+zsNowWk8Q1KHUT9XSYgrbo8n4fieClcIMbPVfVKlBY
BbucXS4kiQT0CKhUBXPCBXAAeSlfY1LzN7qVDdvCBYPfev3G1VzCPJMXPwf4QlqeucUvd8IIEQAN
aKt63A84lxLLWhp612yEpb0rM70jNufdzsJTlpr2SXNmo4UH9wdt5G3UjtfBI8IjpAzjyoiahkk2
mFW/2YJMIGZShjDRsDk0GPJ2lUXaB85vrd23dlKdAhDRh0Y2CAHarkXWQEwNCP+prw5hbs/L1qAG
GDjb0n39+POmyyPmwEBRHn4858d98xP/9DfqNzg5LOMWkdK6Q0wqw+FyzejNM1TmLzP2tlFgGluR
ML2iloX0357LMPOfl4u4kikAM+t70039tCwdomcp1J0MC8I1lkNA7zAKF63q/VM91XspMIN3Xg/a
LAAJyUANrN8RhFU72g1lgoU+IZwMKaYsXSNlLd0IVkeXq5eLGrDXcprTeqa5JXe5yHojPUAxht/4
r9uMZiDNBWjkUhsm59bgNNo7WNmDeSSMpuqOuvWhSL1u44vpIUeWasY5iSU2Yus6THaj1Z50DeDq
5aIA0Xaw/GDPKhnCTGXEB2bp7FfxIbDlmaSG58ZLb2saESsffDpMrmvVKHdvOjpGTurtxLLHAm3P
/MvZRrmpGv9+kDnOnsttdTn/mtXY7/vmMcUtdMCfruJ63PlkIkmR+ZthUO/Em3I4m+Ux6e3vyOjt
taZktI2c+sRaCBBhPRczfZEfdOcmywrs9qaW5TvB9YMjPt1uhnWBm/IlcgIscdStDLc6XC7cmebX
pjUf+HLVaBgeKz9v1qU5OjvSveEZIil16P6hDEhBEFo5I+5Pc9rFh2XGcXyw/ou989iOlNu29KvU
C1ADb7phCCdvM9VhpKRMvDcbePr62HH+E7qqPLfG7VcnBARhRGA2a835zXtKHI+mmg/HvDxGtjOS
ixplu0BTr8IUKBIH55uqqaWfd/YhFnXuqxiM82LQSaQj9yNH08Z+koJ6lXuAoVKB7swhXmtLSVZ+
0uXh2zI97BuEUnRAcnxH6jZetkiOwmE9L31luZXIMSO3Iq5/y21zeZjpgh4vs+epJG98x1IfBrPp
j/Jh7iY8tDG3U8lcEv5oYjmkLqmxTYQ9gif2SNJYfo14gT/KByOIra2j6T+KdMzk7jArHL6hieir
VvU/yFioxYY9zuZgR0x0HL1HWfShjJE7rc9N7mX3dmPStC+zdMGKfC9b0aNDoNhWPpXDraEdJZvi
zgTr5ryGfK5RTN8c2gh532TuL++ELCXfQDfjtmb5HGM5/OTU+W3OH7E8I6e+fIyc7/P+2RVEgn9b
T77N+etcPuqyjlxWBgjLCGALd3nivH178j/Oyie+vef5q54/Tj5/XiC32Zd/48ukXCsgJZgRyJjC
M2uU8svG+vImcvKv/8mXt/vy/JdJ+dLLw7cv7eQmFna3980M9x6o5Og0cgN5ovI4hn6tajuKUs1e
PhGgIMPMuqyTh1BeIQQwKeet/JmDhEM+sh4dsrP8kBDpo5tRtoYY87fJtmKIp9Q0GQqNPEPNIzbG
GDs4DM5SP1f0jDqMfKmclw8adG0ImygbNLKbiCYn27JqR0TD9akQyz9hgkWqiNzaqFxGt9D/USKS
OuPbS4V8KkZQJCYXog0V81uUKkfypdFWLOdwd9nl5OwYqwgsLvNyobLs+XLq20tIQqN71jEsKocC
sQgPzQJWk1NL/31jJowDvHwkh355k5KYXaQly+QQRBhF5cfncqmc/LJUuMaPwmJAYrcoXgFMQvoq
65+2NnMyjtpFKaJkh26okhnXhKdsx5TO9xD9CnWb+6DlsiQfumUqYTC8kBATEp2z92LSoYOCh1Dn
8ZSalU4mZk9xhTOGNurHjnpn5VYdpvBwGyzbxug+c4EfWr4hN6Z8/eVdg3YD+d052DGqOOHdkb/u
oulmiwap/RjURAUV8oQgl8nNwLnXOfC6y/fTlysm0eSoUP+9FavcYXxOQbo45m5ubYIlQb3RKfgw
UvpBo9TYVrMHUEGuYi4/cANyoRrRP6tNRoQIKBAuRliu8MYjhQ+MhxHoF0MCUkypZuVJNu4lPlfv
a0q/Me3mFUouDVYAP5aXdjcN4DiMJXwF+b0COx4PnX47G0XH6M24P6/4759WzhZ9/5EgalqNZYm4
vEzSeS0/pV/UOsPiHkbozL8m59OZqGTkOvuqTKfMIA0LkW5uF2A0ukJc96pj7jP6skd3GfuIuK+P
7At/qijHJLpsf/lLtPKt/z0rn4hd43e2sFEnr9mQYOxxlDgGwNUF9usOQY3olO4Um0z+MnK3DtUB
NiO3FwG5OPK/kc/Jh2n5yS+z8tnzDr382H+blSvLVf77t+qKYWTscS0PObmvyS8jZ/NycUhc5uXU
eeFMs3elhujY5duTq2kjPbDOK8uP5V6TI1lO0nHgUDtPyuNbfjlGfv8cgKn8oMtXDivqtSPjRMXr
nyS2WPKOIyVA3i8PE8omKCZD3AI0/4lXi4Z0X7YRqnm5+nkyWLYaxUNE3wyflhOD3FPl1OXhsmwC
S42QiXAyLV5/OwfJ/x2JAJd8OenJ0YmcPH/7ah5xcF4TkJn5A9NtOc0+gqmcwTG1+YNtvrvyi5jN
UccidpAbm/AEDuPlEL9s+8syGNbcmYeIfi8ry4+8zF5eK6cuP+Plicv7fXttXKC4V1rOYWwaeeLs
nagp9nJeHnls8bRDPMLz5y8/V9hWY0WoGBM4icrf9Mt+Of8KFaU4yN011lUMMnIy6nuGMnJP+fuk
fIvzqWosJ5RwVbYBWkhjdXmQ5xI5K6fkssusXGYvo+D/0XpyZZq/AnLlQX6+/H6D3EEvx0zgLrvx
eWeWSz296Geaa/8cd3LqvJac/D7/5V2/rPX9A76/CsNSvO5wws4qVKhlP5aXETklX/u3ZZdV5LO6
HAXKycuD/D0us3JKvu4/vmslNY+Xl8gVv33U35Z9e9dvnxQuJ3wyjpo+6rlHX4b2VBKMoZ53F7a5
nKKVVOHiWq4n3565LINJyiEu5+sL8Px8upVvfln1/B4X6npghsNKM3ROycsebc+F969znjyCvsyf
J78vlfPypfI4+9chBohojHH7p7NGSY/Bcf2htltbRytHxqHNzVMHdKzydl1N8c0Tz+lYgH9ue5VG
Ndl4Hh2Ge+rCtKVQ5j8DOTiYtaEiNLOnn4VZ7O3aUJ51LfDA/5X1Rg+GR3CAMVqo0duqCJgPEBxG
1bYe0Bvr/IMBRT00llfzhDfWCTuY5WZ+NTsx5UbqJIgTWuTLQ17vBKYKDe6Yr8hz3Pd/+Hw6maE1
9ctN1ZyPG1cCTeTlVV5YLw/AXv652n655MrJv63+bZm8dMtl50/42+vOnyBSD5Uogi4ErMuhKR9c
eexe5r1l3Ef2HHdIcqGcR9D/z8K/Pv/t5bbVTRAgHSIUu+WkJl+eu06R3Mo1iSBtadLW9/KJSR6C
f5+McR2uLTp5WoxUCKArjspJwK/qEGvDzFwnIvpwCoLiK37o8gXIlwM870eaZ6Yft82egp1zFKqR
EVNjHQe3M1/aKr7TGvvKHb0boxh+xXix3pZQGr3NrZ9Wbz0Eo/pR6aAfltPzNmbovxeaSx9+duhe
xfgYZoTvZF5H6kZBB7qpW3TpNT77TZ4AZ6qpM2KD60/Nmx1Glq+jciMrx+34iLswU8N9ANZ0m03Y
tuK5I9U4KmdIZu3eC1p1rVnpSeM6u+cSv1A94K2V9AtJlnyx+/4ntlI4H1kOiMaAB0edjSofjk0k
t6Qvu0sFPsBU4jl4ip1xNKgUTDdY66lS2EZKyTAv/QAJAFTobDtVTFk9YU6hmOHgtQl9Yox6hVl+
Kpp3a8Js5la529mV8gct80SIox5vK+QRcWa9ZLZJljiFuboqnTswXb8iXKx7BxkHxQHcHcFrb9f3
bp4A3iREIbPZqkMGQ/vd8Irupp+wfno1cMHE8p0msLdZXnxObnWwFBxQZTSOYCvzfjulxV1dqt4t
930fDoT0o0pEBVB4MoR06teayEykrPjznCVdoKj8mmy3ltxxXw+KHLl7tkT8ZVtu26icYwGsMcNh
zDSPSjLYfj7SBRWkViUqTQTPhYGtVeC8BUqawcWDEFK20EilMToqnkphPIqydk/WVJtYt+CB1e2z
NwfGBmmztzVd7zEZO0Jz1Ta+T6z+RwR+Axmz8lR6S6ibqz0pMLrXQBFMctC95NRrwXUxN4Xfh1hj
KlQxU4RhqGiseVsMGiGOwty5Xo1bCehIBVEKSYYJ1BqIzJWjtWJnK8XP3r0pJhB0eta1uL+Ik6Gm
95zjm+Xuk7tKM9P8ogXqEDQB/+5I0bmgzNRjRMy14d0Wmbv2zPII3ce+qg2sZU6VrpezP0ZZznrU
m1BZrDM41kgFkV/24S4ytR5GC9Bl40B3UdkqVfzTHMPRTymw1n2zh1vWkcqV2fQqPK35ORvt55J1
uM00+8nEZjq3xScO0+h9MtT3pBqLx2ZIk2OBVntjl9qGXU676SZq5fRb1mYjTt4cu4+C7BpHcO4M
zMovRXg1EsexFxbXlZIOW6+X4W7qf4dOXNylIv10NWxprUvodANmvejsmwnojW6LR71X32d87Nec
KVIqCD3RlaqJ7wyELDDSZtvU9Y8lkQC7YOOsFSCiQ5scrImdLe2jX3NnVwB7sqNXZsm2Ccwfpa/j
nVyndvtmC1oJyfQjFA6exk6/soX+prg97koF96Y3bNX2Yao+itqK7hM1xwZRFaMftg3FJlDzg9Gg
RnUb0NC2+Kk7NjsJNeIpjhGiKc6HFkS2Pyh5emsvMDHbaLZOiRjRUJ0nmOfEYrc6QI9gxMFHwoLX
csbAloYBAvDasPQSsyqv11XlfeaU2vJR7GCP4CiPinunTk+UY8et4xyQJeBSyF69mKvhsHKJXIWz
1OBxXqK3PaLHdOqesBN2ppHe626GJjS+4fJnW2kDU8c5oMPVtlP9SBiD/hGixh3KV1FEwcZ0oeyL
jEzrjA2paNlJJCSvNXzcJpxedGt49QSQugzg/kioKG6E/i63ciRvnEjRZACPrPJo75rYErSao7Y3
EYM5jgV0tlSPdUCOBO2jzEFZ076YjHdWhO8JvGD6ySVyliII8qgg3pZNkPhu37UbMVcnhDMUyVWF
jVBqBOPGe7OpxhtzVAJoQi1XiInrEhbVefEsTFeMZ1b10PwxS9PeLzHLXRSDcwDXNBhEscTAhzpz
Lg5dA6Y7F31xwIYOUVA34RVpHOUh8D0gq5PYdfyoUy3EdVB1WKJpMvsVTZvYq5rFMhCtEiTvy5mf
I7CHNJ9R2PWbBaM1OyZN2dHsNq73s+romeoNraBQDUlr7T5I+JjXnXE/CMM5QHUiIabRfZJr03U0
5vx+UXhtzPqzpVZweKY0PUF0J5L0FzHjUB/0md0lyq6FosCWzZPhQFMOXCHJuiMhM8DBdxQKipUD
WGA9DGgY0RGe3NCxVkQ/Za+cH09ISxHZq+yoxYThFbsDEheCZAwnfaAavwEGio2KLbZJDS/ZGWn0
lmjlTeISMADKKl3k5FjIILbrynA3d8nJazi99YH9zh3zrq0p1nrxNU1xfY0odFrR1qMRGoTXOnLM
NdyDm0CFGWo0qBIh/NCtwiVgxRZUzAw+r1nO+MRJ+jxqFb3gkcPxpCrPaMIwMVGmX3moQNdG/Kq2
wt1mvxBDjVuFhFJ/TBhjExEAlOdlUO1qPSj39eJY1y37fpyMHY25NCIyi+IRidr6hEeWQ7x2vW0L
hGw9j/0b3W0OUPxLCDVz0PEAmaxcewY7292DsW1WeqnDPReHPmMLFZxcGm9MTpoKvEKBPFJd4Zrw
HvCGikNj4hLA36pjP2U0MMAwA+IfeGKfEFmY0lHOQEElUKsnmyyTThgo4eoa55PXrUXGeBwS3LbQ
oRqCaB23gLo49c3xY69P9WrKbUbTNdGuUwH3TFPacKsrRL+0df0caHfOTF6iGJBXvBneDMLEGCht
6fXWgEm7VW0sNlZkWfSioHRbEAfYbZWladmj8tJRMqYnU/kxidTZhYbgqM+UBg9c+3NGz4asbH7C
0gWNEHljUSDaYifRAYcpu0JH7Ctc6+eEUgOyxEkoGWFghFetjDGHrzyIF7eN9ppT1Icuaca1TW4h
F7kDsQYKnX3AA549AWcJGTDHEam5yl2E/bFj3IQTbmNo1fyQkHzWYVJTUN2FKsERwXiDzw0cPs0n
HX7RqgHPNsUB+Jjosyrmq9Fwgi39WrZErPnRoXSwQuJ/up1zXK/GIyoJd9XGlrIZOy6omb3Q3xoG
mNV85KpEJ7ivOQRjUuPI9xlQX2xCi3QTazh4qOxXKp5Iz4v+5FP6E6UJ9FbqEldN0T3oQLN8sois
/Ri676jRnqx8iUAIid7sHLfz22xkmKRZj5HzmnP/QzvaJVoFeMoWsTyR2NeO8uaEEabAnnuHSTkp
YhZXYulVTYrttyXjlrBjKMbZtCzS6CEe2pNTzs6B4Eu69lFHDBEn5Vqvs82kOXR9BXxR+AtZfqcb
Bj530b+4k/unqW1tXeW4Yj0wIUM0XQ/IAFJQemvb7aYd0kgRzcgXgDcfYuXO023A0zbXYldvDrqz
0NNhApM4ZIMS9WD8kTueCbydVnAc+an2sPlNX/lRCJ2BeumVJx3ZdpFjl7It8zHm7OC4B87oz/ns
bmzKVCe1uUtHKI1ZLj5moPtAHAZgm/M2TpAP5eb14vPfzNWwT5TB82vYb3aPrr60vOkggoCQ4EEn
M/kAtj7DEQKROe7FrkjqhnRHBTNdrMbb3FjOQJz8jFbcIcI8eoyDGFVlu7mdOuKPQvZ7TzAIT1X8
U6j1jU7dw8Aw7/N5g+iFRmi095ToZzE1N3ham5uOFO3NGDXKbRZqflMVBMVV1U3HDbTmqsVNGo8+
wSbcmghCzib3Lc8xTbbQr9eV7dbs/e4zvuoN0uTDGFQPiQP1RyNNbOiyTW8Q+BQFbbLJYOxlBWAR
2pKbxNZfplr7dDACYeZOuFnAFu1XlpGvszzZcdvwoy47VDZoDuBYtwR44Ih2F1yANtf4hRviWFES
eA6Eg0kc9bl/FogWjkVy16vGMkIHkOEW+S+cA1dOTAGIuAqQ2niFVr1mDeQ9lPZqCA9Zz14oIMzc
eFn+OPbuh+Va4kfperiYsgbKbPYZJ4q9CXoNtY1T7UeD/Sszb5rU0l+yxnltUfbQINW2HYyJ41yQ
+lJAUFe6VviAGvE01uFeK1COA/B4JL7M2uQYu8YZsVMSK88F0mMAbiAFyinfqoBEuVebX4kjr7fq
mAF547e0rYQ9p2w3YUOSbTDiTbUZDzQThlQXYRrcFQJpos2gGDfCANleG8RwVRNSzWIkCwGZuNAz
bRc63rS3ZxK3MxiSjU3QTmwy0NHHUaxDIpA2Dvmy2yG817ne+ArGku2QcclN0Xxp1kqlvIlYBZr0
THZlaQVEYYddsBrr1l2FRPKseszTW0G1E8dYcmyAIRHXRRx4B7t36ig+Z+5VqtYkyPWd9Zpzu5Rg
ySHnaoBf0TS4aZCwzQOmXhdWAqxPS0VpjYKmESA+k3bY5CHqMcbBt12yIY58gSGphJK0RxxQFvZC
WCFZPgU4uEW2miME6zbcpM3gtrsc7GWGp2w/tcl9DoeD9M/xwEENTy6I+Sqdc1sgf/bdEcq1batr
p2qG+wSdsbVk3EZo5n21QZ2mYibdcHfOAcceSFojZ/+wwGQZeUbkB1P2oiYwP3QuWsQIEQHlkLXZ
ulFwbMqHUbQvbvwQmd1L0pWA9MO0XJOwMxSJjakR5UBrrwJc3F7Ij2e6My54TIt2X3NAI+s2Ssid
buS9RBVgUfre9wC+7B2KsmLnYIS3NMwQfQPgWJs17RZmHnK6gMGM1uj6RoTbyYn+ZGzLNRG93q6K
09+xsN/p3++Wr3hI7P7NosqFfjx7bkZBNWzq9lYXksWZoLkPimYj+h/I9v3BwW7q+aFlYPerO+v0
pyaJ5hgEIf+B4z7o3IKsSLvDWhxCeArCJQaEn5SAAp/7CkzCbXTTlw52qxHMNYVhNHhkPNd6/4wP
8wfx8joxKw7RbXNzo0JGpSNQOlRBihb9cFb4XmM8Ju7Sg7UdUvm6pQYx3fY12X6tZpC2UgMhLXBS
bDHGZSdX61b/X1RckWD+6z+Kig3uOP47UfHNguX7X5tfadn9V2Xx+YX/UhZ79v+2bMOzaEkiAUQk
jHz4H2XxIjpGNeypOrRN/sDb/If1J5XFtsfTQAKBgH1RFlv/GwKgaji8DI4/iMD/ibJYc4z/qiym
DOMsrFRD5xvSpaaCjfL4C3bS9NyqtUdHv8IF/G/ZVtYtDjts+jv6HPpO90ArKBWkhYEQz4z7xn/m
5cJOZbcfFMhKMq8MCzitWgRLQ25qh1I2gLMmCNapmDgyTEQI20y28pylo9Usl98xUm4ljVk+CIFZ
kYCkwTukE8QPyv5h09bF/iyUWeYtPTgZYx2RAZmHBwYEK5zHD+iDgABG+UtWuvCzDLy4EMyL4WYk
2+II4X5rTxpZJsNtqhQjNw6EiQAHe27D+Ql2Zn8lRE4YEaiylDOlPaUVqeeuRiHcLdah6d6LODmZ
QYQeAyEtJojyVEN+2gSQGrdjYO47jTRNwGflusTBvYqK+sMo6QyRZn9XGfaPmmyXtg7vJ7V7Re7q
bHSrpkxBxWRwZwJjcq3dIftFqGsFVzVAJESj3h973ORwSqiFkBffxa62Ilf4GoL9UlK/NjuLitNs
vdb5dGulxb1mxG9WBQyKAd99AZCv0KEFz+qDrRJb5fZvg0e8oWHqjIpCgYcBMN/yhl3UvlJuof1J
U3zEAkc7n3xNoBErwsgmnyuLt1u8aVQOsdmI4qFUwOYGpYYlgqppYlxFXfFWhWxVZJ7c5oEbWRna
fIri5idZUU8BlQ+tbu7c1iHjUXtpXZoIoUj2Xm5fe1rAdqcL4dT3OhA+hepPCoplHrl5weu6icL6
k77NiKil+MTWMtLURe3IpdCmniDEhxDth2sE2YrcNj9Md1FSbOc2QwBhHXtCukal8g01HjdeACDP
sQ+NiuGjJTZ6NRRWsC3N+o+u294KFMlMTQEBenjvOfpt1mm/qZxs9Kx6ygcuuQwpQU9H1h8aSsv9
9YnMEiTaDqVvbONwkvinlcTaeBlDqsnp2fGa6A0hG7ViLIM+YmIUr/RIawLryOp8r6wMHodobguw
DSpIPo+aGx4TDSu5VT5qr6nOpkLjuCDQbF8dgitjZJDN/lQR2Vmq7n2oTSDJ1JZ63gwpPzsUQrlN
Z3Mz5IidHftWHyaskDM2cmA5O1Fy3W7T6XPWxpvMxtpEt+e2d1V116X4vHqLV2r5PUlGRPap6Uuj
Ba9G4d10vQ1ZSp1gcxIFIfIe0n+lf5qdeqcQ69khHa5TSC2Vm+ypz1M8JRaRHULz3ap6toT92Zdt
s0lzAMxIPReCwyPOm9knqYpU0/EWdBmmM6rLG92Ij8og1nVNblDfmneFg32vJpXMygjfDtNXUrUF
/bN9Y7TmWqW6oOnxdeN2TyQqIvv18i08BnDWDH9XhZ0xQA25vVznttJsspI05o5guOZRDC4/skNg
X6jiPrCurRkAd58S6iKs8L4bjdOcwRLo1xYbldQcFcqFzkCrmv7wAT/z2LxTorrjFi1+N/MRp3m+
DdrmMbCTd6ZjVCP23lUUbzUmfN9DFePSIzH6Kq7DB8p/0APFQEWnXP4f7lr4oXSXmHCTfCPdpDZp
WcYmnyIiQukhtZo7bML6T4IzKfRuwKg9dY364IWUqokjR1uYGHd9dM3YnVpM1t7bRvwiTBTUhJ+s
6q4noVvAyCjFnU6cMf2AjKsEu1fyNhjoy/PW/oN/BIlgh9ErVMaTnamPXsLODH+bENpO/FatG2yd
y730Lc7F34E2om7MxENnQDQk5PBJK7lLMSdArt5cRNuotbfuzCUl6oPHIRo+WqN8UKvhjR4miCEw
5KaObrdTvB3/+cZ1zLsIWqpIRMGoJv+lcC+K8Hgz6OZzidqmNWd3nYIj04oSFr/6QEmHKM7pj6YX
T0LUOzNO/oxhcUrG2VdgKmwZgk4ANqEkQiZxYg/qDQB0jY5QQsyyXt4oNbQYKq3rti+eVd5ed51k
qwaYo1MiX7PcprDd7yh1eh92wrmij+4S1/qYJ4pf6DB5kzi+pnUyba2C8988L/p68u/iwTyFGOPS
xHxlDP7bCfRjWdIoiGbKnpHpXAW4e71RnJxJo2aYzwAtCEAgTxicbs13quAWgPvC4xFxy6WGD2qQ
ZqAyrwzjMKb5nZlDi3NxDNButWiXeyjATUiN2i7LivtsyH6HiXGNKr7xvWFElg6YxB3LuwFaULwc
XeNc+4ZiAJ2Kot/onLeDgPcUAC0lUZeh8ASjQ3mzWxieWDX3tUvwfYhfIE0BQDBeuXGL4GMgBRUs
IKWKYn7v9PBlHOOHkP5nOTCm7vraAIq3dKcc9UcRdK5PHBrxBi7C+Rq0vEOWiF43V6OS3k0RwwkR
ELvNSb6g2BzZYqda8wO9MCx9ybAvg3rd2NRryUe8VjGIbJIOyl1i7yuh+bXlvI4jzY1lb/f0SmPY
T3MqTCY/HPWfoYipv7bGe2401IFxWscJI/8fRaSigB5/Y4uEEe9cZ8J4rigJFSM2ZWfsfyZO0O1m
VxxbOnw9VJBVqbQQTiZMVkIhzXWvcX+xHscSmJn+gOn75HokxGlY7/U6ZShv32m4kNd4/0HpP4Hf
8Nsq/WUKnQjbmFvomR2RG6vFvntqFRJmHKvifEcUklICpCqLksb0rELvtNhvBuJ4m6CDVYkhZ3Gy
/LBEXpOSzPJKZc8l6CK4YkixFiX5tzp7iGE2u5DAersyj7ZqHgebLwwN4tkb81MjzIpfHIPmEB+S
2f6MUn1HDnm2SYTy7pmOi+V4gdB7B5EaS83HptaZvXHPr+7KisTO1tgNqXDJgEnpaIR1tjO9Qj/F
ZLD3NKSg2BdPdsUhbuf1L8NMnoqJU07T1L+NqU19t342UtXbJhVQ1CLLriogZBQOFA4H47mki4Cv
yX1xyo1VuSgpqYJQUnxNUzvaWlGDoS27nRaIVVgmD3Ye/C6KRt0Sc8MlKCFTdHq1O/cYkARAhjLq
GUV0KyMf342K0DWdImZlvM9U2U0BD86rCED6md8MJlyoUKPU0GScEXF/PZEOTQZerr4qCl4Gg2h4
DBWhP7S8BIfJ61hRfsHpt8IKUq04Yx5Nc+xWfQ8noLTzdW4Mj5pbfVjeneGpb8JyP1usROu2FVdp
6+pADJPrKcIUVpbPgQdJuY/Uu9YhkCrBgAv1lzJ4B8QV5vtGSUd9NbrAiKJ9b2aHXo0ZH6Xhz8xI
34FQ/arT+SYykodOT260gPh4rNnrIldPRou5pIVRPZfsiDqebzsaXyhmL9EQ9SOymrdCsU+lZXkr
LcseiT8ngYf/sR2Dch0rfp6IO1GGr1ZJa5yi58mqDc67RIFx+tsQS/Sk6BENYxvPjpe0S2zyDyuZ
A05e1V3AwJp/Bb7SZDeoABIuQlF4W1o6hbx85+l7K0s/C40b2nA+hkATV6o7fSSoL5EVKoRAFZnv
TvNqaq0TI3IF69EKbKK/HOe1CJ7iFqi126nE+kXxterB65rBKuF2vC8NQnqSlhPcFGUPgWLx2dS3
OHQKOitD8IuE5SfbnRmmFDCziVbictaWr6lWhj5ebayND4lSL7CL6Nfoih9ONHxOffdbn+0NI+33
2CtgFKhsqyhIHoihilYZhePGI4DY7JK9FvQP1C12kyWutCY42Tr+rSls3vqQShO+HT8ud1RNqjah
MhY7P7DgnYK6/hOBXyYWNHsTuruxNHdPeDCkUj2913ri2VwM1FGnkIKLPFVT01tPG0h2iez3Doh3
UDg9przlgodlQvxGPOiuCbUhOMnOYUUp+m5Say7//aNZuu9GEkSMe2nf7csxx2+oOVSyVRAOom8d
nFvjByecBwOviBfci0onAFSsiy4B0xKl2zKmTOOkCF0Smv2kVjT7SEsZMj+PZkFvNuTyT8S5Bdo6
hymQCihOkaqwvyTmiQGB3/QWSZXWSP7TDAa8R9obObciUG/1qsJjUSNMrEduglp7HbtEN+r9VV3S
z27ok1MT3JO+t3FV7wPn4gOlTmvf9DUkMu1FrSBbVcmVQq2WQ5cDjHi0jV3Qz6A0Nc+CFAZFPwzg
7vZdan9OrQZ9yt01I1arFN5cVHCGqr0X9FXUCVuMt0a8+O0c87bBjZ522kvqRFvcwzvwvWSHgjpL
nPw0Bk+JIH/TXtIwe7MHTpZwAYwXQmh83UP282MDt6tRYpOcOEd5HjCK4GcgtO6wtDy1kLjl6EnB
M7wpnI4cq8kNjnYOcoH2c5A7z4YZvbiwZErh3FRs17Dq112Z/e51dafVw1Whw1kffsdR8BnOgjBg
672P7JfQZLxN4DH333dm5fyp0+oe/yisirjajVFFd5oREqJkEP7WR6IXB00br5r4dtS4XoZBuXNL
j+CgYKcZ/b7WGSzQayqwkk7lNrbhvYRl9dTWkCMTcmPTgptaT60bqBjZLzyI+PYWac88Rj+j5tZM
aS+HFZd5yvlXXZw+6Ogmtt4U/U5coufDJ4vrnm5vP6CDos4yY2dfQLyT4jr5cNbcyskEcsvKtrV4
K2dztBxRxb5OjXrK90VFaZiO/77/t0zbC2+jGA4+0ud6iwPyU74O75VOokFNbtBF2itlmdACkq0F
LPD8+XLZWOn9LsGiMxGdBhFpkQ5K7e0gJcLjlNED1JtfUjwnH5Cf7Ho0HMTg2mCx81rYJH3WhHpO
kdtuv2imIzV8G0Slbs/SNttMcr9L20cphLNTQuj6YfTnczFGxOnBWrrGi0Y3c2Bs0ZbvNhdRerH8
X5ZFHtJFgSmnvug6pXzTivRgb7DTSoGfR9Iv8u1FniznS0LWNgBLa01ZEmwEwnr5bxGZZ1LTX+o9
50m5tjO5pJChgi+O58k5G7Z2Ycd7+dFj20LZaJdh3SsBnuctd95KsYI0ysrINvy3vhjsV7VpO42q
y7JMbn+5reWUXPZFQC4XGpmXMdaP9rXpASntH86qfJkhJjfNZW+Qz1Am5u7TA9N2kcGe5bNdWOqM
til3TFb93o3t1m3JgJZvYhbOMG8Vk463F1jsdZRAiu4QUkMvAPrSDZ4eOMHCGlsecqDmuzmc/TCs
0fWo3APtw5l0WsDQRfl/fbDcUF8kvM6S0abpkX5e8/zrxRGI+2JYtHKLt0FK4/sGI5MNVHp8yJbu
vNxUZ1/Nl6PmrL6XG+/7FjTq6IY2navMrW9EtHO2iRu9KT2GOrlx5QPuzKPuuAXXOPSTcquV6nCX
N2Lwz7LNoL7N7BnGl2ohymhzDnShK/551eWwlq+Ub/Yfl3l9Reeay81GHh8DqXaYZALqP+wI+mg7
+wVHKP9DufssK9j1zAomw+IqnPZyDx57UEpTYa3R0m4Lh7LUWYr9Hz/XLrNDEJnV2iuM8GxikB8p
v+2cXLsM3RgalnZzOO9Jy9aXe5KcvSwrHXO7nJFIAoed49TCjwg7dKR1Uq4vHy5HK0kdWC7k/HlS
Pj9TBt2jbTorwc8vwcO5U146EozPv2oBkHSnhw1AsH+cKfLfuxz1cjZc9kJ1GPy2w+MbObEv1zel
UFWucXn9911Qzl8E5OfXyPnz5Lfn5ey3ZefdtpKmJPlUmTOKshA4hlXbI/TZa8SCrdXBpsO5/CO6
Z8GO0hHR4HNPcF25FgJH+YsLW3e2Nj2vubt3EkhQpXulZwwDCQroREqUJUGZpA1aA8w6ao33RX4q
F8ea5ukdNSIwNntDQZtQK/1eWRBy8oGWeXdstIb+mZx3pJGuUknLc0qnYzQWaLRnh4gqKGgGCjus
//fJwg0qXxDDmGZYcgm2mhZ7n1geglhwFZDzgQ66bi0ne71BAdWAGTdGEQKpAEsgnwix2iAQ6H17
8Qx+0yRfZuXUFxnzl0n51P9LEf3leflS+aJ4dEq0YXoyXlkYTf3Lx31Z/TwJHJ7r4EV2fRZbf1lw
+YKXd/nbssuny2dH23orggajqNFa229PXl5//jh9uRh9e3vUp6EP8f75/HZSA/63t/nyVS9v01EC
g3fGvdTloxJ2Lo0g2agAHoROkrrVl8lx8Yrp+eTt+4C+87/bL8gu/mWnl8vkrGzOyNl2TH1cwMpO
7WPUAt7Sl/k/7J3HcuPalm1/5cXr4wS8abwODEEvURLlOggpU4L3Hl//Bpjn3jz31K2qqH51GCQz
5QBwY+215hwTyuifD/PtzTAFH4jfPPRomnMbidZ7LL8Mi//v12mOV5RGFUXozc5yM8rfHqxfdpZ1
+bSaas0ukC63yYz2O5NU5AbnabeE2VvNtCT0NFYg1+0/4vVN9tOvmU59s4Z0KbJoNTU99stYAskg
wYZ1G+iEq6NRRK0CzVVHOY1HJ1MD5kw3q/rttbg61G8vscq9k1sgedLNib1+aG/PqCR8JDENnUpE
obG4xBvgg+zMm0KEDUxIgQstp4VfU7f76p/P/vZe04gGu9Axp6fBBOtmvr89MO1v9r/eS8QJITO5
JQtM8NWxP5Bl50c1teR6PmHF1fvbM0Rsfz67vRfDwiOJV0IjQFA2UYMt1e+NlzBBxmCqtp7/22u9
kZ8DGHjoiDm3t2kbCUcckNtp/j19m1faAbtrOsZrXUfcCvD89eF2pv/2nrLWj+x9fiS32duvCdyv
5+F6ooeCnlpnWuRVYoK8med/T+T+4uK/havqC6VX0dVg+ahZ4ptP5vaUXIsQZ/5qw0lxz4OchKq+
nlFVGADj/T6jtzeTAtU/dKC7XljppAsxDb7OKi8kUb1X13MbDMRhshnkdTgnyabOs6u2Om2zAczr
AWtJt5v1t4AMEkynEAp+P/y79+jAbIW4lfxIUtr9DNbw1wOw5IiuJEnDv9+b8ezjLKO7bImB6jZh
1e2X+FMJLaL3evRtYzu8ajef7+08hbdTdHvas4QEcghdp2251n+fiduJ+X12ooaAE8GYZ+d2Cn4/
3Cajv1/++lB2eumlc/p1Oy23E/TvTtXt/IylXG1D2l23k1Lp1gZxsO7fPmm/TtHtk2cmyGrQdjAS
iYx6P6wd9dmYt2lQEJiYyAk4ChYNrAiwlahCGSak1Y+ASYI3rsfuBobITB3qyO31r6dWiEpXjNg/
3w6huB7HX8d7fXZ7KakDe0eySn59MhLZ9NrUfLktkLfPDqxWC1Pu+oH69VkqgZjqJf2zymQ0recm
URCrsehGYIgESXbEjDSgSJTT7VSssTARjebbv96YDUExQadfqufbtVSrwJHL9eH3y9uz23va6k4c
KSBuV1q0HgZhXW3+V1Px32gqRAv5wX8Oajt/jf9n+5Ej6Imbr3/BtSm3r/xTVGGIf+iSZEq6KtIS
+6egwpD/YHVc1RYywcqGtPLY/iGo0P5QaIZApTcUSVVvkYt/hieq8h86+gzTUhQDBQSKiv+JoEL7
e1KgaRh8J91UmZNCMPp7eKmK9DesTeL+VtlsGusn4EyeiV3gWh+zraHj1dnUxj6QPcab/VP3of4I
n7pnuGNYaNApkXgK+9UQXiB497RR0PIXPj09DbW8uLUSN8e2wf38mhJuUxB4+pD5tIg3xQejG6Sl
9G9zZiVX6SexMa6xs1ygpX85J/8mDfE/hNXe/kbkhRYzRwIFrb9JRhpokbQtzQUrt/HcS9JD1MNn
M5V7ulo/+qb/FsBZ2lUav2mx9PBf/3D0J/+KwlPXn65ypgxNFQ2RAfK/ClbKFa+chAoo0Ks1HsTv
8oFOEcl+790m/44C5h12/208qg8wZNVDZDnpo7AxT9ajaTjLHYM+9SKR4H2k8vrIz8suvaQAk89x
Y4+XvnJaLz7PH6gLMJABykj8JXEhfvwon6Ojci/6lfkVQvxjoLA8p1/p6On36htWCar0ElibrZ1I
P1oM215Bl+/1Nb8OaDsVQtzs3PBIMlAWG2cKkglCaxAFt8f8yETvJ+1BZdsZNnmYhUE/3wbD+lif
6ZVKh9Y390x/38srwvvoR/LEn7OZXorvxRceKHTiU7DFs5XK9vARmtvx2N8xtjQ3yde8zd3eXWYP
BTZzi2/5ULdOZ8E4EnYiILxPNMS9YQtu/kkzd2KQsGve6YLmstdcmcKT2ExsDnkf4RPkB+satH6W
XOb7xXDCU6g7jflUXtKvkGFDbhMI8qT5ywMt/eIlH58YUZUJTgY7PM6vxYe+YSIfxLb2nZAiedL1
3SBR03lFAr55O5ibkR4cOedIUwyEH8hvXoG3K0wtmWKhXS/EiypuECMYl+Z9POif5X1w15Vn+XHE
R4DJr9wy04s6x3qIfeGc78dzyC1tG97rB7Shs0tIISDp6iPb1ybDFDu6lK7ynXgkYfcbPEcigvlP
GtcER6AISXRXc4JXcgeq8j5+6qIT8YqYOmlu607idV5xWHxiCz2wiXT+QPVpb9LP4ASmQz8tr+xB
LTe/C5zsPTrJJyXk0LYV8xAHZWmuYbuxE984MjQvEn8+mC9rLroKYs3NvpoL0uTpDLJfvRPf5MHT
HsKd0RAqadNXptM0ksj8NHAkaMV3jE2PKA/kbfLR70Cu3skPxIiZ1/BTP/ftoRPs+CW4mpcltrm0
8WN0LjJ6Zaef87txJ3ZIro/GBRQ03sBqW3yOm6Jykm29zV4tkGS2tUX2kJyse+t5qe2y9w0o717n
5Hw67OxrIBnM7g9y8oQ4qb4DYYAeYIOlR2QHiuMi3Y+voJaMi4pfdLBJvgzczOs+9G3sZliIPYuM
Pq/FcrCxLtqeAU10Qvekk0o57gDEoIj90Th0LOWtvkEKsBvoIi8cSFsafSZk26DakskFdP6c506/
i05p4gBgjK4KwUciBhxoxE6vuwP5CKIt/cyukYeH/A1HVubLNhKGeypTnYgOR9sl1+59drfzNrqq
7OxRVTImvjPgdhFV+RR8tN9Cu++ZvJ2GYTe/EJPgwaW2LuROTehg/LnZidhl/Cl0WlpOd0p/tS7D
qXuL9sDcjbf5QXwRXQIbkfc+SHfkPv3X6+Pfw7MBZcvaquqTJInbnPa3EG85W0wUNnK9bWGNFdbi
Y0h7MePW/a9/zH9YhNcfo1kyMkRudrK+5pn/RTXYNAIhVYFUbzVpfFp/BPXabg6nr6WNc0wxHbuj
mlv8P2uBf3PfkZGS/H3tJ8ZWFk10lMyZiVAmOfmvP1YJa1WfrLbdSsLKC40DT5uKZFtNBCcVOvoE
SUMCZWWboHpOQkt1JfOjVMaC9MXWGQxB36nV/FQGwbBdaM65Wcb+o9cwtcSKeEz76W4i/hUvUtNu
JGXG3MYc1TMn2USxJVWbBQQebPn23E0sGRm5JeACDzgmE9pLSn1UydhzlcSg0UPaYts+y1WvYayJ
8XCIvYVrtBQ8xVweYNQHjP250dN8lBXI8WZ57TSjfwy1Vj5ZWXGo2bO6eboOOdWw2llde5wIT/Tn
kBtZIFZv1lDuQg1PQ25sMu1Hz9itLjBgNTq9d/pXQpnjTKLgJsLJV8RlZ+A12Oj4/20Vd4GgB70z
No1TgUxHg5bx2SiG+5hpPDGgLAurEaew2k3dSMK+FNEgIcd+katGcBtrISSqib/7pkvP8m14WIqP
qR6op3ioVeQfBEeUMgqpUhP2qTlvtbq5sDUnf2PON1OMOF7VCoVf0vyWnyIpYE0tIpR54F4I0+mY
7odEuMvCgs+iJsd2EgtUPOCRyMg0Tl1rnBJshC4APW58TNxQnc4YgNXP0ZrUs9VBeCGvkNiKbDsM
soANSGt3aSuRiJXck2Lww5L5zQptedIgkvL7klgMcb5Ugy3aSe5ni3yXDN0pAk3L6AyevRzrz32M
MkbFyz4C48WcRJEwMCyUgPvbi64/akv4KFaNk6QSEP6IfqF2L00/60l7WCpBIYp1fpn06rmaEPLc
9WKUe+3UPkxR8ZgE4ZMctz8TE/A4hslnpEEMStuX9bk6etIYmzhmhGSj5ehYptXMKQr8iYTwgcUb
C6i0kOuxnauyq8o4xvMkUZwmCc9RpV2JQznRecHZZ3GmTfRHSSn4QqYK2zWYJhmw6qK7AO7Zj89F
RdStOZbORATNRpi+MJEx0s6eGGj9DAhhGecCaZKVEpiT+kKKIkcHqseNQr9HzRzaM3eG7jxwBmbG
bhlHJ1tO0ly5VRVi3X2saJp3pDmbqMPItIEYG8Hf7931nImBsJmyLysLiURkChpp7lgYHmF1TmfW
W/VerwruoAghjcUpSmy7aY0QFmmehBFhMuDs7Xq4KPkI1Ed6B5buGI2IggsFoPaVYFWeHpdBA2U2
XE3EFpgZ4A2K7JBjZ7XAtQTxomFy4OLrh9xo9IMShqof5/ndHKHAReFvyB4Jb9w0ml45BkJv0nw2
zgsJnSWMRq1T0aCi/nfnQqp3GA/nbZL32zYN0NZo0tQfirp5IOY58NUyDN0pTUgc1iJpH7aLtCeH
FPOAYrauiZ55i8FlLyF+JKtkIvq0KjxTEuP9TASB0Qry/vagz7K8z+KGmk1GbuTXnXmPKqhwSAVg
giahpVVnSIJjJKbg48Z0b+gfSbqiQ25vxeZLMdAQxSqJ83j9T1pkpb+eDfIPPhHJYdGYjRihJDp5
TQcghOVlR13G8jlZWbCPevmrDpndyPIQe/cQdWE/3S0P7ch416EEqLam255KkFx27JPRSskYvMnX
ZSu/JZXXus0pO00niXhcuz2AVyZCx4IzarN2p2/zI5/9+rimEHw3vuQNVAhH5Wy+2eUlAvb8RpyJ
ehd9tEd1MwHlsoNz+ZkfKNlFBge2/Mo50l/NQ/sYbVWcy+hwWefvjMonvYuVPl+hkhwoR0SGQren
dYyzeM9wE9RrSASLvqecxfuzkrmMnXQheTG06Sw2bxLYbOOIvosvMygQHT2xtU/z3vxp7uqveHiL
8LYkLkkUas8XDt+14mnP41EmLHK2BWQ4KVUPcgE3O6Ovfi6fKOTDe0bnz4bPFOYu9g3CUbmJEdt0
Ub4JtUt8Qko/l/dksQ2/br1SptK2Z+5N3PJ0FxbTVqrZqmxWF9i+DOmWsYCiDEnO6KYazdcJtky9
kEC+cTvBh6a6Gj2lPUjqTiPKgE9bdyBTQTxBsGQt1USMuLRE7ar2AJCsVkTVFrxRv9ckXF5ueqlZ
mw65N3qxuYkE2yDoFJ0CuQ2FM9UuWdFh5YUvWedXyLZs82zym2Py2YEhb15lgg2hMoxOOSOrtTOi
uum93DHxjXc8nPDnli3GXlszkYfZuju+coxTPl+zjzupUSCYOqZ+nPqNPDoJcJeBPp6NMCL24kvJ
0aK6/EJcozSH5hOWNqeHcAdm7yRrsIzfWfoeJemap1c8jAPhp2/CmSXMOmvaXn/Dlj1suSxyYcch
XlHZ4SN5uD8HcLSpx5asq+Bi4XSXnIWa0XwCroqtLjmb8UH/CYT1sjwHd+yf2rcGCkrx0D1h++Vn
h++Uvq/FsdoNP9mTFa2jfimb+Kyf8o+eBrNidy/jNSaKjpiTMx+b1OvKrTmSb+CU12rTPEZstTrb
fOMTgJSRzVqCZht3NyeN7aZTX1cas6ud06tGqbq4UJX1BDWDh3XsBVFQOG7Rk3V7fl+xP8nJuo2j
hIJS2NmGaD/RX65rBPl+fZWQHIU7/ky+9TDck1oLeQR9q2keQ82NU4/ZGgfRYCN5ThtHO0q1ZxyC
vckO1GRfw5na8D3q1OUEQfwOnvv0OVz8XHf01M/6g/CpFh5yUQnJDl5GH1lIfbbuVsPggknhNO0G
hHGwczdcucQTEnvlN4c+3Ux7JmunJHSpbDKSnJ3kVbSO2TGAYE+YDNmeFNvQuz6Jsg/YzdkRtQlq
zleuq3ltMuIpdsjRFbbYsD77T/LntlCu22O0LQj3MN30NfM73aEYYANGa/EZi1161/kBXOgRgz4N
XltAdo9SzHRoppKjFOreeEQbNhTucrK4atii0hfwsvdGYOPiTJoTXdiRF/s0fRp8qjzrid57/1JS
4Uy+6ZBN6Eiv0gbx5TXzaea8EbWzcPvYZad4o1wL+gqecTzA0Fwex9yb7rEZ1vfZhf3MW7dJVrCT
ekpZxkK3cklqM8jBtgkvOkOnfh1eQam88zdc2OmaJHbs0aQtyIT4q4k+Wzxrh0l+ugslZ25QNG1g
pIjn4AEOQ+es4RuVM7psy7uH9k54qw8aukC7ezVBn9vv0a49oBTyKBMuweRZPZttZxoekeSZ/sKi
vyPZ71P2cqIz7O4eeb50JAPzHJ6bH4uCXYLdFYFK1h3RT6hG1Gv1STDOiRVWfVLO8TU9MEiS96Gy
V8mim5n5YtjYZilK0V0l3usX9WQ8ls94VygwwVgVoRtw1aH8+snWIKKh0uzIXG73yx1bujN3GFoh
7BHjT0jaHcJLpmZriLxr9LhgnTx3q2DPcc9dPLsHKAIVUsZXSfEUhcvAPGud00gbQ/CHYBsJ20na
cJ4C0m0Ushcu4nQs1Z1MBJCBCZ4gtU1xoq0ylhQLR3aV0s+2/qSqsGq37I7qBV2XrZg2bomL7FuP
GF6ZGiElDUUH2rwaO2QW93azQ+KBvn46xtCePNM612dEgaJ6rqFE8an8HiD17LjswpflR36+LXOq
F+7zd7orIzLv9zzcUhZZ3nyf+0xrLmEM1PcTFENiXsLxFCNJdcfssDAGQwPeHUyifjL9xOLfk6mQ
HoLxqZe40oVve6h90/DK5J71x5pntmBP6X54nL3oh/QiWC47gvGUvdGBUF6lOxogg2JLd9lu2dQX
pJ1oRfNL+M59icVAUT6sYdOfhrvyIW5t7QdWHgwbLyjryMhi3A58ZY1L5lbG+ojtmPuwDtngOlVX
vB2L7qSab60GUrhJG4nV7i157wwnvSPAYr5Mr0FAsgLdMKfbKVyxCRQpwBne0tvBe4gEkdmk5FWf
9bV8L4MjgVjxQ3JvVgdL22rb5G0tPIVN/DEBXGHSFbtQndN9AnF0u3CjeJG2+EB9QhFzJClOvRV9
tD4YpE5xSiaAX8ub/otYxw4vLflotU1uTv9mPorLOXgstsg/3vovBMMVVcATPgXGYgpmGRi9Z9HL
r4boBPflRXXCh+oINDL9AFNWfyubHt+VF37P+/xDVi55jFLPGRcO+4B5ikvaxmQD6/4CNed+EH2N
SLh97M3vau/WV1Z1fOkF35Xe2BnUyyPTjtWJuzWfAQtg77PuaCh9KBvxixeS5o8hVnh87646+UFi
JzUkIyd4go9XHLQHzNBatImyS/6lLFSxXv6lwcVJL4t1SEkr9swCrtIZdexwT0BpwG1xFt+J9GWr
8DksIpsT0prC10VHmJxygyKnrN2sOVQxG9tRZaUbEZoCPMkogWqcUrHoGdXITZdYJzxAtnqa2aC/
FkAcTo3y3TY/msht7vmbgHYwngp24Rc1THHXUCRc0EwFIVmWDlmzndc0+NCc6i3pqXFt9QudMxNR
DWsNl/4VFR3XcfQ0HIefxo/xPdCZajrLZ/3FrtFq3bJxgm9SXNF/2/AETNKfbe0lnAgS4y7kSL6x
X06zmx9zP6e6dPHhjOeUMqOpYI75pbCRBreCpmnX59hbRIS+G/WnuKNEjP0GQMVBPdVbGn4sL7UX
nrO3YpcQdeq0nz2zVtqaTzUCFmgPNneKO9Ovz6Z5EP3pa/gyz1yVQujkT8spOhU/rKfwrjvlePc+
rV383BxB4dA/r5+neTMX39JyP2vI+By2XnOyYxIaN5vph2Hiut9MFlsZOzS50OG/TXFOgrsZyo46
zeJhkVWO81Rr4X5hFxtphngYw0w6AGvjHySxOw15h4QB5ItHZBQZ6uu/3h5u/+/27PZlxhiykKcp
+a9lLx2sKZZw2q3/G0c1A+L5Pgu77Zgn0aUlUTvUJsVVTNGOI9aZriYt1IS15BloR9lUhZOfV8hm
kwkdbWQStZfcgZPjg51jFc9BurqakV5iKzromsnvhiTcRVUugpfiDrIYomUHBcgzjFGYoQb4Mb0G
yaInA4usdCoqwejwxoteC68KO5hIM4qoRhBnUeh1SfcmrUaFum/HR4ncjjhHwF7LdNhFwo+x3OqG
WwcgqTO5eWxbxXQJ2f6QI5Ubl4CnYYavljUhjIRMduE3Nd6YYY2c5CDfKPEUPcfxRqvhRggJhju4
BdBilKDBDoNUpC64FZZgJx5qqiMcBJBSkOg2U8hmbYJjB8znoK5ZkFW60Egxx0OUZBchwPE0iODZ
olZ501XCnRfWh6QHH1kQbGyrQvJQEQ5hVsbB4OYURPVhwJYukeNK/UiFPBK9l8XBO1isdt/hdBnK
ie1zwvrXLtomSzGKILCQjXKXhgf21/ddJWaurGJfnMkg90igZycyU1SQ6rILR+sa5aStJHG/iQZz
3xrhMaimVz0tUGyPAnOyTr8Pko+sb5p9YElfakWKrDaYsB7QEfhiEHP/FfwEt8SbarJZCVJ42otZ
QbpYOmiXwfSwhJe8KLRXEmFaoRQBZXZvuPdpL49unARPtfYNs6lhNJ49D1HGfbXGrjc21nddGAep
nRobZCGdk4LfAQSdB5LKQ7NPBnu+vAidieBiQqhTi9H3ggJIatgNmQBDonGItgG9vLpfrjV0hC0U
cfiKAkaZEHYam6vxZV5/mCyzO5XA3Vnk605TpgGSsDw96jaqZAmE9ckwACN5K1a0pwkVIv1YhcNA
xAyg7kO/vIy18DIU0RlptDdYxEg3EMk6wNa/vjZPtG/R3KVSxWI9sn+nnxYbcDWmDMekLtYAfsSn
TlRfCyKt0U3qvSOolPdwuyiuLaJ/EMn3ZshvsHLa2pdSG/fAdxK3KihRlbK7FjVc+0LF2GuM1idh
gFIcfKo6pXE89PBzKJirnAkCICdLfcNS+wrqCmMyKaRtB0koHedjOfSbsGLLIEeMUJI6hlqZZb7U
4A5/iMiUt8nDYM8IvKeUYjYzrWjLtXGxZgNFABmkg9FQT4tvaTV+JhN3Gvxs/mzRD8q7nRaj9ZN7
2H0IJjA6X2ukn3aisKRkIrvlqCULMYoXr8uV2atnuduauOpsq4j1/SBxAzBC0qLVyDcwR7EvTboB
yqUgAsTqN20LaYo46QB4pKZKBd0n+CJm1+1k7Dto2SruizLBU8pA30IIEWSgRCI1hgkiS6SnzGCv
MCa6xN0kbthXd6ZVXOIRv2Q9r22y2cQfg19Z6h6skYTSWhyvOQ4UO5ZhzaV4gWwCrkBhdNBES8bJ
ohFuK9hPoS5sQDlfFA4tV6dcEEFDSas1agtQrH9BPkQ9Qga0zRqeH636WSGVhH1/8mZ0FuOrBPCm
CnwyCc2nYUyOGBDdQFZxeRW4xWA/2dMQyR6Ci5k0wFm+q5gDCmI5bHQLp0EGDT218C9gg31MTAJH
pMz6qDN2rmWUX4l+teOBc6VYSoNlHZKmmtbnijZD1wVfka66ytC/IBO5hVlgbcoS4oJnBmsYv5FK
7c1Wfo8mCtmqexP1A2FLZ+Ya28qouQC6Fhsgg/u8dcW2psAvTuWs0JvJw5PzUJoaYYz1o2iZ4AUa
fxgxC5NWPO7ypvlZAUKcxY8wJGeSrrxgo08jILGFwUn64FsqbNqU6W+jYdItwSIxS6DgYYszv33o
hJaR2EZh30a1Uwz0SRVBPnY9XZFGWPeq5vgQmwWFRxJfRCIHtUwDI1Mz9p3K3lkIfQ0b7ACEmnFj
Tatt2y67Th/2QdKIhxLlN5DP7GEaujdyCbDQ5uTfhDJCQJ2aiJSVSykIH9MAdDRS7sKhOCCduCNb
N+Rs9DjSE7aSONNNwZg2WRvpjqrxUgebtA1SEb0we+IC7Al1FK750sqv5TTyVkVbDen3IYvCq0gu
bVsODiYPya9H7O8G9AXccrLfsprZupnS7hiUs7QAIRpm3Y/VFNkuYfAYtD4WLT5IZF/vQDhecpMa
NOuq6zhlbKL17nECT+YEo3HpuU5RzbLAE+yuqG3qmj3q34lZa6iyrRoMzW/R36a14gZxtVUUwY8r
Gn2YA7DGSsUOytBhMONHgb//OaZ5npbpa2qkEXdiiF4NNzKpABpXWKO4UwfxIFoQ3GQlp4WcKKxT
jRpvooqNvUEctN0FUMJioS93ScK+Y4EzJoZJvAmKASwFMs4hMQ1XHyGOhjKBaQtmVoW5jrOCnYgy
Z2uozx9qahFBhbnGKat0t4jSNi/NnZp0vWcKkmBHPTDDogQhvUzuiGIDwi4w1kVuHaLZS0cPFlT7
7MsgYOEJS4T7We3ynVYRmdaYON16GLk12Vx+MsrfYz3Qxs1aZ3waBFHzTJ2QkTlh69D2p1Ym9LQf
Im8BOD2b3WObm/Q1u2ZH5N82M8hfNhrtMubccqul38VQh1MOkRMHxrHSA8GtQm42DK2yLH6sZ9J9
61Z7kadKc8Q0f0sD8To20exrusagznoxRDiPMuYWTcEgHFstiReh/gpDiK5DIuCIQ8en5oVhS6oB
7yIbN6Ukv3YDGXG6Tk/AXHvWmpw9LIJwiKrlkWQ4lUpXhW5KfgoVgDo+mQUup9CUfvZ535zUBGVi
MYNVQzS2GYLuIWx3ZWZ86nIsum2hY06cv5MSzR9yONxaHKFSVb1+or8mCVRssRrJjg6Ztp74VBv1
DwOKEOeSSyJqg9zFNKK76UbK09qRh0JyClm6BmIfHoeejYKKOqIM+oFssvgxzUEeMqBZKWCogmpG
2emABGJFKAeWOzHRmEf6GmFnnGSFyoCF7WSIgDx6C154C0WE/D4/Loa7QdkIpsxcPiLqGf2zum/z
Ud3fnv3t5ZSVBPuVbFzr9DNmMuRJSq1hFov++nB7z2xmy4txKP3WMNYDnwAWLMnLK6q2QJLfxL5U
9q1e/ABQ2sIMtEAXrt6/m0RQiwY6fBEezVBiI7uKJt1pEGAH6vQ0M3ZuqyBzCMNyp9J10rJ+beJm
fz70c3URcsXYgJ/R920y4yKXtdLYy5Gi/3oooH3tuzdLmoy98M+HGHmBumj1LmnJuMEJ2O1zGdG/
VsMUMTTxIR9NumKKVtyLwSgDpNLSY1anqn+bdv9vjOt/TlySpP9WHbj/atqv+V+lgbcv+4c0UPkD
MJKOQgy4rWYpxl/kgRryQN43mX8iOOcf/iEOlAhrlQzDlFdBg6GocJ/+FAcq5h8W300U+RdRlURJ
/5+IAyXZ4FtVOFHCstj9/H//FzPcSnPSTMkycU6prK3/KmAAbkAIYK8123aC7RvNwmnBm0NwBHOt
pGkQcoeUeEWjkKqW0wls9ABPU05+XY5qJw3qp9DqHvqwFnHFJemxaKHzxiMVZUqeDg5wUrQTuCab
FuKRbfb6OzCSABuJeG7KSdsAVVf2gabvJLFNd7WlM3l5Re7eHCwQj+SQw80t8z6GMTbkG7W3cleR
10lIrMyPNT7F5LMxywS1kMwSS6e/yCFglk36TLwA/D3BInyuHQKXmrZiqRKETTQKtMOy6t4suu5s
DtmTWdEA0YYWJy2LaEgsqSCKz8g64WGkVuxE0/wdg18bQiYZPTdu9B0Oo/19pzKCInKx9cMpvxti
K3jqC/WHMCbvNdZiHwrOcF9jOK5qciO7jHWYGPCln5l2kmBti3KcOKcG0l0pK8kpaYTYbUXgoma7
wnQnBBNzGSKBU4unZJGMTa2mxBdSWwZqjekvTHK/Ccfr3DdYRkffDIDRySPfGdrSSF1Is3lewwdL
gMuDEL6GFe1ubvpPjc5wIDKeyjqZ8eUAE2XN3zNaEYoohixP/nSvMq+BtO9U5dIxjw+eNInRpDAi
WSx6zUkk7E1CgzAjmiVnsBjiFBxEtxnoCWdhMXAzlt9h8ye2CJuxn5NtN6o8qSn0267rHQDwDsgb
YKdTvjEqvnkWpIdM0d86qy98RcEu3JUPJbxLm6xtosmboYOTyM0nF5nwr18x6oYARxBap5mgMrMS
3ssnoI3IK0jrnLeizOFoLCSr7YSuZFCJ1W2eRWHipHBXwk3rKkppupOlbpd+eS6iChcEjFozoZ+7
zEbz2GmxPcbBSVoM/WimHVQuqdxAkhndWUNOoEjs1NN03MspzGFEMf48cHiH/Cob04PVNDqs8YrW
f7qfTbgPCnhjbxn5aFRcdLGkHPGMxZ4SbNOlJo1X25Nn/yxPXGrEzPtcw9NGzuTACVCNLOa+I9LA
C5d6p+C0SCaLxHDM6ht2X8z3KdsNmkYy/m/mBY2jj4pwN8fpa7HclYhZD2TLAjjssrOiLRN6DroE
E8VyatUJXcyYa34YP3X9tUqk4bEXXnAUUIIN6rJXe4GTClgRvqp5ZHeTeekSvfbUOHtlXBa23iGK
JjZ9Xi6XuB3l8rk20o0BWhEvylhsJ/Dqjl4X2g5G12PIpXA0kQ4x4zY3EpsBeN8M8xtp8PW8u5RN
L/sBGSEIQUlBMPJuOeENNe1IF10kXxVBc8ypFLLP4zT1y6BUfItxw1hx8QBaGuCVC7K0bJu8OgoB
esWBDlsGp4oeYRN7gKPcqrS2CmISRGXvUqddGgBRXgwBinolPPKrGE54T0exBx9VtI8mvkpjJidd
MobMC3qyKU1OKfux/ksvKXUSk33rqPHfOnnUNqmgo6FmOrWwqcvCjEp7AtoRZBEiTRiOiG0YykgD
mmq1ukwGsl3MAhbEnewzBgTv5HPyswxREKph/ZSSA2EHGk2sZcUKJ81IK3rJILK0KY0WHAWUoPCt
pX6rfocmgoxg5Dyb1rKdJ2m/GIwGtNjKjnO3Ck+NiH2vMTyS9Uo7nrgab2hUBYuh+SzoI5eoKS2X
tPDGUfhKxfQaLkixJGHYKTmj5qhtRVypfliXXybZ31VQaAdZpJcexZ/ClEOPiTJABZW801vil+Qy
/WxawYtxCI5DrLgiiFQuaKKDtYoPUCOnd2VHcIQaBXxOpxzJVW9uoPEdwEblnr7+J+hOtJWK1YKc
UzfXmeWnmkRQ7kqGJmrES7YD3dl3WWFjEVJC2tPMpuL/s3ce2ZEjWZvdSm8AfaDFlK4FNUMwJjgM
BS0NevV9zTwznMXO6uqa/xMcMygH4ICJ9z4BJu3Fl2iz0ZrB1/AqlNVGO0CRJx6YgBdtvaa/zYzg
zi+Y1I9jCD6iqsNtX3oJNLARZZVKgKpOol+pVu/7Xjaqyc8oHm4JRQwrkEzDWjOqjfBnkLhawfzG
TXpy+vauGxBWyqKeZgvhDiZB0V2mA/5xS8fBZdD/nXjMpt3KHHZL6b6KWsfowRAmwsbkPycr1O/A
pzFXLOBLFcjNoKtsnMMEM8TeGvJtYXbNgzmTYSlz5Lfa+hH8WX3vDVpyLnO06EVhEVwSHbpX3uPU
68NhZOPZj5pjgQn1YytqQEr0KlqlIVMVaeHj0M13gZWSSPUS3PgS/+eE4nykmeHt3MUTPsPm78VM
nTNSGZhhm8QyzaQRt40gtLhkNE0dn2dp2sxrksTaNH5/EtX0qkvdvmxBIDAZ90XcEcMkQ1IMJaps
st/qScQEqbizCZ4Q8mS/uaGtY0CsASmIK/cudlFlQC0KQE38nd5eGnOz21QMz1P7NuikboaMCI0/
TOSndRSO+nYyVl6VPAWoh4FsucVavd0xNOOGk/iTaNC3KDrwWpGuMaeRH+MCGnuocdZox3Az4XmC
fXq0qTN72dvDBBYbToQ7Ga8o/AcQxII7LyRDEbSfTaGhnxcAW5vR25KuRkymdY23WGZppru+1HGc
d8MfqPXoSPn7RBxHH5LAKEhj4ZQT8DxBSqT6nuDaU6chAGL1z97k7Ww3N9FHSYDtBM7bYvqIipGZ
KTuLwCY6zYgZTdPGt4EIQG1ECAt+8LpBTxvqv/Gbjtk2jPku7WcNRGZ/V6QGirwgppKOFLNRtK+W
1fFi0NpmYX0WRjZvbb9F7nA2vqNL/qWyA/OMHZPqyiDYd0cT6I1WM0ByRpQjJ3pzD0UeIJDmrrTc
8GjE0EjGDqDQHICxQZsnSV9FokNmT0lKd338EtjiDtxsvB2RrVyhLTatFAZsqQjA5bX9pdaY/4xa
5dwkvuPgtH3fEg2/rQxnO8fmUY/jlaCRY2xCjIOGAXFhs9/k9cEw164NNDQm+0NfmKxSl3hSDYHx
rM0IWDr9OK10F+wT6OXxQKcI/LpKqvtWmCHhrzl4InbwA5GXZ7cOhwfDSbetSP2nonyuOtA8TLQF
ycNkPI0ExILeOVf0zQV94xPYW/K9GdpbpFusHaZZyGEHoM+95KG2m55s9UKLinGV3dZr0yVz3fpW
cCbm8zMNy+U5q87zJPTnfjpCHh9e1GKs00/zNKd3oyeGF3sC9k+HO+xDJK02CLci0bCEEEJacO8J
RjmOy5k6uy4fNY2OvgKGCWzUoA1MeBBNibJ+3TnQRHQ6bSd8oUus7uww1LfREDcYFk7eix6ZuIzY
sLj9FLcMOOsYVIQmpJJmeXUnJ9gY5axtBIInT9IvMigK50V3ZnAMWbbVS0OArpOrghg6waiXp5mY
hRN39ksW8XEIlDv3VVwSshgbhH6Iu26svCcnHXfTJ0Q7CEDk2H84GB0xDseOfkZVIR75c02IBHXz
Q9SBszYns7wt9Rqobu0mIJPMY+vcpAAyQegckwWihzsB4Rh1NJojYNRDI22XgFlWKGHwv92cGz/2
nwxjGW9sd/iU52RPKqudIfUZW5KEj7OX3Xs98R1t0Y418p84HBrRXjjuvFrG7gUaGLZJQKzdKfGw
STm4JTYyY4++4dJjChCWyec8mluQImRsC62J93RxyRags3GTVMaXUSe3G4/NjkwbQem+InmE7ZNm
yVDZYO47c9cucAKiFv/znrRBcCqRaJjotQ5GUH4abzR4wMQVozreO70LdoEnZDBc2JfkCu6YcDyW
BKoKAwWqJhh0YFAF8Jmc2DMZ8bTuvW2coGOT2kQQu8F7KSZygWOCu87SVYhBFNG2TYIZcrfxHW4j
aHC7gztiCTxQXfvU8910pU/ktlzqLWrsNs5FDYrphHbSr0lPZrytenhFuKeg1alrN5NLtnbqu3U6
zkiLTMPP9Jtwl+KRsQjgFF5mTFbOjvXiOgHGBeRG150coQxafW5N76Usgua+WcodlhXfGZwDsl4C
nb+6P2bB+F1ktfVIc3NqG0TZMnO00CIA5xAYUXtmNjUZrs64x7T2g2bCHwHDF3jZ7yIGejy5fAJu
kz3rKXrDznzwGZvc+AGBusjyfzku34bObLIQk7lGQAgtTRIFxfiIZEmxn0w+XZJSSWzhpvo1cmwI
N4nYoQ9RrTsB3CeakX5jFLd2yvQZpO1Xv+YfKVCN2wxoJlm+RJQNEQZUOISEQ/4cVsNZa8Nvvstk
JZnE84CywBoLgp8R/e4yooPXFRBlBg9oacMENauJS6EfAXg4jjP8Nbxvcw0IZ4AqcCD2uGwcGyoS
fnCowhbjykdTCmAfswg99/Uzmhw1dxeRnTHT/pwsCHyOmncQ/jaPIguFQWT5AKWD8vQZy0bJ7zqq
tqZYhl2TKFFUPLHin543OrsuB5qHHsW0T1172HtcMbBQuu4wi9H77Ur9ZjWhwY96OtPbyvM2I95C
q6APP2WSXTBk7WFaQGwk6HGdWhRLgx7lUZNO4gWO8C6E8bCWHJR9iM3MWAeAY6L67BpFdz9W9qtv
WkgZxuadTYpnn1XRPS5R0J9Ed0tAE+SuO3tr28aHpgs8SEiLew9CPuFFqd4YHvzIPJBOMOTiwN17
E040JPpPuideImkcwhAOPUoFFsn6DkV//IIWW/vslA6qtnxc4A5oLpDtoscvoKLYLWSEtDFAKBo0
koLMuRaBLy4Rhd8ZGUh514jJUXlESxfTvBXY1p6d9rvr9d3Jjvtbq/GPSQrFpzTd+K40e7CyaLIe
goT2oW8W/9CP/bQmtDSuvJAhtd9oWEExysu6W9gYt/iY4WERQcJLYuM21Dyy+IZ76A2MmEsDQcBZ
A1kb9cEnZMSbNQOsX2Vaf1+0KTvQALsrky92HQ+MwkbUEFd9CuO6CPQXp/nht3YKm6wv92SjCPdD
NNRqLg7JhF0lXBJTfU+4X7pqk6eLFghlpREcpwBAqjNa5jaL6cqjnlGjHdrWqbTFQ2T2xgpziFcE
fmrEFFdaW1VbN1qb/tPcC3dv6/gK5C2Y6jqeIF2DIuwr7HyGRSAtZTPOXqL2OA2bugFWMItTntGU
Mwoz9Je5jmL8mNY40HQgw5jg5YK8NLp/jFNQzKuEcUsg13i8kyaCTFw/03P9HmZugRDxY2O5pF4h
lxGgxccn6glRjcSpJmCMosJ+uxvxytR0+7loAfV4NkPyRY+NlTl9yWNd3/XdtDMMImhtRz5TX37Z
JvjgxE2+hQzAS60MdgxH3tAXECv0Sev1Y1qF0Ahg3PqoupIYYjLhCJ9WY7F/DMzD+7RvN5ZbC1jv
321Em29Mf9LWmJ+IlQ/QYWOJZLuga4Thi7GpigiZuv5esn1wcUKwYkILkKHQOrUFbDzDecCOna+d
BPcqbtLPiWAu0zM0uOnLDCRiRjqg8r6BRWlfs/vS1kEVVsCbcpcQ9aKh/UdYSkTfDIsTBIzzwT9X
a2MEIBZYy4OHnd96AHYACYIW2nSZHCAVALKajElKOGsjg/fl5Nj4pHAHxsKgyRI66SZN20R5+n2J
mTKbOqEYvLNPpdsFq6Iny0B8jTBaHb7MDlp9QDa+qFlc2gAAxrQjpDND2moGzAnW3eY5q6mEL0LO
yogxbj6hYowYfOUF2GtMx3h5RE8lWGlVr+GLRhYbf4xCkCqN0gbEt1e1O2l3VstxPwbrvEVNeGJ6
5uBKxOfbMCqUMTQdFbSbglBN4ZU1WtkYWqHtOG5EMxpkLd3hIDr7e6oNTO9H/WjHzJFLs8IFojh4
+bNmOF/bGTCf7jElLht4Da65jmSoEudOoK06yPGlcJ+DLtPWuD2RIs4bYx/ZzQu25tGpT4sHpM/p
tmOJ5RRFvU7q8D5n4nQ7VHO5wzPix5j3MUrl+bPdzzl0yvQRcc8zeTXz3ArAXx0T7w1RElgsE0GX
IIvnp8JKvvQNFjhyqpGL+iSSyT9VLnjbuUJFqjd6bCrQNY0LoNd2PT0ni78hM/RDpEF5jmb8UXzD
Of1P6uI/CBsYFjT0P2TG9Vv39r9+lV3CrP2twGZCChvc/pqSH9WH1IU87K/UBaYO/1vH8cEBrKC7
Utvgj7KBoWMIAdee9AHzVM90r1YRlicP0m2PozyZVbhaRVjkNczAcH3LCJgDGrb/3yQv/ACrive5
C/BnpEAcyJeOY7gI+33IXTSpnS9jVKZnQQ8XNW5Y3Vg1zP8sn86p0gBR2iuxiZsp3B0CbbFnEKkB
ARFjULZpYueHXcQQIJm6je10BDiAjLJcWHYyoYngw0Eu5m+FgYKOVSOeE5QNmiOqWPrBYGxUsceb
5bJdVTO6XNyTgAwonZVKSiHVVvPQFP24vQquGEqKRdXrwCsPSfHTV7qFUgcKYX00CP+UVLUvLFxk
DEAXodSrWhwU7JQQS0V6ienMiDhdt9hg+AtoPxfBHCnwdpVnUVIsakMA5B93++XiYKFkWJQyy3Xh
9KCDets5KYmcSQroqEUirc1HzdG2SwIDVK6vQ2dCJ5YWsxmk/SbwLZauEtgZquoph+21vQjn2MMf
DR2vN8dDNj05dUvE3ZIaOg257MtCVdMEvwQj0X63WHOOpyiBWrIID5oN+i/TSZqh5TEjFicMpc3X
z66YUfy3EHJeSkBLQYGDRH+Pp2a0ncWw89FsuvG0jDamT7pdPg0S4bQzwlbfG37x0se0SXXc3o0G
iO3ZwwqqTqMHHM6arj0tZdaebFlC8bTaDYbxxhR341mahH8jZW9lmXajZUuxqcYlR0fmJs0FjFip
ZaT+m9RtPuVL14QLBCL7s/r/ogW5hEwQaOke7Gp0GRZLJb2xJyoW2jMCs7r7C7siTLjDpD8iKNQf
VSn4U7qus+oRBPi1rva5Vq/HqXV6EBL9AbtE99rX++t+/+E0Hzer00ZmDKlNFS/bwWwvafvuWh11
cR+uQVX/+3Utc34wgwugHPlU1KJo9b9KH9YNQLJ3mhNsK2/74acuj+DDY/pQhc+NpHVP9FQdHI9G
vWvJleVKaEp+X4lclH+qmfIOv9bV5rZMkR5Vx6gtl52uR9qohc0dANKY0cKNWn/deK1e111/vp5n
BNWu+1x/+brPdR0aWQjcAyBY/9O5rvtdz6cxDdi2GJVfV10Pva673tt1XSbM+5bJFW+49FMns/0J
i5QI8BEyYlrFohYVYui9QRPZmho8q49F05fWPnN0nyLssjXdhqSDbgB4cLUoYiDGOa5n+1BV5wIY
hVCZ2hLwscEQlT8+hynmOCFW9/Kn/+k4te5ysNpHXcjlDNf69egP66piMg+ArSscFOOBFvIbQFum
50dQb/WRFMyErYesJ7lLLPlj0Zml5lwum9GPm+p+zyhrp+QuL1qbs0wYJQmksqsgZ6u6hHc7RUqh
U2lTKgHL666q2ru2sZ0zh/gwkoC5XPiOX18WwkhooQEN9dtlFo9qg9pPlRwxSezpn0PUwdfq9TSj
FM9S1Rh8A1hUE2VT+XSKshmOqqQWDpLNUGFxbni3oROS0wc7GE/A7kgL/X7xT+vQCUXaHM0bqR6n
pF1VSQnbqlK2yO9GbYmMaV/bg7Gbuoz8bOLaPZlan5xkmdx93PlynFqrqdealOw2NfMYyD5DB7Xo
h5CrryPsQ6SOGSirvxZA8mkUZVVtMDKNAXhdfdHbaTjoWiyOamEiI4BTgpQhw+/06yQflSVI+NTC
0o4RYOYN0ArwrAbxJW+kcXJ6mr/Rpnu4LtS6uHK+Y0YhhUvM5Th54XIc5IJcvbErB3EQEraUCXBF
qoQu9c1A7usw975zHOXCwDd95wJnivViBF87mO02spenNoSEO4NaX6n/XP2/s/yT83DhhVEre/Xu
OLIThLqVE/ZbhZbZ0nrjxBt2Y0uoUT4i9WBCgOXgjb1duGADEfSBfVSlGIDvpTS7PZpzfcW0qyjh
SlrS+ctcbMlHAgN91KVSpRlXxCVsHTuquRF7cyLKNtnL+MyDqo6OhUtQW0O3dhz8ajcBigSbpCAW
kcWAGSaQkHAAkuCYY8IOfZic0ISRCdJtyw2z6HHTSkVDW43eMkBgUG2pE1D7e6Wqqy1qUYL4ym5q
EvhSQJ2Yjapft7/bSZ1E1QlPufDWu9vL7yyMDDGJSoG6atYzpulIVmjdssgZYH3EF/mvBXlCvBxH
a28Ue9eInIMpt6uFJUdeqiSsVJK4ZF0ded2nU6qHH3a/7tO6pFLNRQ8JedXVUS0WJe+pirxlkNFr
Odz9x+2zi9xNVfkg7f91H7X3/8c6tcvlV9QhiNH+jIKo3Vx/TpWutzpMIyjKuSA6IB+EelrX2/1Q
VTeKVrizPHayV7guDNkJXavkGKpjKLseowu3Vju5vLCya6lUb3bdUZUmL6dfux5z3Xw5bYJCNj5t
f/+gWumBB6HF/defVfv823UuoqUrQkFbV4+kvThvulp0UcupPhZVvSRhfdnp42bhOPyV/377u5N+
3PVd/VJ8d+7JnPjqNLTD1an/r+1q1yWpqoMwfr77jX8u/vMvXS86m40XEo/p9t0VqOJ1l3enUFs+
1tXKd4dftr+7HAszGcG8K9Uy890i/1MtAMPYOH7u1R7X9dcDPFuHBL7k366rQrszj6aTQ2FTRbWl
z33j8hN41qIUjPIOQ9WjWkyo0B5JWbZHHJ1gPquiWqk2g0QnPnvdU5XiPDbW2MI3kD/+bHZ7OVlW
29+dziwLcTTHuobyK4tq++WXVD1tl5elhsss+j4gKCSvSx2uSu/Oeb2k62b+7ifNKDuQxihiDq35
WX0r1y9CVe3INWCjqu/CHVJsBq576QWegmHCKITutDyOShQ8ViMgbKbRXfuzAPIXI47e4zE7Nehp
QcRCUrXq/lpow4IytqoXS+agOCo3Bb/a3kkIUEvB2Fx+M7YcnoFwqY/XajFt0/To+FJbXkqRYrr0
jcEOEYTZAhMDPmju7Z+kTkGSyKxdFYELf44KWGZVP3yFJ1mcEgG3sjNsrCLtYKPm1hmnIdMXdACa
2j9CuGoOf53hL0mL7FtEN6P1ZXrSe4ALWcQAN86so2vRmbuScNykIB50jN1sKPzci+NMJyHNdXUG
Ybw7Bp6OQOkhbGgO4KLs/jp3VaEINYstJmfcNC5h8mAEr/w/kbr/EKnTLZC//69I3fD284Ohqzrk
7yidgWsrAp+eCzoEe9YAhO/fhq4mEbG/McUmYTnfcsEbO76O5BFKZX9jih02OS5rfds0fWJp/01Y
znDsf3VwdXSJXfbAjwaWFaBl/1Hyjdz+NJRtbd3GUEbSoXU2XosYaITFxg2QrByTprFcpchH1PFb
L+mLXRY757YZPVTq209h1cDHdKJp62rhruxMlJ3Sm5qUz7Zz8XHsWiBaFUlywLTTmxGjjhiOYtP3
wliNUvdKJ+wyaMs+741yW03ep7YI502Qgi0MjPIBuoGzM3yMXiNxC4+HPKLjAQqtZ/ANSQorejkK
1Kn3bdo9W/3UnFvHfgH5By2oD2mnWpAb+jh4m9Rk0M6g6WjUWDwZ/SQ+0ze84Mv8uc316osVjFBl
prvAD8Uh6EcUEAaJOtHSChZ2cx97pMxnB/d5xMV+eFhPb0Jc7AFQe8YJWtox1/viQQPy5hnxiBZZ
7596tyGxIVmwNvYpWdHipqp/6T1vm+LxGZDtr8Kofq0q8ZDo8+1Sx/F6xFWP8SuEWLSD4UxDhJp0
oH3jq0P8BNq0KzYNgNSbcTEwbRzGG3WEG3XgqFx0j02/TNae06N3EOOj7omU357Qr2zTQWZxH5wl
qXddBULN2iIMtjOK3ETszeZh17/73sCBG6mvuBO4NyYlShRluA3sn66GxhU+eKs8tlwUgILwLoEL
ZJyYZ0Lw0rsCB697om44fpbztLaD8bcnxtfJKZq9FiIwgA3VGovKddJP3jpNE0j1qURZlrk4LKG9
dfA9v3FKZH88qaXlQPACPWKjo4H8XaV3OGx221JkGxP26xFmS7pLyE/fWJ2Of/eCwzZwyoe6HbNb
a27Tjd8Gt24+4wcFp2yTRwSikMMKH6IUq6Q8I78un021pNpLF67rHM24BbOIbT4OfAf+3O/A5mf1
2jPz/KFu9FPooLLhPSM8Fu0jURUrt//ttEN42xjV9xKK2U7o5bA10wD6oR+Px7DWv0S2CKC6jzaP
JzwtelAdaiyN4GLaaOHAUbME3Kgiak8W6dtqGa0vGepLSeRh0+AguGVAbkI4+JQyF4Bhby9rw0b8
yU6iT4E7DuA2LF5bbMrWYaHfmfEkgBGaWIga03ALXhA8dB/s4oSZ3IDX2xocVb4nC39wR7SZMBr1
H7jqve/C5InG3NnMEradZ+UXDLjE2a+ksZz1YuVx/9r05TN48U/gKYZ1NeCIFYBvWC/TacII8dQa
GpPRuPWAooTgRSDffHaTBGXbqNXeNCu5NUYxrnM9QBnVoA3BZwoRDg3YkgXLIOlHRucavCvSf6ZX
VLeFSeC4roDhel7q7PIwRrar8M8xInV72VyVDWZ47SaKFu1Vz43bTvf7X01fV2dPD89yLrYlpuTA
Xw3jk8AvaTUz5USPrqtuE82HbxhWr1hkhqcIWNlmnASMSJE1x9DvACLM0EDJpOf3YZCJPWKM4SGp
7fzWIidNRnXA/azFb8npNIRWhTDJs+PmDITFXIctwnPaACREN2AptkMQrtNiJKschp+7Du9CaHKr
qvGxFDUTe5UVro9Uokb2VSwP3Gc3Q0HyTSRRksHE3TUtznHuuJcFZNRbbIcPAmZzU/KXay7AcAM2
xz0g61/4mjjPGXyQtcKf1/Nw6jGtdpyuPja6+w3MACI+EZaNNd6ZqR22Kw3O99qQQ0a1sGSpj2Hu
wVCkqOqqBF6QEWroM3C6bJ/lYFbV1fZr9bKnWum1AWdSm94V1aYJWBbgauNBnULtotZ/OGNv4fRg
ZeYnJA3kZEtF8d6FCS/FfwoPfoj3vYsyEpeRE64/p1NHf9hdVdUGL0d7J+yl0Z6aJ6qV/3wFmppj
qh3exSXfFS+HvQtUWkF64nPP8Xhisvrx1KqurkRt/nivl/qHC1fHTAR+VpOHVOf1vNf9IGk8z04E
jvcablWHXW7weuvXQ1Tp4+5q5bu7U+d4d6XXwy9Hvju9egSwDuBfX6+wrgeUdSDGIzTwJ9KsTmKr
qLI6/7uLUJvUSlWqA/tQ5067owl8jZzBBDfIQ73sNdlwn0HOFh28WzfrCBW1ZujcphW8SRQVbaRK
4Rg2U/1YyAmEJycQaZ0L1L5Kn9dFrb1u6loz38FEPX5Yr6oqOKzOcN16OYtQc/13Z0T44iatcZaY
mqw5jfom1Yk/JoNPeE4VtYZQ5KU+JxrBcaDe63crS1QoDln15bKL2qCOC+H8oOA33odZEtAOaC5+
GEWA+BdROZp+QJq5H5yaDAuRWRBNVqXWJqRs9Ra6cl2ers3imFXLHbSpaXf9RLGlpymozTuzM02e
b3VC3ZXuKiOKwhi4PEhOmRDDL0/8oiWHnVbO33KtJphreITjFrmYZSZVLdyewNw/Va/7qcP4N5Ae
QKCSyGC/n/B4n4Tw0OcFxadP38s4aLetskgJlhgdMGt8DYFYVDgSrxNsjN8FvlQYTwWrmgm0lwus
Zx53FkOcoy9ZofCx3WPgpWIVTmCh+igaj2ohZMmvMkA9RSHdaaqIB9MzOfPy4ajLkqrW3WLsBr86
aMAUT2oxVlmwwpEE0PkgodD0wOVJ5G4FRoi/VFm5qYWHRoQ5ht5e+fKp8PclOk6etTaY29VVLaXV
Q5IM7uQ+tKNITrO1mKtZm5rVVINIz0NtnwOD15ylPNh2IHVPNQf0vltl62FhsNlZcMnBiVpHzxPW
UUPFGJpZqq9j6UaTtiZ6riOIOndoXmE43wLRRzxPWcVMT4Vhw+ut49zcWJkNR7rpwtUYu+FBR6ly
Xowj/ovG0bBPnj2S0mWmj5oaLXkqc9OqNLrOuoXXtVfecpOJoFRu6NWmZN5yLKLepMdCqlSVAjdm
kFU5t0NtDQTB+Q94s5tuDz8pBwxpzCv1/D35J4ydbxya/AluN9FmGVSExcJcOsytvd4IFMDlNcwy
0Jx5MoimYs6qni9oTMQM866JCKcJ/WJvBC2ug4kVrVTCRtmZXRcRRovAkAv7btRKZN0gdf7lcOgo
u0Idl/I99scr+09QVr2AKhT6Yd3coW0bTxGRbNkaBh4qnVq0fRcRVtHRd3XXiyFKZegrlIkMJLry
vi+3I280V09cLoIaETfIl+HF00/lWdQLV6g8y+V/kJlSPzzYsacfVN5J3bAqXRdqHcglczP61ldl
kKdc7Jg/lkdNuVwqIzW1knj/cDN0olmrm77G4lVVLdQzUCV6E4arZP4cmTZQuQOVNVCLa3XGIGuM
IjRgZv0BQRdnWam01aVo2ShNDcBSAJSR6zCJyhxT9VbLxYdqJewtsI1wBwaspTEb3y9mme9R6yLT
b3a8Fkd/tABfZ6P5q9NRoiqtEC1MuYhjUW9wOIY62TTh3rYBaYn+N4hRe6Nyeer5/dv8HnIoR2G2
xiFEy3zXO+52yLDt0BY8GOfRw6Wqx3R2qtN6jb4COSlQrIIAI0KB8v5sPmmnMiBA6ZJeJZgE3hiR
iSCSNqMVYgCeMTWJHAderJv3fujZa3PwXHLjtkk00uzXJFfy02SlZ4zNYa50ySYSdb4xWmg46gb6
zI9w55QNOgLve3U/l68As7sB1RFIGSS6xiYCwOZNN200a3v1dhAbQ3Qzzl9U6uTyT/9rYgbkXXq0
n0sIIpiTR/oatS3QHPnbZFQWoS+Ya9i6OyeNyaDWdMhcVwKZQdWrBWNyzGvQ/kFwdBla7xM93g5x
/xlrY22L7lWEIKKFRsQQwz0yDeec9Pm0A5OYnjq7xJ5A1I9Nhoy7vXjgOpNcI/JmV+u56ft1q+s5
Eq20IINXlRuBafI+1pO9UYuDlSJS3MvsbibRBZ1NE2djtJbdqLoRwooBdpetA7cPj2WpDyso3rjT
+gyjdTnAVvFWz8SHJe+1z1aaECwY7vICtWRPBA8+Qb4bv21fRncHKSRaXc5uw5+mvw0RGpW/Oy6V
tWr0MwIW68hDs7SAHG50HSMdAK+FQKwSTbz6KEZyb7GBYFzSGefa0HX8M+U6tRWNFhjmonuJe+ms
tUSfwjAPtylOpQQhvwOYno+miIwT6m9ewummEkZt0gyfHE1IjRvpo5JDHdazRWzUhZU+Ihh9Zp7x
MrxviQsgzOqR6/8dC04aN8NXQ0TzxofKGEajuR18lE6mAGFd2VKqRalpUX4j9F+24Fv0Jd0J2o0P
ZnrfXgLD+Z/oMLTtTkp3dUfyw+7BG+49f0o3aYwdRUmDsinbvLu57MDXe8jcN28gZ96lJKEGPVwP
XeLv9VDQv8h7i2s0p/UJfdZGggKEXCB5zYIgyzrvaWbm5Us1gzcm18dke0HP18MAw3Ozz13s5psZ
XyzM5pP5NoV4sbZqDxQ/vYN6OoXChZD1tUkaViBiR/IUTDaLoyq9swxUK5WtoCbmU6Hp8U7tYkr8
mSpdF2o392qVqOrqBFlSxrva4A+UP/RuP1VEJCHDjdj9fTlWrcOp/ZCUOsB350emA3uv8rzBuQaF
O6BP2lo46XNZgEkNFiN7mttw2afjU9oGQPZMtHIhbRJC0+atFSJrE+nTjTMH36Ox+LygqbRZcvTB
+mkAj7sg3bEsoFTRuv8SwS0vfMTPrBzdVIRpYM6CZW4sZAIg15zGIm9/hJNArLIOvuHv46PVRUwp
HBpvZUN1uiGQiiCbnk3kGhYcb0xkRdPd5Fv2NxTyAO1GY3jvxVF7GxoawilZMr95bXJepsr9ZBL7
khSIHl1FZ/iWaSe1fbRyvHuMMT8OYRs+N0b/CWTI9GbHIl4lRejdwbgQd6VA9UuGXN5is3oq4Uuf
oxzx4FokzqFbRmejNqImhqx79iYQPNr2i1sf0sgrP7XxcqfOylPjVU8c+zZIqvHeIS58ozZ0vvYa
p3bxPNateXTsMNsUM0KrOtjBhwqNaNRyltfGmJDgLR08tQW+QxDgDuom5m5Es1Ik1rkWjfHA7IcP
gvH6g++2NPMz0lih3oaP3pIgrogNNdE1bmUhprAEbva10Npl502dsTNAH391IFSrq+pnKJhx6pqn
EV/TRyfzcWFRTydCOC7BLeNhiGbjXFpzdDnl7OFCMDnm57lMu301VwEgpG58LeCNqCNjEtEbaNAI
viCw+Iw39Te1HjA2BMwonO7NucDrx+1GJCT5I4y4uvNzHUy4HpOgnNpia2hu9OZgwCP/YLvhdUpa
gY3QqPcvSbY8qROONYYNg+N3d/Fcu3ckwOPLH+j45SdTjzG0mLIcCl2fHSEZogcoH4kuTkFsjt8W
GEvbDM2cPSJozifyU2d1VkznIbXKV6wP3fBevXbqQLvRfxCNNp9sfU5OsZ8Fa3X5JdK4HXqGnxNc
W40CWPvc1PYh9qrgMY0IsAazVf4oe/uIz6v5ZfKXZstEOTpGaTs9RhNy9mqPPsJ+z9XSr1pip4gg
tM2xpkF6FJpU39SL6kcC5zl0kvlrn5TBJraaBaNxoqNG5e4DixdNnadAaG6y8/iV0Za5wUDLPxpB
KB7mzie0Kc/jJNUmHbXhNXeIhGmeg1O9VcYPbYs8pNqD7Nk60ofwVQRevcnqYjwxMTDuCRPDHpL3
007oS1Vz9y2aTf5u0m/ARovmXg/j9nIO15OKeo7/DVNzlIpqIz2XFXHoPIafpH6lR3wLVoV484WD
o0Jud+diRsDECeEgqF+ZaAMQrnyDOT+tYeFbZ+HG9R3yWig2yVsJBmltnZ/VDnrdi7XXtclt13nB
LV1EeNnLG2/qdPa+Dz0ys4HridvMR/JgcY2UEL7If+R/XVCFCPNkj9YtBJ/qNue31lk7Gt+Ja16u
p9H9VQ9l+i6EMnZOEjhejWXn3wvtpK7HWGprVdK13cEI0899GOvrcMnNt8H+onaA6TKvWr2x7zpc
Ms62KFDxjzr9rur5ewZkWQndI18to6j62OlPXhTX9G2L2BdLOTwtPo5rg+E2P0UewA7s7bfGKgAK
IUh31/B+4jih+5shTbTPWhc9Xc4WxM+1XzmfQy0nZWq5GTpvmn3HyxTwrvvhG0Z24Ir54czq0C3p
k+YJXisMUpiSe6uqnCdsGfvLLmU1rUqCs282ztlrPDnaOzDp4ylzhLUxh7r5oufN/2HvPJYcR7Yt
+yvPeo5rcGhve90Das3QkZETWEpo7ZBf3wvIul3K+tYP9ARFMhksEATg7ufsvTb+Nz6Nq+el1Wv1
Rmkl2SkuiRMmqhDvmLSY+eTNVxP7Kg6v+rvJonblKEd7FONoHJg8afvJMeNnN6AknTPL/55xVuqy
02joA54MNqnWEHniDtZZBeA+o4zLC47obTk8juG9dXodvWG1qXZDAKbBgDVzHxqNZrtVzjOj9+Wd
U+tbqxbd8ePgd/LQj2rG0dXnASbNc+/i5ljeNgbpFqv2+FmLy2bTtcq+9noQkkWg0yPz3fDT1CbX
5bsARfmkd6356oZat5tyDx2Yrut34aJ5iijbfBMddjG+dcVKDqvWVD92TZ8co7Aj6CAJ7Oeow/yy
vMV3gp1Hu+qzr3Ov9gzZX11DKy4+gq6tHTXqEz6k8/JWKnVfIjy/K5X1xdn102wvtIGgrlx6j9g/
RzSaJsl9Wb01ZK19JK3pbyDBNJfcFuHNjhPM7lmqvmbe49hm9rdBSxkUpavdzUw3SNO1wh1+yfa9
7sfr8lmQBn5qcRC/0F9w96RpD0D9GbrdALUXe21/g95zGEZffJL21G0nJxzO8ZQH96wBtPrrM+ad
Wp62gdRuns7JJOZb0/Jn898vbzOD/98UH/+hKS4c+tP/qSne/9cHi5C/mFfmP/o3d0v8y7OF4ZHK
JVzpeH/kbsl/uQ4WFYcUZMF/5sTOf3fJaYXPjhJdJ67T9BwXN8y/Yzn1f1lSgvASJnlfcgZ5/e//
/jb8z+BH8VtUWPOX5/+V05slIVo1/+t/CPbsj94Vy7Md03JtmGBIXaET/sW7IjqnwjwJKm7Ug/Te
6al68o0CFW246tts2kzCn5DhWBQH/Z+2Q9Fomc3+4aD9tld/2ou/0r/mvfCk0DlMHAsxB5T+Mb6s
a3QN4BBIyTyV1a60/ecO08TUjeJmTybwqay+1g7+23Am/ArMdrb6OQ5luA9t6KHMgut/iIsz/iIe
mA8M7iEDgatroSD4K5Cs1kzDLT3SMQzMyixkNLXRWxY++PG/ZyrWH9KBSWfRKPBQwVfLdos11Qx8
E55BmpL25Oe4h1kzt3vTtsmYTOflpJxYY+hIb1wIH3u8ODMPRAVbD+fKpnDrg9Y3h94QPoXK4fUf
DvKccPdHxBrfCMYaZ5vHCeXNrqc/HeRK0xFIN3V+1OWkn00XKa4XknBVRuS/0FU4GH4d7ZtkMFj0
WyR5Q43BBlmo8uIN+UtUuMY9N7x339Dl9h/2jVP9b/vGiW5apNRykczn+x9PANUoGEKemx1ZsTz5
2E96U0+PeE7GfaDTcG4kLsPRrAgZaIEP2gYFjr46MuMg7dhPpnum3QMdd+Y/7NffTkxHcBGyV5Yj
Ubv8VUISg+cqDThl5LMfK5W7a1PHQmhrxJuVIr8oW63GUMntBNl3bwT9G1O/YlPk1bCa7ElcM+q9
/3mX7L8lDLq2bkKBIrOX3xLr158PFbxifWJV0B3MWPQ7BM3a2amJgoGeTTxeVD+n/pV5evAIOjZ+
yYWzHW3qJJPlRGR5dgMxYuVwy60CrkQHmaUbUus0mgEU+0lnoMJ2zMLvOpkp2WSAbNd2Yr04YJsu
TocFtLV2uYjJiR3u8QJCmZEoU2lMsACA5HiDue388WtB/3jtaXLYNUXBtM3tkDo3R9ssPsKZ8wJu
Cg1bLA6mBnilr7VdUdTjrc6RSgO5iytjq0PY2QwuYX+uNbNkZqqMI+uIFRpwjD7v8V8Bn/nPh9f4
2w0ROb3g3krbGh0SR/rPh1f6oWpR25WHTOML+K1xdyFpbrQelqsRe5B2KnhQelHumHOGNwv0rzQy
7Hw08qGImNkmq4Pw3KbjRe8EMD4veFGGPx0nKLg3tM5rD6D74R/2+m/nKXs90xgdh1PV4sT4815z
wadmXAzlIZHK2aa28I5B59+EiQtML1JrD+Cd2JpOHDuHRDk1ZcnHhDrbglcKJNxvLPllQLXghV8d
Q38r0LQ/RYP9w/Fim8kejDIKl/4DzQkE7/C1f80s/jQs/XEAmIe6P1//7P9MknQ86fA1kH796fof
m5hhRTjFgVh5IoQtbNmRavgSdr2DYq4fu4oKkwoapoep+6lzInkRFtUmMrgKo7Dm0//Se19tAuMO
LFU/SdiQc1Lkx5T3D/FQlntiJ6BIZiEUiNi60fdr1//0Iyy7+adbrGsLYTDSE8YpdWMGZv7xNgYG
xAOFqNqDAYHWMbLiRsn9XOVS4ls262NcgbZOKmCMgz/cQC1P5ynJ84c4zDEMEkUDKQVeMsktZ9nV
P2r8k6yOubbG9nsfEmYGRMw/J/7kn0Pf/VZWcbSPolFyadJSdiwch65WfvgUjsPQI1ZzMBpwdIZ7
Qmr0kHjGixzD7hg2rn7TajbLo0QGAX6g9qGTZJqY4ehQyRfhfdmkobxBY8A/VAh/S2Pt7Db5E3eA
9paqYTg0yhYvHZqdx9C/A6pvH3KViT3FUfEyNaS3NXV4lzGYdH5Gbct9Z9o0AdScIl3bCpVTqdv1
WghQx9S6q104I0PLPKadNyVXJcvkathfx9YAcjuI4Iq/Rd9NU5semRttdCBcO8aFaM0Ci4L12FgX
CNGb+JII5EwOwZw3VaWs+YEtZ0ZAbkH8PmpNe2BW1CCcmcZzXnfiRkGIFsJ4g3n64NmVtunKGsac
kctLH1Y1XCIQuak+gE4uSnFkTggCRid6obfG4iy8OegRM++lZYUYq2k8aaE1XJoUwVXWmgeAeV/A
WL96ZeGdlt/ISVn4V6EpoHs3amea+gfBggQdVnitcAvYlxhUJ0vVG7YY0n211L0wITvKyo0e8VCd
IYWZl1Ak0aOvddDOYxmuCr26mTWyXk2rxDPMOKo1vpcDorF2wnCCi41J71Z5+UgPj7PFAG9GMXu8
GG6M1iawqkfpRPER4BA4iFJ9jlSQX5CvzBHsbbNuXQt/vT2cRpewNXNkghhrQbb1OguE85DGF5A9
+KBH3Tz4fXhLJhd5nUDrHBaCEdobnuI+p3lmi+g+6GGwi+c74tTCKsydOiVFDQ4DcTb6gw+AP4ri
6FiN7ZehrsaHFvTSQ6eyN5kk56lVxAqJwaS8VGn3iIjB5Zlp6S+gajjIoiAiDR8/9Al5stPpyGLJ
vS8bBFvRUXqUUpenk8y9X/+Q2HwP1fVk9s2vhTECSAY3olGMYrosbzalThKKl1tbmRHpl7k0O8qg
CR4RMwaPaTYzTxyAzsvTsWIcrs1wuFq1AyGVd1hoEoJ1L1B2wrqBkR/uDSR3zyRPgDBM0IJzg9Ge
lo0e26cwHaebPr8jZFV7SD1sUSbM6sZ0HpYNoSEoDKzx2/Isq73pxtejLCMY1hu6VV0Ups/LZqBC
5U1uvhsZ71cNvA9/pcW6WLnkCNUpNN1pqMoHmfbEFA1SPQeovJibTRetzIk1MeWbiHSXBjohLSZO
IFEEbyUub7rb7nho7VitCqdpAVoSX4gOTiNnGzR9OxnodPyq/PBAFEbO9z5Kolc1chLTxltbqf1G
PjEpjEVGgqRFj7etLOJejOFbWrTyofYQCRqfvcwkFWllQbt8A2V/thx6WmFYHxyMlSS4dIdR0con
VWYTtzI9w+s6DlwXW60haKLt0yNxANW26ZVN8cO+tDVMrAj50D6xwI8E7tSvR4+8O1n14z6l4L8L
eor5HXico15GPw1ubTv6yxZ3Lsgdac99ojbQuIk9nDhgEpC4s3rwH2lLflZmG+4sbr6HjBivvG69
W6GpcKP5pDHpXbbH1E0azWi8xsqh0jA2FIHCHE5U/+IPGjF5gfSIwwt9TPhFTiSzDLe+F1xTFDy/
jibxsdpxIqJQ2IZ5hArYr6L43W5b9aArh7APskmW+9OUeuYL7dVV3XzydK18ZKS6ZebUn2F/Er3k
Dc+ug1q2tc9YzIiqT3mVVZ+zrc2hPPX98NlqrGlnRc2tNZD5tT03CcdDzzERv9GUlDmteDqEnlcd
hEldmQ/4CNLp2UFzdImCBm5Kbhb7hEAjOk1yq8tIO1XEdGDJX8tQZGd+vwcvgGKnAvfBLQleSHTf
3VZjoiFacg92WuAaENQTWUXtcx9nveX5sxbVHHdT5lWbIcJwpIU57T1NfNW1vGap027LGDFKn7fF
Oe5MEoEiRRHKFGcVev3FCramyKebaLtzXsTa+wSiVBJ42hvhSFZJmhzMqLxNMw+StXy6d6s82lla
eJr6cRcm3XtU0MHwBv9FNxMiZ/RZmjhurBbIEqej9ha0gYfUodjLtnMhBgTTg1c91nYsgJpERPmW
Q8n/HhGkrgC/xd109gawbeFIA37oRXrXMw+ZDjnBEXEdgR9CK6gy+1R61KXKOYBkBB57Ced5QEZC
sKLB7wSWfZqaua8X5HHxTUfMs9EB9x3MtrxWqVHcdPkj7NGZ+D7Rc8Kwj4ld/4hmEyUaSvOoKXkX
reme0LnQ/3cyeybc9ARHmsMTUUfinLsWw7GHTZxeMXGsaqgfKCGDvcwd6wuow/IjcsO3Luntk4kM
aN0TJLxpU6qvjjDNo9VCQqJfXDt1ufcadKxe1CVHvXJuFW3hMpqDP2Fvaw1M6cR5EHFWwCDelGVZ
QOiGJ0aBFLZwHMckz/r1cdl5irjNY9nKaxGU2kmvoohmHJUz1Ub6VWYJnJ1M7EL50nVVzW2gi0CE
Doz+ngWtDi5kNcPHFWEtFt9s1Gp1pw9B6KUVUfYPB28jAV4RuYY1uO1MGgnVPa27+jA0O6yY5bHo
yo6Oz4/azotrX3j9ZvLrn+VECkEfMIDHdrnOYCaLuNJ2y1ogLWj+MKjlW4sfD2sAhlonwA8VJq67
aRpuha0/vFMqNtfhyFdImNxuEiCpRyPmbJrXEwq9/jonVXnPGXRE2kZ3Y4pNSiOBAugM36pP7O2A
kH7NfUXu+tShj14h8y+1S9qpFN+BDZOwcbecJsZGKZInnB8pPICHUG2NyHWPhoLwXONLSK3RO7Vl
C7k78madOvi6DmhdI4GYtz18J1Jvg7JG6ddv3CI0X+oW6DqZcRnJNO/+1Jc78ipejBYAbjT5m7aH
kc7ukBok85qgCC9+bUf9Z03Qzsof3fiphmbVNqP5pcNQsZ4ESnaBzHlNwZjIQ9WV5xTG3QtxLySQ
tSTgChXfnMZlbmpm8UELB1QC89OWBhv5o/ziTuedMQJot84mRKfNsmOiyW1X9c7Vy8P+XDp2t0pH
x78yTTUQyifZJxH6D1DVux+m2xwpW129uiRrCiXUus5y52wA5oMY37ZbvTPIlRVcILwS9b1z9gz4
SNVEBEecRmXNGce/lMtfteUZCTV5YXN0V5pH/aVug3LT6oQx5pnqz447BiDSWGFbtcFTzf8uhQEU
sS/1XWRnn2vW8ucuiILL8mjZuGCmEcq4BIAHBbq3Sre0s4xJ2jU6CyMEf9GAAh8q8uaGSf50lREh
mxlvmh1j19Ic49cmx7+CqqRCXwjIcuWych9h88fzMji9e1P0oUNv32n6TQwaEYzVw5A6zoNmM/oU
fvmkp4Z9qCj+rbRuLJ+W11p7oO9Vd96+KU2NqbRGXCvi+qciCdEOqOpheUYYhjg5HujV5WlwsHMg
ppzG+aZysmjreHa55ZQxHxPHMB/HBNdGkpJxHk4jWaAU6o6VCYtucMRwoz90gRZWPQf8Pxg2nhDs
BadirDJkTOxOXYvq4snkVZCPcxHKO3pWD49PJ5qdzoV4UonQn0JH0HxnB30lrV3R66zAjGBLVbNf
Ge18+Xj5FsTdgeVGcfG4/65taYOU07S7aKR+Giddn7UsEPCX524JgdeFOLPxiN2JWSCdNUz/ayNL
x3VD/fVkacGT2Xr1fjKhWJXkMp06JnaAY6fTsilSr83+8DwcRyLkg2HaGhxnhszR+RGJZqSvf4D+
Reu5sh/TEhmny0V0Zl5Och0x4llWSizqdXyeO7r7oalulC6CnRHZnzSdeLvU1fMN84Yj0Nd4i6Az
3bZBRmJ3+qkunK8QbIKzltYHXcYOnxZdOqD5/LDBo97HNzlFtxoHjKOMF2Z4h1i0EKXZ1VFYfHaG
RwX1wUUxCnh2r63icfhcpSFRy0b8DrhuJSbdXGOueXFyll61eTSZo3W+Y63ROUZcgvIbgLUv7uQe
eq97JUOgXXcTAcHOtHHyiIzIl7D0I3R6cbGnP8oK0CPZtCd8RjT9IbbUI5OT93AeYVKr30NVx1ZR
Qeg/GCImkQEVWvgAMgAdHcFKOjohDASoZP2e9BfiLi6aNR7B4m4aSBJ6o38p2ifm+f7WJ75nNdG+
B9/oimMMu3Ztd8OhszDWpFh7DqnDNVWJ6BzpJGXOTg9Lc9sdduovQzKVK7x070bhqCPwoMFnhk4e
nnOkSgtrLSXhWcBpmm+XyyazN04dOgcRyx/NxPeM22YPIPAoPKVv8eY9OugnVooYa6MgrkDLSw8I
sL7rO0xeiamRPRQbUDK1J81EGVBUuMzAa3wdJJms1VwZzLx1lXhvuoEKxnc8wvqaAZUE0XYrmwQa
YOWE7zB0wrhlOVRk4qfPoS57n+BnjXFbE0wEVFJ9ST7MuMweSj0jULUigWFuPuTlpL5z47hzGwKG
BM/r7mnEFOU0GA9mVvzsISkQz2QbOzFI+y1wzJuswPlHSlI8dwQgnNBifRWar44sCcaL0lNUsgS2
CARch5LMNaNqzk1VumDK59lXXn+O8qJ85ye5aqn/Vlcdsap19cVpUXulTjXtm94mNqBLccaFpK/a
3ENYtCdnkg4GwpNMaq2uGd60VG5UZNQ3RcrXrlHaW8ftJ49Ytcdj523LkuHL88t6gzCZVNTaDw8q
1aD06bDBb20ZFfvGLcvHKKLYDGY3axNnZTmuy6LcIVpHjLA6/OzSpSWRbe2rLpR+0XsT0aSl0EXm
FQfR+A0TVZLdsLHTuloL4PBHaavPOYWjVe81J5hgIWpywf3L1u9mKtyHkN5Grjlo8o6dRVJbiQR5
PQWudY5TiX1czz9XzKX25Co96pNznXwjIlmY6FtPhGKVdpK0gZ58jPQFC5Z70KK429DgqO5FFT27
VrLRJt+78KvBHrWpJ/m6dLdeQjciJmLPRSR0thKu/qM7JBXaJFdtlnED6PurHG3zyEThgjadgPGG
vU+t+NFzev+1iDFZluMbdrKeaGsDWtJI7qIX1gUKozjfiD55FJrkvjUgxReY8ESJ3tnoU2T8vr9u
OadXZlDdu6K5JVpWrsOYf09G5rSR7vssi6pD31TGGm+kt6I20asE8ji2tk1QDuZJzLFNTuYWO9+d
Xheprk3X4zfV7i96TQMMNFLlZ9K3/NWgvxS53GlJb2XchfDVl/gVEeSxpiyRrqbVV29Kv4Ik9IiL
9QH5dobtnZbnCChXQxiFx0Vfvaj86z/jLCwxsyD+n//sz16c5V+XTe/KZjf2IQ7AfC/KHoaa8+Em
VbturNRwtuTM7LIxTw5dlclDPb9hBrZMyJcYTUaiTep0syBUlk0XY8wYv4eswU3g+kzWLn7aRsdU
y5h63dGsVrs26h5zGO9Etnkn8n/SdVpmX8aMUErNbDxO+1Y7Tca9yWTLSlPztm4yp8Q7Yb8LIHM+
+RXpDq4/oYDqg0d35mFlz5HbvdZ4kPe/i5CHQK6GmlzPUUwbc1/K3n1uazpysvPe9SErXqQ/Fi+T
C7OOQGIArEdMNcmpN70RtVRUbWyXLN+kwDVKzCaHJj0hL9APgSKauW+ww3JojpPlg3SZVGaAwNay
kwd7jeKq9Txw4yrL5CSL6Ts/tsstW7OPAEjJIzdiEFjl+Mnolbz14WTuU9KHWCiS4ToxGtdNwQpw
tDZd4VHWTamstGlQ3O24uc72xTO2xb3kTN5oei55FzBdcwDriszC8Kbkk5ORYuTnFBv8qMk3Da3W
S5LmNxOF7FtJlu3OZY5wTFXQPUpN4lu2J/VtSMjknNS+m5T17LphsecSyA9+GOZvRe6f8zzWvqAE
KdeWJ7rbkIXpjSGahRK08ZLJ+JegpMbTRusCxclHF4SPcMvcH0Ct0Z8SR8o95p76ZnfJA5IWa308
VFbjfM1yMt4tBd7a1Smko757kgO9wK6lyMuCmtTEgIQmQ+tBBWfkIAA2n8ir4NYxQh1hbFGkK1KY
LPAB7PVq2FPigIKQE9wChc+5BRVZ3hQTxEZzWu3i1lqwGRtJGnKU/jTB9LCgdI74SHGKu/k9EZ14
odgG7AgyT5rJ8WyzghvNInyuld9u52ck1ol1myn3pgxTrAix1QgEbcGAj/lLyBphHbesgoOa+PHY
64q9pSvQw2MMBL7QHofgOsa2S+4SaUu65nyrvWY82p/zgWColkTJYSBB09aNc2liA3KlsI59TMgK
ngP32tfZ1Yvz6EIEaEpneTjT2MaS043XTsTto5E5XxKikIhKzjYFFd+HWG+0tREySIlhFv22T23D
YNwEOvFD3vS9qbLuAPMYTwbFVWQpYb5zdHr/NQkVMe2tlTtEzZVI0x6VPrQ7jTTuPoEpTx7JRxgq
puh9LW5LWUra5p6Oo/MkdKRXFkD2omAIU94np8R/jL3GPKXRBP+/LHetQZSqj69vlQTTWzRW+cEY
+2d+rXFW5bAGSrqJmI/WWuFhJr4deOM+CfRpJzjBuEWkaycmrTihOgzzmCRrs36XitiAjg5kNert
uUsV+tfKvgziw22ze2439WM4keyY4zO/ahm5TRZDWt03w94eP0bZ32QukbcmamtzeE9jlH9KJzKg
oaifYyN2bvnYvwewhB/ayr+4IUBss3cSNNW0bJLRucuSCPXEwJs3Bc0dFSynFh0bq2/BHxdVeFZR
+zQ5CZV0+zuOZwKsDKR2gcZkO7bGbWPm80pdUZnUPObH2bbtTXfvOHawGXr1Te/H8Awsg9SubigO
6NBqFe2zYmivqM8NUrCopGnTta88e499nMybsgy3S+WgyZDU+aoiOiIA++z2+bFLyFKNPEi9Y8Lh
sCzrFmWe+1G/Epib2b66j0YH8aVLnoPBiG4kcRjnRAnc15a+Retvg7AqC3jeawGZ4SQNfBTaHPY5
svAMKej1bavvp4blP6Xi8p27PbNwPcaPH+ef1XQco+jUAj+9ORoyBSZJjbNCr6vfo4CZkEvn6SFs
uB2atdIuca3xoUbw0NsUA4Z6unqWLw4tdGhYLqwSA7oSa2fi+DGxdc4obttzW8jXHg3+vjJqfy3q
HPWZBa3Uzvkj4ig2od/Kjo5KbJwHP/7RmamzIypbO+UtrVGv/dSN+qdWMcK6OeT/UPATW6kl9mU9
hYTSkyoaIu0AkTM+itgx9wUmLYIf9A7lM/KBkolfrKzLFJTuUQ7FmyXi8GI3xpyeZUiiQ3yTeKgm
4CTUkkePj9hE3jARoBr7e6Tx7RSQToSRnvX/uVE4LG05OueCOaOvKBwlnaH2rHCrqw1s5TRgLsvx
zlyj0HnTM6slyMF8o1WB2zIvqoZwCaYWokYrYHgN9SWDs8/wylnA2lurgcSXLaODpmiaJBROfJx/
DL0nhP3TqbSSbm9F40Uwl7iY8yYyuCPXQXv2e2aEpe4RTk9b6hQ56BTKSLwgb1d7H0EuPs8zldTs
TICzwKmh/Uz9ivzz1i9fTCIh7hqhWrb3scR5NET/vUwU/VWffER6p64utp+L3aJl7wlUJyTMP3FE
SKVjnajG0r5V1UQ/j1gB2Dx0hbPUys4hYO11XmOIrUSVnweNII88G65azJQv1Of0KdsBXW8E0Q8n
rtCuh7Z1cvTUO0r1BniVzoGIAZC5CYE5DgM75VaDh9hwplOUlOXWp2SxchpuGIsv6ZdZSTbYVbug
PqRuDFUVXXN3jKkL1X3l1wcEudXG7+xhVSDDIbGI8WUyfEwBlir7W2h7YhenaDi6XL0aJtFFOQlR
I2IIWkxpbvbXAHq55JacNO69rurmrubNcttJuYKRMCUHd7jTtGSuXikvv7lzm9oaRHO1kZoHdnjw
Yu7wAOdT+mciuYfzIzcieqtg0Z2r3jkQFUJvVHabrk55zc+vTtE1FytO9x7T2HNNIgsoqSQ9hiQD
Jl0Y0mV1WYFK8xVzCsOkpeu0+f2YkTtwrr2C9A6d/poQKCqbPDvLPgmPlZ6SKuOTB2aCc6YYmzX7
tJi+hC4WRd3L5DNUv2uuav3DN6ecOBYnx3ojHtqGhX+WtSXyJbLgm6jK91ZdkJeip597YYTAyOW5
zO187pq7bzLHrZNhodTN4KVWgoLdMJ4DG35RGLtI0k3v2xha9R67dL/VQuMc0jf6gG++QZfvrGqm
pDdRBv7VGuKA6XC3tSignDqmesItxNekr8AUZ3QPmITmHtU/mH41vU2Dys6+Mw2k/lUjX2LY7zJU
a1TW0WVIqSd0RMgIUVf3Si/ulOi3SWKURFDrP+yg/WYXeXHwZTO+lJSnKS28RKUZHXoEHqvlfFjO
DJLt9hZTjm1JAAZu58w/pgFJJJzcnPFN8mrVwLY8yhn7JrfqR+KoN4QakfJnEoZUUSqjD/W5C5VY
C8aNFc34+hLE4oUGuL5JMYYhoJ4zIif+HyntznUbNU9dklnHiuTEOZ4jWXXkbL7l0v6hNRMvpakO
4E4ZrwQ0yE0+GROZ9NyEiUAkVoSkuL09qG89iqZrVjc6SYbobsaczmYdGxoeRde+wmB+C4tCveTg
iK44et+S6tGh///sJHb0ImtBhTqPBAmAEpnATAOzFngY4o3fgGXm7K/7nRO2PAV6hUIviiRjnWJI
iGJ5NBdzcTLDRZdNnvfvRJalmwEJhjW7OFu3pHOvp/q/Hya0tY/ofik2F0TVsLFnu5ecl13LI31B
FhaKAjiXfLxaENz4OTFO0QjFRv7rcR45YPlrM7aRKKTHhbm9ELCWjVwsUE51FqrSj43Zfk9UVm3j
xezazz7XBc+1PBJJgbhGOu/x4gjuZnPwr4cL4mshalcud6OwsQm7n2mOxAuWONnZLE9/39izH7ea
/bjR7HhePmD5wF8f9X9fqy25mdygOGQswCAPJ6m/tYf+bXlbsry2fECiF5iUl134ywcmJbo+dLBv
C5W7cHpc3loc/gboLmZUdxBqmKQQZWzyDlO/l2KvbGYTN7274rQ8+v2pH2pMVAPFXIl3/P76cvj/
8trvT39/n7kQN3//5DSwwfcSDc7UHsd/OG9+/XLLc20hAkRNcOLk12lcRiBELTiiKU5yc63sDEGG
TPZ970lKh8/LGzTrqzSa8ji4Q4kBZ/a/LZ/rTjlnx/IQXflvePblkQi9ZqvH6tvy5uWlZQMkJocR
yaaRHk5atzj+/nHL678+sxgo/Fkl0ssl1ZkKHiy6Gca6PFo2yz+0EStwGAjWOiqf8WyNRwXZaTV2
2AAXzH1a4fdkXrQyAjA8y88cLqfb7z9rmuy6+aJarqRhNi8vm25+ZDljQpckCrda0A+nqsyx9FKe
p6jH0983y2tZOLEy1KiaJ4qoH5VmxXb5IgswbtmQmwqdKakH5CL4nGTcIXVCL0DSeT4Ha9WrWddE
VouZ1DvXKcvVGFHukzp+zczdk6aFYst7AfxeA/Rx9nEGasbvnB2hMiQ6h68iz5/MhBJsP2xHWvkr
SueY/AKB7GDcM0Ezzh6xHpFIxHpkhbeidfiaRsY9Q064M8bkuydZ79AIf3UK/oeZmjuLcPS1vHj3
RvPY5Y0FGikM9pjErqS2sFSq0HgG5FtQBX0zKvuujDi4BBZEa4zvW24RFz9xwpPLDq76lTs2X6nF
0SunMbpCAEYUCb8MH4gmY0X60Igjier/WFlUN8nRTWFrlcy0j75jXn0LZ7TZXoe5N9wqcnud+K67
8myRSL+mWtepih5pS/Bl075baf1AxWxPZJLQA0HsnYcN7F2RJrIulITym3zjbo3Lp+f7BNE+1jz0
WtX4bZro3pPKfCIMeuuNEqNHab8avftF0/d6k8XrwSUHT9FnGaULBxcZJ4QncObZSAcnNFgsMIxH
oOdDG3Ni1CbWSvOhemPhvgZ+9LmK4Cj0LTlnwhiOpL09xnRuuoy1pe8/RB79RJI/9mFO2LNbEpYq
N1gz2zXdHAoyZEzssJ0fLYUFDT0KQbeFUEgdPIJLnZUwOXINKzHyGrojsHLiApsx3IGPoH8uxUfh
7EmACFdmxhS/rP1d0/mPkbrlxWhui4zgSdmSTsi8ZqMIT2VNmzYwapl+0Qh0aA6aYu8jtiHFqSJX
1aIqaRjRVdbm86gMufYdoozRRjxRorry3ZtVOUaI0YlY2rnkOw+1FKvYJimrdPI3rs6fQm3URJ00
xnM8T/CPVsDJJYRx8CeLHoYZ7qcuIn6s1b+ygCAa5WiIesO5HW+YHwKvosA1EClTvo/KzKlJR1+j
sh9XyOk3KCT9LVlZIMwy8TS69nf8gRu7P5WJhvldcYzbGsedb+CzgYnk7+vBOliIvEBdkLSnz5l7
KiR9z5hz+P4Pe2e23DiSbdkvQjYcgwMwa+sHEuBMSdQUCr3ApBgwz6Pj63tBmVV1s9q6rO97v9BC
oYkiAffj5+y99rwm8lElE+m4pvS1a15fSv4RKa299TwT5gcSujyTloQaYE36W74y/wj/W9YUwK//
Iplm064JgfqaFWjPpAZ2xAcauPGuxUKioLNmC6ZryuCy5g1Ga/KgNhDAZq5phMwVEXQSUDgjTD96
a2YhhEBuUCzrNA9INLTWbMOQv6AD13Kz1tzDGE9ctSYhaooYOXo4y85bcxIbhV7JZIxGZ6Ibn+c1
T3EkWJGNYnz+eujn0zxjAk+rS7JmMaaEMjZrOqNYcxodi/AhEiXYCpdfeUL6gJFMyUNiai6o9p1Z
hwZrVe4dnBW0EnZa8hjFzim2zEvFYNbF8ntuFpsZQT9o5P88mr3pPM4i2al8GR9Adz41ZfsD0rbH
pxS9amyM99LqWw7qYjq6AuxcH7aIbSox++R21kHhtfvK6sw7wclurMr+jGfgg3on26W0Een7zQnl
ojVdnPS1qFOX6n9qg7CbuQqmZ4Qe/cYYpwngsEfpVFMW5vq1ka51tQ1lkVaBXBHbbwqQURGvPKQE
PJEwTtvf2SZRLC6WsG7NSIwThtg5oF3VbSrtm4n3+mr27mVGd3XAf534RbFmqdI29VtMiRgdijjA
WvBL5cYTyor4qac9H4d98SKns1o6j2w8ybqSfSuEmi6hp+prqpE1uapumpauZEK0ebS0h1Hy6/+z
slisLpy/6YpRd9uOSZifISQO9X9z6SyjkXqJYyLvFm52gOBXB30Rahs0gy8uosWnuehaYvzUzl7F
HbPskz+fwv/4m0T7T+fQD4YkLa9W/28f/q9D8Bj8z/U7/vkVX06jf320/1WtsT7df/yi69Pu+d+/
4G8/lF/719Na44L+9kHwFR10G3616vFXB2XhH1an9Sv/Xz/5VwDR83/2fpm2uaro/+/er1fwlEmZ
fPxX79df3/QP75f9h3BQ3nm2NDDdGCvr9C8kqmv+wbTOIrjIsfF5cX78p/fL9P6wwG5ApdBNKQ0i
jv7p/TLlHzwrFk8HA49B0+y/RUg1oLL++3XF7zcdh5/J09DxO/xdr+6OsqoqFYlDv3Bw8oAxWlmZ
Bs7F7pMOekBaEnBYcmolDHRxzjjQszWdADEYm2yx4mDU2v+dBGWK4dxVY0RbYJ4OYoa2UdUossfM
CDzwRKei1l46fARMPl4WQTGFTNH3PHBIZs55USdlV44+TLNHJ1lT91zASN2T5HzoduOGlgC+FCzG
Qg6Bg7D4Nx7Qb3U4v5Fpru9oD6BJieb3Cdjoa2t3gobKeUmgLThG/Z520edXhVlAJ4pq+ZgY8uJ2
nfBdiV1FO+I44f6xHBnuoq6EgeI4ozo4KOiTbBXPY5DbRgYRfGEp76vSMU5dZZkH1wEnY4fE7llI
czZYrhgBQWADpRhTvCwKFzRjmbL87RRk0SH1uW9aD2eAJyYk/c1HOrPKjBnyJv01937i+ns2k/Ga
Jt7LLEzOnwb9kHytwnn7HpNwJO9ghfsQ6kNkNj0DDYmXbs8gmQl5CKohGugUae62ihcKJLY5vLvr
GU3TQ8uf4cZYDmDStrTeUo3484XDK8dP+IyYd2gsMsA2XPO7+2ecxEp51kr7arbE52XeA8PB8TTQ
q90sBPz5dflCBCL9mghvu4zFwAsQncdkNhiQedOmnSFUtbPG9435vsL+T/uXd0m8D4TKbsIW9EjR
Ga82vA7GCw35uJQox1keIMBUHOLorhQu4LE0/2VP3vMUi/0UVT+xdH/G0J92k5FBWgnpSbfkrefr
SY/BTMm8oXTLS7syjgxRVrskdk+uoaM0I7ujAN9B+yx7rCgfd1kElUMrisk3carrE3OTmVZ61lI9
0duCmSeLp3pJUUAI9TnPxgRrF3IdWs5LJMdsj31wPCFFYOLMII8IRDg1Xw8tUjeGUW4H75ZztFTw
M1N+PuZo6C39+mCtG++Ughldz3dz/j1pve+WXlzC1tY2vYccrP+RuS65zRn4vLbkyGqBGENizIyf
gEbUPfnvIkmHP68RqoYL93PCC139zJ3iW1vo4Y7oXvhhgHYbTjJpBfBqCmFsaE7H3IYHPO5HknKm
vb2mgXQxGRhfPCZEU0VY+Y4mmUTGmgaTzp0PHoRzc31htKK5pkX7kqX9ATADfDL87EE6yuXErFE/
hfRIg4lmH0KQqDtXendrB4n8knGJK1O5I7aPzizJpNLLfa1OH+iNZZvOjgHGcnrsV/zZZFYTp78k
yHsE/D3sjD7S+6OSA9p8jyragOo01hhnFN3DIKeYaDutOjg017ays5rtuCaRpKNr7tpRv28a2GAJ
DtKtM8SHP59ngnk8YqAM2xR6HJOzDcr2fdigtYun+MONu2EH0+TpqxPSFpk6TIRbLD/1zOOosj6E
i7lxp8dsQjQ5Dbq54VRQNkt3Mh33ro4cXlpZbjMYp0fCZbfdjFZerBdKo4ncL8JObYahPnlTG+0d
zdg4WvkxFdheByUeoilB6VUnZGxj/1eOkezqili1bqBnOIrmZgtubdxCkNQUVC20ZWxsprGNrOFz
Wdc3d2XULYWtw/Zrfs/rKacQ8tcEHaLSON0wAT4VjSXu6JVHT45m1Yco4l2QiMhW2T5HjM7N7zKv
QJYky/mQLs6yp9hkYph0w1NsQHSPxX3mddJXaB4JEve0+68HTDuD7ZzLpPnBc81BKi8tJBazaE+F
sdRHVPGMopDIDcBobg6J59tydsxd2i3rh0lz4fD72MGO6Kd+eiGyoTmS7nHRYsRcwzTIFyId811y
R5hZfMxzoFKiidAFlnV/pFJU2xkQNkIQC+dPwgIeGWYBT4K6FxQLNExph3jj8mTvWAWNfzNaboNm
d0e6sT9F0TCxs8Pct0RdPBuVPm+btnZe0tVpmdEhY9U7FopWthR1s+/F9ENmKfRGJqMHnSjap8Yx
7967JbI/k1AeO7krl0bDmbnAQ42LV+ItscYsFgcBNz7SXsAvlWbqYiWVYKQ+XFPZP5n0438uRfJK
PoNxA4EXTJY9PtQqfnHzBEnatmZMlG0d3HC7YQXwhaKzL1rlfBZ1Lg99N1SHvizch8G8NfE4bFSp
L2+miNHi4y/Sx4R0Yr3P9zSLnTNbC1sVGrQr55qetB9bD8bcEDu9EqSvS+XeezarAHlZ5g7ASbmd
6ty66CrNXhIz3Zd6UhKPO877WsonQxiZXxVF8xwuPUAoKnGWJtg8Y6M+0I7wq9qkvS9V9EMh4jmA
77Y4t3byzNJJm/zf/zlVKXzu9UE06nnJkY7/67++vrhcv/nr/2Jv/QlfH399xkqcn4kwPgZzWS4i
LOy9tdxlY5S+xrTLLecHfAfyG0qTqsGOAYp4trOtCs28SqvwG63KnlBtXkXfdfconE+MCVMoJXLD
tCnHPiBxBDTwGo+Rk7YPJjpR3SC7kOXEOMP7/uvBiArjPNIMIia6vK8GfLiL5Mg911hrZcQ4rKfB
8IhKRsmxfpTYYh8TMw73ICIQDawfOoMq/I67ukG1auoAgDw7a313aTUAzEJui7mYD73SCbuOhtvs
gHddoZcHohH3nSW7bSydlh7EwLnV4tlUbn9OExM/j2BRcDviStQYIG4h2C73Ol/HeB8Yup2A+Ua6
1sPY7hwP3bWdvhPPaJDNW6qTRPqNp2vAX2j5ipCozAZr3ehQMgB1WgFhD9p2nit1ISo2382eWW2Y
U31Ftr7KNm8gSE2xb8QWTKdUbOrPKYvmG4HbxXYZx58gv5/jarD2aWYfzKkB5p1YvxqMDDZGx30h
ih9DKT/F0ueHnsmIbyyI4sOaTiaWX6CsVAS0Jgw0adY9/bYn/qo3iDITqsGzS812K5cD84CR8JI+
3uiCoX82qiDu7xqjVN/CaLGPSzOYEPOs4rEwmQVWkTpqTnoZx+FVUOcEwvLMox2jz+m0/qxpE3iw
FvLI0rvurSIzs/MMGgtd/4MH0iIzFs/aeYpT5Cz5uMNnjNnPIf2YWXa3bRlVzXUW3ScJ9YM1qmQX
UdNJrVs9S81FsSrS+Gm/S6co8AtgZ4lNjHwO4qhSS57mMYVU3hJfMLxhsqVlAgcOaQbHXi1MA6rY
bov2k2bLLpcJqqoMpXLUMynv+2QJtAxwqTESSU8hBYGd9bRcgJnxLhRoqllqRvHRLHRdHwxn/jYC
f0UaUlkHDfUhYBN9yzuq7jLoTzSNyRPe0BlQvhzqG+EH7lmu4nRDc8+aZ88+a2vy3aA9aRYyfy9U
FFiOJjbAdeJr4ZnJyXVY5rq5ibYLzkleVyouECrdvdCps1z+JGIBwp/MHmjgtBJPUqs4omgFUsa0
v5XuYj50mglE0NXIxTYpbzCpDYcl5Q+WCXjH2VbIvEoRH1qupqZi68AXibDyVxGxu4uo8YUFE73h
5PJgRSDdp7ztD1pvojb0EvvqsRMEjkIH3rvGR44YlpAIRrOAGNXYkYXNkIP5kn5vZPCQyGY4pwS1
MLYpnsG9cDPj0h8G6ymZ3Ir5rHGGGx8gqXyuGsZExWnmelFVjhBMosN0+uJmF1yUIYeOaIX7w/l1
Ry/fkEFxD/LcGU7EAIzbuQnVJkJJParoanQhvV4Y76RY6JuuMktSYrnvpMfWyP62xac2bas6+cRc
gXi9+SYG664Z1MecGO+M9PdtaNMwbMv7diKYAOmZu3i9H+cj8ztaly1lECi3+vscWods5vBYJLel
sEyyDzDalq55tRfy4szs06adWbgvre091G78LI3J3KzoQsCfsvttraOvqkKpoqMozkNi3ktl3M+S
ksOw9xQAZ86BlD5cfZtS731u4peImVuZNy9xbkW0ZbSXEk0qBRngBiOrATPEMbfZ8N3EBMng7eok
5USRSoI2Al57N3oJaXxp8W0y6rUFXX2zrT24IGJqpmLfqPEylLGLJovvqiu6h8lDHM/1ps7fuBbf
rWJ1DJZmtKtl972PrWQPz+OVzLQf2ZyB1dD0c62GCSWds53CeYOdHItTlvkLLa6NkYpHW1GQGaSq
Szkjcs0dKkJeVivObhmkIEHP3kb+w0g9f40Iod/kcUmvbLageBbG3lL1msmQvlhVdyTdgV0eSf92
qLTFt3ghfRhHwdBpzbZSBts4b59ept8H6v9NZsmQ+HPGUhN/bF8sv3MER2ixfOaXm1LMgVvjqg4I
puWNserh4HQ5Ip6s+Rzc+RPzOcfC3iXrHJW6UvqhLTT7LETQiUjCGsPk2XBabOfml0xCoHLd4rdz
xvuU3w2p6wQRdKpoWnFLJ8fDS0jur2HR+scMjv/WyDBzlTr1q/NQZSnlfWtxgO+ngzvZsb9U3XuY
uTdHZNDAiDzfCa87K/oLwskOFjCtacwCUoqPVYQgzksrgxKWmID6RwRzTS5JsmubsbwKBwHC8qnj
VcOsTlmlp8PZnpLPyJq6Y4b3mfocGZ0SR8It3M0Ypjj+WJtcx7xIPsXmH/lhDK80q7tfYWNP90sL
llgQZ25Y45uEE8DSUl7txNlP4fTqUIFv8XnEHGgh2lQESKOxRTc61UPznoX6gnrGye4xzZqbRiPp
0eVv23gEo+D3I7zF4w7gjRt9o26P84LwzE4tTPcRw3vdMu4imMOXkgaCRigM0q4T4e5OMxTvuqml
fqH91oC8noaFKy6foYHYJmYMDVCrTpoxi9QcAuZqy41yxLixx+El9uZ539Tdg4c6dJPAA+zpPZ+M
nMKpGtPhmvdcCI1lNs92FR9RALNblKrYVHyPNVYCNMAqM4vrfl9azTe9W9rvqayHQM0jQF3APz7E
1W61uvLKaZL5wghzh2Rja+MV/dU17YtX1jcvIm9neEBV7vnIQnHAOajJOr2IN43nrr785tjhuS5J
A7ora/Uo597cLQOlUxsZPgeMG5IBlpniWV8g5wJxAOuXk18dT64WGBon6KbSHszqTnTxY2zUhH8O
1f0y5Y8IHmrYgFm2Te+KtkCCZZiWH8MdOHdpfI/WlKp/XN5h5nwOBprpdma8F3NtsdwQ2oehUc8n
QqehhYocmu81GYd1Ix/VzonsCmH6VAd510RBE5rtDkS4s++4/tI8yi+lnoNMoiaAs+vtrOlbrELe
vo6ZFmlGR3NSybYv0fYyciR5L/wdJstvlVnWzdZp13jpfMtIuUBUyabgmN2B4WsF9JY1QF9KC+2x
9uw073PNxmAv0VtsR5yqsZ80M9Q5Fyu1YXzINrLPRaI9lFl37OcqBZPAYMkqaYiFDa4Mo/7kiihI
8BipxSC+UWy7usiupUcVwREKn+fSv0wjUjo1LP3FzGuU9Z4P4lzb1kmz+ISTvaZe/ygbmJFuQ5cL
+gGYJbOHQZt/lDneJU7er6qSy2ZeGuEPiYKz2yp5cereZ7bz0jUY3bOw6gOpV92hTYyzqad79rpy
b2rep1cV01uuv1dU/juzibsD6lOiEhTenGUZY5amLjw0uPsnZOrTDs/rN3eqsFWHVYAEZ/42TQzZ
FnqGYbJfCuMdo5u9rRdGxCNjv1RoGfJKp9utfrF30bqBnIvi3ikirGJgGBA0IpiLD2XyNlJKXtGs
gLq3FRKjHII+B97QbS9LoR9rQVW3GmCL0CSQxdQGzBwhv8F41FgjGU2L5zQM2Y+w7UehPKm4ETRJ
53ZXYypGZ+36NZ6wbT1Xv0rbGnYVnnxMKZuitmK/YgDii9liKlvcDw2vGIxDMzLozyEHKugVHYbK
gNcxD1t9xNJUYCKlOzM89ob+rnhyhKzDP7ac6Wch4/akFbq6kfwGtI91q5mbndXabGISBymIv/YO
38nWVWc9NoabMqp7NZC5kvJ1+KBRKC4Hq3SPIbp0X07GHhn1jIuVsa3d1bs6HYuTmIZvXpuiHDde
iWTAGszkblyqF6MfnmTqBEndHRhoH6JiKkDj6NlDDaX0IaUcPNm69xTVo352reGaxXK8s1lWK1Nq
9/S2ZI0Aqa8uY88mqzvJ0Yk1jMGc7M40+Mu3Ell4LVi8s859mIvmgfIaeHBsHjEsiTst07N9UrNX
cYLPbNO4FIMXtHaoP3APU/g27FtsNOvIkOqC7EBTYjLuIUDio+pZzosBE6cufbu+c8vpfuJQs2Fj
VfV8lHlzG03AxbPVvA0/EnAKh3KR7xgOEw7ihdrqQ/6kDNxgU6LT3J9rUnuYTw0GO3kljY0gAwib
YDbRfG+UN57cBUtFkRJJaCvj1jIPRFoe0WDK3K1VEF6v8faQFhR6z5mFvtjLo03RDjjHQobmbU5U
c4aXczDZE1IvPrXpMbPC2s9rHZ9IbL1EXkLHYGDNyIh9AjVa6eqCdlnbNGlFt9SZfZqMOd0UljoG
+Rw0vKy9ql3Bsn7r+3VtT+Jlr8/NdfGM1hcKKx3p9bTh0PWVXJhx/4kfDrIKuvVqnvQN2OZsW2Hx
u5u8zxFcx6qPekazSFFsMm8cB2ACmfErV5Sx2UL7Mdbkq53+HlLz17S0lxquWjBj20UzzTw+rwGP
uknLuTSdN80knJsTOUeQlyQPRA0y7VeoMsWpN/tXpxbjabbt+wSB4AaZnnmPPSEwp/Bn5hj9xoIW
d2w0x0TJnX0MRVYFjf0oBOtoh6vJXdzHOWwVjXPduNTufDTkZHHYRXEi2urHMqQcGxbE+SPQt22J
5reeTN4Nyl3cpnFAINnHKKQvxrrwa+djdgZ72+UfnoBvQJIaUgZeY4fmlg+Cs0G6h9nQGYS5Nc0E
Kp3GXLogrNLolqAd7109vPEKkmAfPtix0ezHrD+MQ+i3E7K+MBIrbcbN/GgeHyYPzV5pu4qiuobb
kBk71U5HsZh3SqF1cTA5atm3BvZP6bj1rsXEt2RzEgxL5TNEwahp3moRv4lm25EUMiwQU9050Xwv
l/xW+wFUaPw2Ly3E6hE4dJ+3NKI50u/bEkrFskz4zOs79Ic/Nexh9AGnn/xBNsLGQduvbmO9fPRu
QOCnl9Hrd7Z066vs7TvbhN6Q2YAdLA6xdhg+ZoXjBiUnXYt1aBOnDfScrNlz+Vxl097TjUW528eP
IomuboPjUkDO2Jq2Q8A2o6UiTQODuPUjyshvoesG1oi/NBl4gxZqEnQR3h4X+4Jekf57vBCJFS77
QjrATHM6UcqJOOzPKJ0KVtcq7wKYtm5AM2eTOtLdIPOdoAcuFN3GamCL3yYGU0GSvJPHojG3cjDb
2LdGGBdNNx+HJqPItPIr6YYDMzuaOkMRPXvzj6IAagy1nLkLqfQi5wQoUVn7cPtKvxbcbyXbkaZQ
Apn1WxYr+7wOC6ldCTQaumkMKqrhDYS83cAVsSdXYPBNQsv8GH02bHLQ9JIIFd9xphFHDv5+YsV2
NEqQfcoku5Do89a5/bUqp/zcFOhOoh65Vo8DJxFYhjl2WZCgkKXCXZJ9h4usRTEgrLuhQLAvyyja
zqkHGqDs3oeYw1PsrbJs56WlBTuHDPoyxc7iDuyaeGD1uvxYP4vk92q1zn2jeWcOXoGWo7oUrynP
XJozmhk6EZPcIYba2vF0m/sO7yum9Vh7rvpxumDFfNYPXYYPO26vwsSQ1GVeeRyI10FI9wiRbH4O
4QmLGHYU08R01zTxLnIRUEOYw2QcYXOXY4RNHm6IX6Y8QQeZwTLMU7CWwIYT+WU4JlibEnUPnN+C
D/7RcLgGxYRnVtJnG2x318/jE6isAa8adgygJc1G6DLf591K2soA4tQWM8IuozNO53h923QrEDT0
A5opy0MWDVdsIOMuTFbonfFkM9aB58C2ViH1DuMu3s90hI/JahkX7gZZ07YEQI8HCK+aA+l75ng/
wX+5GOF8znhPtjY+MzeKi4tZTh+TwkZgWzRhOhfe7pogtKC1pm8emKZX7ywNkyVclkNHFJ1PK4lg
CsdPvKUOou9hNn8bwjwLzNTSqIl6byvbEwF+kl3uHJXuNVYemEOHnul6124tZ42Sn/UySNPwvi9t
oOa8DXaysvg5NKhmTLetvUPCnm6UPsrjqrIGcCbFJW714pi4LQEdGH45r+dBZmXt2dCj+yEt0JqG
+S9LIUmx9PlnXHNfc1Qz09HbI9RLQDWNw01qh5oh6KEyVBikIj+keJfHqh22fYVOzcFPnGnmFMDR
YKqosJeOzqNu2ZAFZuXHA+KtsYKDqLsi2S52T96DkRyNMKH4dhEo0z836Ydx5z8Z5tq6icuD2ffn
wQSvgHgqGGc83Jw/LNCUOUkRK8YPKHLGlA5dUdg1e9m8DEupfF05G3bedJ+p7qp36sUr7JfUoEWI
tnEvVe6PDk2jfFQYNJwPrzLiw/jZK/mmJoglCSrz45SIR3Cnkogk+iJeIj9jF8NAkjRVMFSMoPLt
rFkzSqD5y2axYHvnUq+KF4RA8MNgZgSNK3CHR51+APdzzBO5kuM2VFrlYn9k6awCotNQL6P0pT87
Wysw5VqUMcfL1ZBg5uVbBjyjLtOfJcnL7RQx2ZDKRz4rDzPbVUfvM+BMfKwoF19Vc+1aNb7bMRR9
PdPRLRypxTz+PRKNZldX2tgXi+b6YfGeSq+6mYPRXQwE1GHLmcOKqmzrRSaHT2/uOCQ77qEauJwo
u+g5A+j5aLWk2VStge5sFkct8faD+Tt1U+us/8AbEvk6g6ejXaOEkIWxRi3kA4sAs9oMzVgU2+0l
bjJKGfE7YSjni2R4FhCS9pN03gZr2CeFFA9CG8gatBFAjMhBA3Ow34rIIs4momigZd4G85T323m0
3/Rk3AHrhv7LkTsu2aQm+3shkuk+N26zd5f0pfGNfYK/O5WYYs2IiNiFtAjPNYBlMS2FtjEFKyYn
19U+q3hf0faFvugGTkseCxlzZVABqfnaj+8huZUkhLb5Xs3DLZFDsZ/m2He68JJrLcWpszZpG/6j
foDmLUk47bHscb7bZG3yDTWm0PripZ2L+57+8A7ny65kmwniNkLVIfsgUemVt6B5yl33QYWKAJo8
pjrNH5V0r2NTfu8dFyOY1zKZMDrgA3MZyIaS2JDzwVZITPoa9TsyWx9ZGaOp0Ml8p/3RpTmSX7Wa
t052Z9ssDCCu1KLdxjmjhKy9FzxfmT9X5s7uwbpZMk8AK6wnA6vL9yWRaFzec4DeFkMImSoN4xpK
IW9bh3D1i0IcdCIIuPMaLmyddU/ZB+VACyrikGLVQPDFC642I1OxLdijTzS3RJu7gNE0DwJASnvX
Mspv4OfhPHnhvRmlFUI9GFZ0Dbq2OOQxXsqv0KwMpXYjPZfCPj0KTDGx19/ruK0Ae+CCVI3t3WAk
7LIQN248NntospDDipF1mZcbyXS4MTiokwGDJ7qOZYwiJ3XuPAood+kamn/1KpetMbLF3IJwxK5l
ChjJAcyG3oKVwNaueEx/hWk67jhJz/p3AkGu2GZnxCmP9qDGc+u0/VHLxaFlcrZlwia3rG1BApZ2
CxjNOuQj02YauOkIcNcehW+XyxYKkX0X94C2TPpobKkc4ErG7lx2G4DNcVD0eTB2A6exnsplYQCm
5vQRhh3nri58MboPseZMfQls8hxV6ZJ0MJiSsfFji2KFGXm4qZ0GkP860y+T5IjgGNxPKn4tsJmC
yFy1PynpNoo+VcNQ86ihFD0WbXzX5Nqad2UgP2/19jn3IPgQ3G4wkOZ6aXWC4EYEAtEcZpCrZhx8
IerZuk925NHER9vDjLPaHZZhRE8Kw8Gf41cLqIIQ4A3rEEhM3uy+JBxlU2/zsDMOtruG5UHI3n6J
KdgJ7q2lsneem52kaYx7+t3ziTvsSuuZ5kpfP39ZHUa81gRAdb5N79KRhHCFIQ3wTddP+qnF77/E
YXT8ejqhdOhJ8qGfpU9TiwGG2Q3hrI7qN3/KqZZVD5aM/SPN7manfYWAGi1MkzEkUmtcpmVr0tND
ibKE8CHs4Yb3T+1tigCVOtumcStQHuutWfCuQrCFwiE8WuKr8SYqDXvnamjQhwidjp78qN3qgJ3C
ReUCrwNeHsZZ8HqB5/0cu7HZKWbgUmBjI6YZHXyKX5gLESPs48A+nG/6VTRCPvBw0pzyo9ILVMpu
bBONtZpZoBEFUai+LyMOgqZ3nhd9wBZboNbARxpZe8euDkNcFIRoae+CDgTjlfKGJcn2YWE6Abft
FWEXuZOx8V4uIIGYE/HQTNUxaZBnx1XnWxE1jGcsYhNaGYWXTdyh8Ui8lRuQbsYojAzArwc8OCdu
OIK+3Fydpix5k8TjxhKMk0zOk6KvPUTzKU0wHmJuZepCHDD/FZjJfN+68cvifJguNsQvNVDuWQDL
gffUFkQ4YfyOtNFjm4VxRyg25KM85W123ZQeWGMFRM0UlJmQXgis6ME/w463bGRZaCFeTUOY+4ZF
znPG8pjSdz+FhHkhXHP9hcCrjWsKsaUntWploM5+5oZhBWFO7HGsuCT6SM5bo68/OOJ+c2cxY4d1
rmyAycbSB3WqVqulW6XWrumbR6RREzw359HjOEDOAxPvfk9znkzvkq6mUvmZznOzs2kztvjExRM4
9NcltqrtVGlvspsNzr4heqL840sZRG4rMqZVy6Roou6t1LtxcKB4Uh92tqrtejiElTXca54XnRZ9
Vw7RHWqsEt5l32xTamGSm5NNHUIkZMpskYy2DT3eN9xuO93mThjYohlvgSLwaGXWNrTj1kQ1st7k
pKqRg27EhEnr8Rmv5IPJzw6+LssvVdPXw4KhhBjMe5TwHH+1m9Mg3KQjriO/bIqd4arXXHjjjqLj
2wSwb8PWE+3USpXUCEsUIT7sqSsEID5rHdhcWLYRHq3PtoUmu8IBIkYSeorbI4p9PaU3PksE5hl3
QCxIdNWaiB9hoyGtIShsnDWXcYL2YuP68psqfENPcQ1lmhxM1iQ5Fo+5wfeLaOlYk2ONv2+MfhGd
zj7XYp5URCEfJlnsRrBOFl6/Q9+sV3dqnbI131Ff5XR9HFmQATjsS4Y/E4Cb3ibcsEFKg5uiOHrU
UzTmsBKEA+VljHIOUzA+tXaYf9IgZ9+HMBHBoubN4N6LTJYEzZiYZGo0qxN8wdG4LnIGiUxiCJCE
5F12NwgbHIqavR09MQyODFS9kdw9o9k53axvPFizvrSqGI5Nxhn1S1/8/zXY+KRKP+n6NvnR/1c5
Neo9z/xPGuz7LP+Iq+JvGuy/vukvDbZn/YEv5kuGzYaAgBaJ818abKGbf9A3lSjrDU7q1qp+/it/
w3TWzziCzglhFOh+4ZH/lb9hotwWNqJtyS9av9f97+Rv/Cnn/q/afvTdpuMZnid4GsL8P7IvWhqr
5SxFc9IS55wzkgWUjRN5PUWTCP86YZqs54VBCI5wf9CeMpfWXDXguYjpNXzRAfGvSoJvLc5VazRg
w2xETy3r6IUaCEyLEEaLxafFQxoMxjGeyoSj4b7WbQAKI+rfqe0/54b4xKWrJvju7MYus2IlDh50
q51FsXhazMI7dewTPvmJ+gYSmXOiRn4lVAz2YYcrkfpFnkbUjaevf/3rQbO2UCLgZqzkZMcDjbJ+
pREJgGdf/2Tjc05Zse7eWvbKPm+casW84esh6mqDQ1YIkQCLBAUFH2ZFASsIwz0V/j+++OsTXw/J
+iVf//rXD1Blx7pol4GY/zd7Z7LcOLJl23+pOa6hcXSDmpAg2IkS1YdiApNCIfR9j6+v5Yhrqay0
9569mtcgYQDJDLEB4O7n7L12SLuzIZqREUZxcqqEVN9ZmLChKUZoPGKKg5noO2vWQVe0TMr+7HVk
TKbwGecFQUWo2d2Re8s2WZbs7OSuCjbYVe6h1Nh+GdwIBx3k0FoWg1xYnL83iTYwebGophOamECO
iwfTG/B8b3QUE2dKYDd1MCy79ja3WIvWrY6kLi1j9L/5VR+dX1BTmIjUCyVPNYNDkhOkG8OTYloi
y4T3wUjisUoLkhQXGb1cFvjTQ9tzHOWtd7BqGgONxlpJYXNM6J0sSjIO9YARNZgnplq/hJ2uXaYR
pvQGW6UcTiwV7EtyYDmRHhUa0DbgO0pivYYSc/6C2lBcEJ0Qtb3kl7EtDnDCz01i9DfB3O+STqe7
ibglnmCEFqqqX2hgD8yVSKw2zNK4VI25wIYkgDLOhse5rLwpdWfy5dZOSatsQsWMLjoO8nHTLVAv
0aRx0zcOLRP3W0Ei9iYi2mJvjOEAJDAdKC6RuLQXNWBLQfi6gyxto+fjDUR0AZ4CTPU4tXB2S/OG
qbdFJXp5WZ9zq5FvT1F3OS6+zfoCxMoO3D9lr/HRLzOWzIsm33XXArdV9Nlv4shfn0PubVysOAeP
YtpepC7PFqF1+04y2ea0WG5Y8c03o4WOYDSzvasrv+ylQ4Y/048fIVfszbm/WL00SrcyZDVJDPhx
VvvfHhsbVkspy/NQ2qmj/KzornqAVOvjUOhOjVt2yLjVhWmO3F0f/N4g8dwpOXNZboAd4h4m0Jrg
LyfdfF6PdDlXT7EO0Ei15aQzBMEbB7u6uV/M8HmKF1AtpOmeiQCGo9agfudigS14zbB7GnJiFoO7
kdL6W0PKo3uThoLbNSTx1sgEqNAK7ehM1zTSuxMmMMpTTv5zDVEeZYR06aII7HQHF/woAzzXXUlD
a/CvE+1WsQL8lVEVR0A/IQ+XmzF7Fya/nCPnUYV0TeSrd5nCdZtm02F9yG2oolIoHqBaa82OWwJT
NWW0NnElQalINjZqCc2+qVMqzm4NGYC1GqVFS2p3hgFpHbaLRG5maVVe99bHJmdAlJiZ+1ZTWCIF
juktrC/yzooP1eAuO8HME1CZ+240bua30ly9vqWFAq4WNxpkXvlN9oBWiO5TtjjTm1PBtCY2sNMg
7qg9nTwZPK+igXdK2WbixKYGjvha7ZC7GSFalj8J4DgSqpOxzpLU2sLa6q+IllYt1FOXGDlA65Hp
Z3iIC5RZvRv5iCto0STds7HM1ql2nMnXy+LJkunJrHw71BdoEdVAG3ExUkZlqORn7Axa9LEFyHY2
qG+g2N7IsAB63cyxlc/CGNxjbG61vjAPsr234tisfGSoWHehBGNKl5t1DzYR4syYyPhSBr+uicvr
CTCbFPDWPaJkHjq1r/w1bTmWRnvLJI1kSxQLJvdeDl4Zoj7EVkCcbJSGcdKNJ0U6TUQheuwZzeSF
nTGf9EH/pdu2ugMcI3xjae9ZUAUIhFrjQN19bt/M9nco57d1Hs7kBCuMovaWLg9kSZf47kmLoDE7
1hcE5Ga3vjLDE+Qhlij/vJo6y+wFchYfJJiW8qRCpaTHB1QLfjMf62J2jnFOjqjU82B4nhXIiOJV
zx7GehqO//js6+EAfR8R9QIvrI3oA0nfSEv/T6fY8SeCen1IkV+HOVk3mT5/jIXW06a0jJMYwEiZ
lU7nR8559Ty2N0kNClddTm0qT1DUn94yL1R7dMDpQY0SCcCye1puEeWXB0vR/LYr+pMD/2M0S8il
OorWnuSHXe8mGvYtWuOxJXqoAehIsJIkAIVOquojZYrhbDALUIfoEbG5wiKDRZSboMmt6EkeVJMO
tFwJrhsqBtzASvwYaLEzvJmS61UdI9nal9iGPFkw/ccB2FTGggovbCUJG984w3Vvfaxd+ns1bOju
yZvdujH+2lsPVXnLQ8JCxyS0G9StIWNrj9tSXv0hahZKkHJ33UBtJsM4sE0aGN0NUX7OplI1ciaA
sp7WTacBW0Vk+ecelC/c0iP0xAXZzJtWH+6ofyw7CDg/17+73m+/38b34RKoyh7wum+ZDhNCd6sF
HSqItLK4gGq0giz4X1tTAIWUNZl10yqZ8Nqcb6RUAe9r0rmnd+ZXzvxrN0VKhJpOYfFdTQe9eFIC
K1UBTHNmRnIlqg9cS+u16a4OMGHR4XY6XAA46HO5qlOOlblJhkjz9TF8Yy1JMSLcgQob/dbWuTHX
Rgpaq033k0SP6NLlgmoYlsm6S3ojRif5zPfTWn5o+x4c/F/PrS9dX5DAFzzaw09DUlVsaZUaaUqu
R478UhLJY/k+/LNHXCfSJ27tNUaf3foYtFCEFev3WIEcHc5JDYOvsIGh8YkLHcYE7CL1JoFvDUrK
PQ6Vgu3KzmeCdIvfUOK1k6YYCO5RfFIAd+9nyU7J5Hp03UvkXhE3LIDX3fXB79f8nx5jwUinRgnT
7feL1z3izZuDVpNuJf/GuvnH/78+ttZy171+qpWtoqD7Xi+9qsqp4a+7dWNB1HImzG96uQIUhNdP
pV8HanaYpLnqewj9Plz3hkXQTFmfXo/XYfb7MDdqLx/IuYH6j6JXU6fdOuTocvBphhkUzno8yuvI
FI435O2I9FlD2LluHBVvOydX7wAURU+J4PFm3Uy2DeiHEXmLIp36soZklwQjhxFZ1rzmGWp1sJRB
eyAtINjPiDn6+iAgM52sCuT1dt2FLss0meIqSfX/eOpvr4r7ZARYJ7PO11cVsCLK6rgAxFx2K16n
bePi9E3b6XNkin+eqVK8TOf1KVYtMMTX3UVeKFpklfjM5e5sTFyu3/+KjsENtOs0ZOewpGVQ1qwF
NtrQcF//84///ZHvf3Kl/qz/4vrY1OrOsbchelJo/serojly6CHKZ/7srn/9zxtZX7oexzUAxe16
/Ocvfv9TakIFTnetrjjbNm6Df/z73+/iz9v+fvr7X///eKzMUf/UajP4LISo+85zy3pUVl50y0Na
WBnLAZrGEylZE/zeUfcmrb4Vibp4HRlCJCEXL0nsDF7pVi9pZQxMZhfTxxcp9lpgX1vETj9YCn8x
RX/vbCAOSwRUERYcoiCdl2ulCDE2mPk2bqNnaqOq1ydpcLJAoIqol+o6Ypbb1pp3WUxvowM0ZZQx
I43T9gBeMLJZw/CEH4LEg1p9tUqx0MHBWzjYtKETIqBJ4qV36m5T+TGFbAyOfUvJn4HPsv1unNNd
zfwUk1rScC10rZe0Ba2lpsr26Kh/B2RKcfmOwTZShzcdfMLOsn44SYeqoUpSaNMDHofGnyftp6HQ
5x+wMSLo0GvKdIulGEe7t07UzEsSqNJThBWZOpY4w8wilzKO3yKnK26j6HOcPzI32Ce48Ii7IYQ3
LKLXblCBjRrRUdQsSIkxpkxm7I2uukPJRD5ECBu0DftPC4dcpbrmXg+oSCRW4YcNK7e+6V4V2/o0
CcmxZAED660XSRFUn84PKYJiI/XNhtpsW0EfFZkFeMb4oIV171KaeBnyD7Ufdj1TLgSB2XveMNfF
I+oZsXqtZ3umTgd/hL1mm40FKw4B8C20fi4u+BFRuO2xTNHOqPgAAK4jO2eVvZdRUpvcQnoQgvlo
MgFwzene1aXFadOEL+3kJueUgj06or7zKpaPu0Ib9ooAPDmRgjI1AsNhFRGbYzjvCWf6KWGk3goB
mVSN4qdl0p4DWw+YkShrbPspZ5pWmBbqly7ATI4NMargEY2h9uiMDQX3rDxGCMAfYuE8OlWGSk1j
9R6mKecTOoM22Xc1wuxFV3bUdisPkkq2jy13j9wZSUTe3xRxEnwqMPj4r942KRyTdgR8HcXc4Fqh
tdsl4jaJmLbdIMpKygTAmgCEu6h3btyoxzTsmpOKk0kd5vnOBTl5pB9zS5F/M7Wcrxr16K2orP1Q
44GRAiQxIi92+sWAHGl3yLvGqw5kWIQCG3HXfehykgXLYILk8apIb7xN2yozgMslwqGlFwrmRJ15
caRaPRuiGiFJSqFZH2gboIAotkYyqz5NwAByZfqjNswP2q8PmBjUH1VbvlbcokApI8xw6l7dEofQ
7PUF6ayqXuJWzFsbJRp9UXj680CHLwOEArHkFmuYsDDTjal2b9Gmv87Fl7rEj6W0DnJn3ahTxL3v
yb7BXJY+NDJvJpwEBSzlk/bDSxEHfhZFmKHhF1gJLdmc/vM+zRAOzmkbI4ZpP4MoM71AAA6xgQrX
Z3RAYi9Eia3HqtFc92hACI0aN5aAOlAQ10NVi2mesxtxQ2/yISA+jnYKSr7fTHJJuZ3gmgM7lgqH
dtdlBK/0Nl4I4s1yJ5r80kywwWrom8MU1ZfKGOBO2AQzhO4ldz67ZhLaUffRKzJW0ih4zQMpfLGS
dGtmh2hUHytbCU5Zl/qRDRunq8U5Ve36XpmEgbp4TH1ol59Is2kGco/aqnPe7+KONa5AmUZg422R
jNdwMCy/t/BlOk9jj84M5VjnObr6GVt4IGe8yfoYvy9g14UTITTVwU22nF9+4Q6XQG9ejMaE8aTO
BJUNfNH6yzBkX1VMLA6oLPtQQqE0FU7f6p0yBZ9pQFoqtPTNDabDYpVPKEcLfE3pZ1/a4bZcomyf
EK2ziYSRP+aW47uu62EJ7K+E6oF+sfZtmT2QNkxKukDoOaI423VQ+H1S7L0Kd9iOpMBqF0/vfTj+
nByUBcv43AGSpn5FSlObgUIbnpWZURznzm5qo/OsTMTlWh9D4XcZt5rYTk7ugB+7pglX2sjdJvVr
jCrVG7Xhi/DjQxoNpL/RLMMlzOkXVwgo2opsKvkFFU6U+lmIN4Bgto2DpnanaLm77bHawGEqdGAa
NjjCPv6oxp2TlXSq+mE/pj3AVhigOJ/jg8NQhQ7MxZwB7wCqJrjQKsYmrxba51zgsUriH0LUYDFL
oWzKdvjoW6iPqltxXaD2irFNevSHPf3nYEsQfpXaB+pQa/iphUssbONdIHEZ6gyXYba3VteQkJpD
Q16U6E0AbcyD2wkdK7TOMt4T5vYmjPRUshr2m9E890Sc3mpFdGlUIjVQsA1+mjm31JsRLOTdxBLN
Lbye8jDqkuq+RiHAKExvtxN+YsfGjkik1zJKiDhJiEIdLIIjiUNB64eEahOPKckXpblpqbEDqnwX
ulBhWckpWvaCCAGyl6L/1straFKGEuU8kqQ3cyt8sVL93L5XEb6qRXnv3BhqXYCJRFvQCrFcvZ2D
QmdaEN0Zg3YRkVbszeouL7Srg+cd4VFS+wPOK5xywES6UDvOgptxFNAGxDcHgBkhXsS4TAHhQSjg
iANukGlcqfcY5PHcFQmS3FB5EKW27BCRb4YB4WzfIf+LSvJTJqTIQL3hKnftFeAdUupYnhDLTazm
V5hVFKv5yXKSnOZw5u4ArXin2fZZKcLoWJaVeRBN5gfJ1kVFcsfMr9uGtv1cIXfD8na14xqOwyA+
RBFttKo5lSKOt3E36zsAyWQRJDga0C9vAg0FS9wFv7RoeuoXvkclIeotC+hVMo6RjejCF3ZrZrCD
/qCZKPDD5BaowEZXkHiokU1oW0ufGSCyJ4biIyvH0jdRuBLIQE6MCxDGMJ33IBliiqhMAQ23vVNn
vDsTEVkDZOzEwb5sluFv1hxU8XFquq+NgtYXkeVGA1RMSbi6qvFpLEps73Z20hPkWYNKtDVyF7/q
xwdWuQzUXHWNhn5PmHC1ZtybkwiBqmjzE4u9x1Jv0xv0brsRtWhOw5G7uXuJ5DJkyR+IXcq8VCWM
ykmXy2xU98QnamcFXVNVEL6EYZ84mAoXBeFSaBHr6h6QA7VmB11paIxQyEiXAnVG59qL6iBldmuz
IlR+kAyTIcXA1peC8t2WqeNTbSquYUzGJYagCVbGT25HyEeYzPtVpwGU7iftdmjSM5Lck+sygsda
iIVrKLADZjEdGBSIs2kckSk+VJITbxsq8cEKyDdq4DHdcbz5LpXJg7CSxNf6gx5S+kIUfZ7b9MtG
hI9Zly6C2he/aMt/xgpzLeTlih8ytdqM5KfejYhZ0/GpYEq418uKXImsP1YolbZloS2AECqHG6Kr
3o/ddBOltX63OObREtR2MzizTJMUgnNSslMDxj6ToA4RNay9JowE2GbQGmDPUtQ2BjEfe0ksmuOo
NcnewGC+7bIK0sPkWZkhtqRdWX5J54ax46O3kECTQYwIWccdY6JKS4itYaIVfcXtJSk0P2d8ZRoZ
HMy8ejCsRzD82lPQaHDaxxY9DQo1I/XMun5rBwrnfae/CJ3JPQim+zw0Xyuj9Sjg3WuOBYe/Lrrd
pC2hN7Vu4Knl8lDqJE5POa1mlW98jhT8xkGobhKsgNl0HnqSNOHPU0yeHjAhqVulHOkzTydYJhgk
c/3a0ejcdur0yyyQhQ7OiPil5yElwMivNsuLY8t1QaDvRgMfrgggA40KKumQzhwJEvhnK5JYZ/pi
gANzAom3BY6IzdhlTzPUGaC4+adR2JqX57bFesxpkSEq6qasdcp2v/Uo7/zaDCavS/sTZDQ49Jbp
NTYl3zQqqwOGsGyb2MCxM2JYWOUIgokk9T2/ZBZ/OStNoIst0MPRuFN7Bq1JpLsqXhIvjTU8VHH/
s+fevzVwKeyj1HpruqTnhufsglLYXEz9O+6+p7R370VNVb1Gve9oDUR0zAsEsCDFnN7ngoCOXHdf
h5wYHNXGH1JB+ugXaBEJAXuc2UCeM3G2HVwstJgo6VMAyuGzEj8iP6W+Cc3kLqj29rDKJ4ZTCfgo
/sDNacENQi5n6i9jMn41C6MSoEHADoOUCd/mqfwBrerIb8ayTRTbLG9mf3TLZ6dm/Jhz9zVdgMjb
w+8+h30YhdKsumda/x6gtj+GLpPlwrUe1La4RMr0lCYS0qDAFDL7fVHiFysW30zVfGMSzbYpJ0Go
mzGRhzieyiBADGa/A0bINxVBgLul0glVIFTyJcxB/VMn08hI0xFqWPV07sQtrSHSmkmp3gDJeFbT
gO8JiQs/GRiEbCYzCOl6bipnYjc67sIu5Rq1618W4j5vWaXgcwffhR1uU2FOBFsk/DmCUpvNX1G/
yKcoPIY6p7YlnrlLfNY0z/wqN/bagNseKrAOCom7doBqiPE5vBmUgUE0dLyEzjqwAloLLsBtV6lf
rFAdfBlJ7Dxw9YxmlbJKCRAnOTT0svhTXSLy63LzrSRZDX3eFs+i7bnxh40B/ThwTrY2cM+JdjUh
MLakHUCn1ygmtk35FS21zNWeD0D/PrSi08mBSY7I4ngD6lActKghcw5VYK38QHIFD8u2b5kjvIJW
fGz04WoUyj0S7js34VfKk5BSaj7+MmBd1x3jEwt54BLTltSn5xCpMfZy1zfC1KGOA5LWUiJWyFF4
dfUSpHUeMe8DDrrtiefbDS62rbgTVJi5q81oCqfCoVLqwtbUmb33U8EXEjBEotD2xtJEAxzSu4lm
BGfqXPab2BHajTTfoM5MuWuP74ShvDm9QlqllP9WLay2MXmZtfdI195CHC2brsXGR/hF6XfwgAet
vcUNYGcKjZLJuiAbJeAwZlQWJGIgp1ho95+pPqWITN3skLVqfTvgzhZ9/xzPZnBpxlPmWIzDuv4B
6KPZpP3Q+4BXKMAzIs+V7ZN0BY8mTb/chv60UiPRsovQh1UK+sLOmGtie+UTQXTPO41K4mx7mVKW
fm8+TKXy3I9fLtld6AefR5NwI7TCPxXz2bYtRjkDW5co7UOQsVqkT4QPijuAHfL3mywhf0YtjlFl
35qVCgKqDLWbAqSZ3TNTrRPk5HqKOgp3xharGTrezt7mTnsFnkXmYiq4PSRXFx5oCE9VCwNw8ryF
baVx5+M9R4aD9YueucZ0tHHVi1yjbsh6x0eLAcqy+EiTivehh8BsqSQBKDqYp9Bk+k1czaZyrnFH
2p4yZl7vhtVOW9zntG2+OhmXxnzXzOO7oSiRhj8zIjDlreOXaHQdT48dtNwZs3PlB/JVF0OIOcNF
+CWy/Ir01jzWS4PZhHnnsBjzRq+NCxaK53YmiGyyisJDx7nRXvKAYGKWAtyMofFrXfRLIZLSr9PD
xOp+2+XVE4PmxagW7HKcnvnOkL+TtKRAvMd7ZmV8gUOtN8yjZSRbpG4UO0ZtTmLhoAIiHbW3khgy
MsUnjzS7KrESoE3gUyhAb8CEpiYSgywoTiC9rtTjUAKO6dXGm6Ujs6jb8cmakyfk5Q/TFN+H8Xwk
i+u2a3NC0G7NVH8r+QjBEJLo84ucRVJTlWtrLpxeys0UV+htFtuXC9MFgh0XLhPaULsz0vBdD4zn
Re+1jbH0+z6pv5LIJv+OVcKQd45vKs8O6WmVqV6GHg5vE0ubfMDHNWvrp1iGe51fywhwGTIdjMSj
syxPNWkCB+2NpoKRMUFkVQrkacj9LueMaUQBJM9sQPi6O1wGPxfb/mnlNSUE7aJq+Ree8J9G338U
xceIe25T0OAACEe6ZXdfQ3/IreJL581mS/UFGuQxM8sn8OnLlool0ZSFDYI8hReU9m8FE2yU0NyS
ADWnG6Mr37OkOTYNuHJ8yY7IKBRMRzETU61Xj6YJ3qpVX20YO6Od+9FEq7h0gnviS6gsD81X6qT4
9l9G1JN6q9xE5HT2avarUukqNbZyzhQwNcsg44sj4TdDjQG9dSvy8upXJb5WS/yWdi1QllujbZAy
VZXG1+NcyLPblH10F8D0rgE32YP5ZWrYdEIhi1W6cTsMZJHTQ6OKxEwbw05nx6egezVEe4jCH80U
Kse8m+8V0BykXaJAix+WeP+/Sr7q93/+x/v/XclHefP/qeRrfodl8d/Ff+v/8m8dn6ZZ/xKW5aqG
BZMNiMLfdHy6+JdpmaZlq5rFfc9ErPdvHZ+w/qVbPIfyT9dtEwzoXzo+of2LKo+wbcMBegka1f2f
6PiILeIN/F3Hp5rC4C2YOghnFp+q/g9Gb9oSrTL2bnwtgp+OpFmuCEArWxD/jvNhzkJ8m/1LZNTB
iQp1R+E+fcbM+hmqETaymKngyoH83vxB9yfGzQRbWlI5rquE9Y+OlT5rV5cUtla2vilVt1Mnx8dJ
uQD90mlOsiltMOSLjC/uSoQjQ1MfLU0rd10EsCghpXdvTQviddDQfpsOI+vuPD30xnAODPEryZTg
WoPhhfjlvhQOvoXF3NboQq6W6zWAdq59Xcf3qZMfA+aKpIk5N3qbX8w+bY7cSz5iIPRYXJQz4BQL
ncNY+LXmUCVbm0g4LYrTutfLNpulTy/VSHEJygNFlKLam5kJoE1NaaWAoh1aqqpT8EuNDAtcpjPv
ygrgFL4n+pjowynxxGASg94vNCpJldy4w2TQIYanGDbnmuWU1wimaCGfRkn+xHB8JzmYf6VFAPV/
mlIKoWtCAhE1qJBtuD51GJ7TpYUo0eMNKXCdfHe6XCpXB2n66FKHktj64VT+2kZhobMbgFruqAc8
jUZyk0Rqdsap23tz6eigOVL75JAwBOhdv2PJ6mmELaZSOqEpCELVUIcTSSWXbHV1wFo8WK03SjSW
lAnFnXUMA6elRi5xm1pHscDsLcjso03w32KQXZ3iHEML7+t5SFK7PWhHw/37V/+PX+L71yHFVeyU
pv8yRLFXmcIf6OCionIgCTRSCrJuECOB7C/N36pdIpbpx/YUWijfegxnJ0teDOve92ZSohZ1QBns
xWz6Bn/+tG7WD/SPQ5o89QlVpoCGphFfIOUT2zU64s/uMunXkVyRLWy/NyGbDqvdZN37PlyRxIvd
iIODdnT9pRks/p3Esh6um/VkWPeWeaLRYVJrWq/I9WL8W/zG+uB6diBL+GHkVB7Xvur61X1vvh8z
ItCraXJak1hCqUXPVmGEIXUPKw50fSYjwIG4VMkplZqCVfK+btYkjfU6z1edQSu5vqZMYdEHQc/d
gPbOikMmtXwfk7Rhzd29ACODxGhtCdPDZy2cvYcpoWDdUCLxUhwYHmm3nAxHW06ETC2n9XDd6C5i
KhFWsGrNtwS1BpX6fQVB94CKzfCQSKJ8JWiSyemM+NhBvIiiqZgLApa7czMGr05JganUVc+OyfN0
DONphjLhj6uwb31TYtfF5POqUre0PqBJZdO6Mf7aWw/dlrWP26h7zUb9Ncv/QcfmtGclf2GAwFlX
aMe0C8uzldNDU1Ql3CkG6Vz4PJaTSojAya1HUvfE9CPOG/cUK1F0Essz3yxMxlAgMcA9OpyGyO1J
uKu5a0cm3aYuxJImnpwELuv6Fmt5y4ok7QscGTQ52e1fnyDaJK9/2KpbH+extohBHJOnee4Wrmj8
VOly37o1PtVRVLt+aG+TZfroGkTShgKKQh1u4hCkmRzptroefMbA0I6UBjW/zsGBBA32RjUGZtK/
qKI+QG815IztPa80VIdjfg8ElCjWEzCQmzGPMUrWvKKOO+r05eL1Y+JS/c4ulWMXe2ea3iZcD9qU
voWiJOdoAkTY5g4YHbhgmLw5FabpzmhoiGo9OVszM6tSy1lf9v1trJehXyZYyfSipwM0xO0+5NMx
K67EDvoOLgwET2lUYI9fSDcsh/hGFPkGiVluhvmlL00gmdVyZtGJ6FfEx7nTL1o9PToRVCcYBghV
c1CTY4KNee4Z3zC0HeBpnZcE8jhOr2RDZB0ZOen8MjV0ZedEoVYYFZ+pwbqXoL5fClKo01Jp9s5w
ModuDTjMergPAOMCGhueY9b1+yqZ75TEAd6JU9uPp4LldzYDP1Ao6BuJcbZbMz8WqUN2FSr0DLwl
hSE8zkG6ZxUMWlkXsAbn8qw0roFyrUaQMLX1vu3pxeItJDwyxuMejndliGDWFDVwVYGQsIkDevwL
Hm9I2F4PmWKbJQ5+xh58WCMMwzeM3tg6efqb+Fp1H7rzU0/lJWus8SkD9btbDAV1giETuiFbqTMU
CJgNmM10SrRJUPl1xT86t9m1W7C98MNPZ71IldtpBj9hhJ/RnEFlzpTMq4OKKlKQP09VN+GPTjQf
ncTPMgH5MS6EHxpLvYmsLrzOWXUmU0H1Fxo8itIot+CdVVZMtEP7fABObKbTI2L01jdFP3shzSqA
H9rFqczKAwcVMoqo9UeGHgdXM+8rxr7o69Gobx3HeB2dbdSfS1fFg1nopLXgf1fjzzSM6OUgadhE
tnKhgbDV5nqGLOYwRE+S5VJEby1mVU9dRtsbqhqzdcHymlrITk8t5cKb+bTFnFBl0MAAAGQWy6dW
GFc7D4g+sy9pxncKJOonjc43pG2bYHIvY5mfhM11m+o4b6MkvB2NyDnomU01nEsVMwYExAjehBn0
NziqzOfFDhR/Lil9mCwqQBI/pzPrHFM59c2k+ZZQei8jnEVPEgkMQg0GS/WltNxfmZ4wnMj4HEc1
ldul2/V5meztmRz7TJOg4lHNdiZBa8it+6srhQFAIgmhGcZfIbrhDTFbyWHJUNR0x8jSXkdy7L1K
EW8s108jhhT0is+EVy4eVvyvtLHN+6J5aubopnJJzrBBjh+bFMM881L9VJQDbzcJDlijYypxBJVW
zqFR9OkKAfuRN3qN4xBrFHqES2JgXp/DY5tbv5PZ+LFUob61avUGSy7cExU8ZEhSeRxB7AAHis9L
dzcdeXh4jFXlkgcjLM8sPqtG/VWRebxpBjXyy8xS6EFjqTYoyVBPrIn3sD8mM7hLgCj5k1pfYtB5
4Eciazul2k3XT7fGTDe+L9J73aaPr8LNbIfuCVCi0UZ3tOubc2QBB7FzColmiVIhHYCEaWi8WPqa
28YZTY9bP+B/h3JyXVE/G6b2dSTbzavu4jKdZV0G/Lg0y1hYvY20Vy6Oabyb5k9jjoNzE9TFBmAI
QxFXfVdTd8/T9DraTGVUgYxGY+YN2ZvyfubbdBaXovWjvvgRhTEz8YXqbYbSWLPd18hB9w0/hvWD
QF0Sjf2hr9SzMsHGcEl62KVK/YmdrTvyRWQ03e4qE+drpTTXxSEPUNlGdmJSaceAslQMRziONkjX
ps1YwpkwstA9DRPBXUYF04MR+zxr447bU3/LWBpuq/7aILSgKwGBRy+wSxbzsh0tjTRDNS4PhAyx
zFGHXYrEMJAJbZTxqe+Ycj6yHq97Ycoz6+GI9badFaZkcvmybpibIhr565AhsfBxlLxMgrrykBNO
wQZ+z0ieeyInUetmlErJfxyW/WQeMb4WOvM9g9EE6df8aBigBoaEFOVmBP1o93RqKnKhSHFnKoET
kRSzgWJ3iwtjHwn8DkVGJqE6+wopiwTeUYypaX76fRb9WlXfsRSJr/LwdZOQ5JNtHKZBB2KkvFym
odnCxOzbyp6K9DwUMjgjkxuNTtYeyMpNI3B8Ukt8T0Nijgwd5sg4DPv1YRhc9GH14ZCDmjbKGtBy
iPCSNQZOC9XsPNPI5emFspIQkk/ie9qdg9qd2WBcmccB7ruMQvjedHJWDoYaBZrh4lchOGHdrGrp
vKIw51pE+IY1QYWrUroT5qzu1mM3C2Yfqsrdqr/NV13turvqbFc97nqoSQc8zgM5sx/TLqZlKne5
d6H4UJkYgs7NpnK5nVv1TCSe9mga5Qt95+HAKEKJclLDSziA+BK5eBJhsE0M56rkJSd3qSl3tPo/
+8hI99I7RvuxL32nQq4WdMl068hNEHW/lwxQRGba80mR+QBaw/poiVAqedmgAYAK1J9xwfRJs37F
4Qy8ZSaiF1m8uTXlKRLFZU2NNrfutGEmLoD5QhFZ730pzJsatwDO8vC2cCuWprmMelcyZOAWzcC2
0d8nllz22JYPdDHz6lGpwe4rzavWJeGT5ShgVirwWqzGFRzThfk8IMZmCQwWUgxfMzaGS6d1+qbN
EF+lcr2oGrijIb9zSdtacxf1YXM3WmTFTmqJPCAxz5x59C+BLYMC0gquynKxgCoREi0UAmJ1d76f
svaC/f6WH4LuXGYmV6H9poaW3or6mBQL0M+osjyjSMh5Yognig8Fet7apd+6M35giR5KFvISSKHa
gjHvvbacpvu8h5ilT/VlGHPW/5wwVF7/i70zWW4cybbtr5Td8UM99IAP7oR9I1J9EzGBKRQhAI6+
b77+LkdkpqrS7JW9D7gTGAiJFEUCDvdz9l6bHkxZEXbWeeNW12ecSmEGnLT2gazb9VVMcXPtirHZ
lVRkEbbE8tK4+Br0of5F6PEZhgjY83VbzS1uK/Sg42TfNbFfnK10QGmosZKBfH+1HfJgbcEQTHfs
5DK/X5eNPhOKXEDf9PWnycPJ4GAvhybY/KxMPGTSxEykwRDR+sjeksEdbyaAKBpYtLtBeG+eb99F
dMyPE5oQbXCcezkCDvaT8b0W4Xctn6y7FnLQNbfLde7l2sXRrWAvOtreeNQwhmNdmFhj3VvEBtDd
GGmagvRi+nDtjTw9507PfI4QYvw7CDnBmw4W8GMjYaSSiNvXnWVUtxmCRi++RYN/gzfMvkpTO+vo
Jw/2mH20KrBlEikuDV/Kq+nT/si7FKpnRZQ3KeFUU7AzIVa48UbzpDOj2JIcjBawNohmSd8mX7I8
KfheU1xcm6iDGNsNAam3jWywVJNl4cvG4+Qq+30U+WKVVbybmBl8zjCzb+YJumyirON4zeh/FCeT
osOhq+RrAc5/QxD7DSwBLQnukU08VFRpQLNjIYLhWXGXR4in1R5tSwJO+N7gCo/JrRk32ygOghs/
GC0CtO0TheR7CszDTZ17w82yxxIFCLQm9Y3r1rmCLSXEWEswE1g6gY6LA6u+i0bOM23Kh14qOUmA
jb0X1IC0QkKk6m3jVKAws4sYjiFOmJXhesNOTttAwjHTK1rfQLFPNjkQjwmk1Af0EiuQOM4eDY+y
oOlgkljjaKG87cQtCXo6lff+ORoDnYy5bx18/Dv8/buqz/QrYUvBltE1Wef1DwPBKZgYXClEy2Mq
NWG94MMX5J91zMmAwd42qL1u/RKrX0p8ox4qmbBVH6PWC5/KOTyh9/WPVc1LpLL4ORg3ae+7a4S7
dJ1A5yAWq4urDkVKomxbRXXVnou2fScu27oRHTHXosOTJw2HbzUNaBc5oNCdQvvZld6061QKnp67
L0lN0p5jy8euFfXViJzi2NkIH9QY28zNQ4gmgbhDZ7gaMmN5P+H9ULngMBPWepFNJwBknAhdhG7b
N+7seAgvnWPuiNrN7iJLv3I3+tYEBn43f7wnc8m4xAVnYBt0q650opUi6mwnmyoEInltBc653Hme
eGagSY/AH48sgYmYrNPLBDNj07oekYRp6+2PM065LXIDf1MM5sn0o26XkirBbMX3+GZjgzPmLcGq
yxSzRTFqGrdxIgysfL2FjZ9ePukPxk5zE+RKEfbC0qxvx3kAdEo1dTyknfQ+WnfYt4275ZrCkuBW
KbOpWJ3DxT7Mf9iDDsKq6g+o/Y3TaPxgijEcEogUGJ4IcJJRfpxdP97kHWyKPKE9r8XjHoffQaTe
L8m0/dlmdg+wL1vTSHTxnp6iMqsOUz69Sy8lAc/lUnL7iT4qHT1uK2bwnADMd44ydtNrnxTOPdPr
Hpt3Irfx0AZrTR/pHZnis5khLuQuaHtIIPHac0m8CLXAXwUFE+zOyJ8qhX2aJ23tRwM60dGEL5cp
GCaJBOvGZAI7u8zmF29NNdSQJ2vzukzFaH/OCDVb9IdF89LS2N1EdWGchGM9V4zTBA8qnSEInrEM
h1VFrDySSECrYRzeOAPcuHiiGMNkvW2pWzuBDxRyRkBoOgZFHw1JyJztwy79GGsoJ9nUP3hoblLX
bM+WZp+F7NpTlJoVTM565XlQhX1HBk+d3inx4bs9zNF5SFF+lJPRM4xh3O3ncmMgOrwIQikxuYL2
zsA36kYy01c75zqxKHS5y74A3u4GcDX8fnoMUZwljRwOlKJAuKPg3BZNgCwvTqNr6jD39uCX7wTL
1woMa21EBKmW2WetYx9D0zq8O3X5QGh8tnUq0OUAmJF4jsHTPCUWZU2NCFpbRhdI2xQcSKVA/RJs
dU+LjjPTHwQDglWr+chK6rOf9fHGa1Ais2Js1kVhforWpGxiWsdhJh59ImEkJJqbe0aBPaql0AG8
0oIJGI/nDq2WqNFqASrInxGKjbedFRD7+N5KSbhrR8J7MSviu998+EmqQuRFe9XaiEpU7jjnvJl2
lm7391WNAFlDiMQIY5Oxk9Taxi5ryp+N8ZBzowurTNyEffQ6pYI5YqUs6OB6cMkW1TnTkQT3toa1
KJ1VyxSWWzemxTZCEEOHL9VuQkfvV1I09SEzhgMEXipd6oS1akCC9rjN3XK82KLR9klevumVX98U
gwTay7sfNa9YI/kysSWVxiGdg/csLMvniQsx7mkMRo4YH7Rq2M+lFkLIyw9D43COQZ9bGxIl0tz4
xd7xcTuKFj4vvJRNytJ2m+mhs2650WwjlOa0LECuJPS2D4PI+3NUY5DgNq+BCrXMS6z+Cv1LXPEw
URktmcz79NeTTOJRbh3jyaKPvXHHZlj7NGtYPlToquRD4eYCGOlAgFEP4ymKmaEmVXH1w+uY1s65
TmB0tYSsHNskvTc0DL9i4AvwROsgV0OxRROaGwBLbLjLWneMTXsdhVF6oTCxH2wYDXThmzM2unZn
Nz3AgWiUtII849i6xQde5JFag9/uA80Jri5A23VaGeGBWdEOFz6fyIwQOJ59SsdmXx6dwme9VtSE
xxZzv/EGzSLYViNrV30EEDGhPRoQiyq0TFagn72SeTDLMzQ4YOfjnS0r/9CCKghir743dBOEMETn
eCAL2f2u2QpA6RdPeirngxNa2kmG6GMnE4xoNnzr09lglEXsHIw2FcWsA8DDXJkCaZO82dWIFyKb
rZsgy8S+mrIfbZao0CjhHUSvp9QjczonVn4Tu0wuAsqrgBJqeVayVEMrNUrfdCyPCeq5o6PTdCrk
Lffk8Oy3QXpxMxtxUlJcW73dWfxn+3KMWRg64UNAbfNCYBKj8htZk8ONn7Tlyg2samv7EE9TT7BI
K7QHR0rvvGz8GvyU0Gq51i07u3XKEkDHkDGch0whq8yviebyvAvixhxW0tHvYo10Zveb4+BrDNSj
1pPfRs6HM4v6ngI+Y8Fgua8ZuWOkfOgFKkfzAStdTSYQtPqJNesWnM22NKfhgQzW4WEUzTbNuwfR
s1LNR1nfVvZL6YnubDvIwVg8gJn1kCvMFVrrJJUVYYyGPBYCnGeeGncmyrVH1Fic67AzN/E4o/ey
DWwgfHHrqCm9o0YexDrW7V3p0LDs5zrek9CMiYexa111gYQCMt/iTTEORTH+sPsqVkQg/5qH1VrL
pvgiws4nNYPon1R2H8Po2PcQMTaCW/IjKPpVlOpXDcHblTXvcdY9FnXI1LHxMDlPj3bhNLfC8NNd
XSIRzJvulgJhdR5QjVDftpOzmzNtdCjcgo3uLn69QXHAzYCl6SotiaJPnPpYZgzCGfK8ixhZsVBx
uvNbTiILIS7TzJuuzquLR+kwdnC4paX1NDjmuawrf6/JMD7CryLmuWppnlQiuU2m/hauUn9KKQc2
CSmLtijiIwYj6jR4owkYRCVJf7UxMAjTwBQksxNMQcbKuCIkPN4aRW5tlQeW8UNwXfc42GX9S5du
tRe5/yOavNPQ9Nm1aPGTDbLpUNpW3dap52ttFdF6RmC1jihOr0r6w8Acx3Zvp9zqJcumHbkYquBW
lbtYK/d+hVY0MsPuJQNf2WmudbQ8+s3z5JX7CdYk5qwhOjtp+6D7XQnltOW9jkzTS797KgPh31DA
fQoN7iWoeuj1xgiZ3Y6kZuVOqMqjqwTLrLk5OTpWbxMayMyhtmvMVc19DV9ZW/n3GOdgSjkYGDRN
I5uqIQE576goVUbzywrH4pxXZI/ogNsUY8tSuJCma15zt/iGOK5dB9Pw3nXMbP1Rbpf/o/Mr3MOz
90pgEydwHKaHwSAVw++7LbF5EBXa2zl4cUdC2XutmhkCXQrEgs4tKlrE8639VCZnw9bHN7Tl8Wao
7WwH+u70u5evKlp/6/stHcDlWBh0T/Acc5J+VbF3SWItVTe2a0CsBpiii8hezz4mWppPOXixLmUk
wCWjKVusARp+nXpKg7A8lqRs0LQKjwsLayLTbWW5wFmMIWL6btvQ41qRbmM7Bomih/ch8jLQzfAH
l759q9r4zKGGA0pbxN8x0gQ9eycfq6Msqx1EfStrpAqhMv8OCqSgp8KDFV6KdeMawwkYMvlqlpIX
SXgNyyZK5TUghGqvUao5NRPUDnvk5M7oYp2DpGal7Jj3XCz1qnerF2ceTNYsMUIx1jKkKqVGSEhL
mEHD9CljEMtUnieuEC9KpmNqdSNF6LlYL2menqYT6bko22b8VdRBnw2plWAckcQKeDmrQMFAYqBj
a5YgcC7Uf7JshHpqqop8X8c0y5Q7Upqe/9aHDixmSQmrEUehApb/fNkrSvznXw+XPa+c5Ka26CSx
PGQWrBAWy57/197yMFIfWGGaT3NbXaMqs9ZZScQDA3u6XShv5OIEJ5HD5k0tDdKQQhsuG4e711Hh
43xlq56hYOGQV7sl/qDfm+XhbDIZlbIQKzsbb3o/mc5NOOvMA/gw1HvDVgvHZbPIMJJFpJAwOlNV
p2lMt4IJr7Rq1n1+tG9K/Y2sYJI1F3KcTuU0WeqlzEGaE1nJL2Akol1NZ/mUKYrLspeovShPHeAT
8nY5RCNxPEbeS6v+nQWJt2zaBeQCQxPCCNfPopQJXYiDxZRTfSMXaXarH71P0SxHkQ1VHHrU16a3
ipvONOp9HyWoRpw+VjxuKsI0B42tsGRy0CBh/yaEjvad7SfG7n+VYf9ZGea45n9kvN39ylk0pP37
37K2zd9P/EMf5tn/dIWJuQaVMta1f+W8+fo/HQMvBj+mWuNYBn/uT32YiT5MuPhFTes3Hu4vfRgx
3B4jiOsZ8NRQe0GH+zNs/O53NPvvePTwV/HH43/kXXZXxNTP/vu/DFP3/l0fRjCvTa/WY25qw2N1
eb1/lB/vD4SOqt//P2lmoYIv9ekwpiVtUfQYQSYfbTrG6wAkQOOKXagZt6g0552puwOhZnazy3x9
3XDqH0TlpQ8lHYRGqe9baM5ibuutG8PfyFxg796IKNRN+/Gm8Jr7QZjNNtNaUFrRqPrhzO9vsp6k
AEhqZBwRMpRZYQiudnwYB/o1wnjNA9BoRARxa0UtyWsl1Dst7WqmUXsiAC51grvih6z7mNYgJkyH
xe48iOjAwOhu8W+T+JjbctNUSbmxk87fTx6qNjjzr8JKmYWpu1sncErVgyvPOAufZfTA7IO5gKC+
2JJPGJretwhb3d5gqjc14efQ4M60EB2gVGeiVYobuzBYD5ujttLSFBFNhM9XTQCyPtURp1mU34FU
rfQceC4J7ibddFtfBZ1Bkg6WkbVOw+zomfUP+nOfEY29TWFpz66HiXCWrCm7KWbtkPrHjMow5XPz
4gXEdAtY3cfYbi6JdSFmz2NJzg0zguZm5UKFMAIvpmjmH8cEejdz4eo4mzr9M5HE14lkJhar4lS4
/QXGQUt0wY8mapIbq7cvlmZ5qFcIgRmZb21r5vT7OqXcorsVS9TRS3ZWY2IbCfq1N6EbmMoU2GSL
e7fXbUJvlB3WkvGrbVLMi0ZSetAYsDYto2ZTzACpZ695oud37knpwLbsH6J+lfiUTHWt/QgM6OTw
eQB+udQxPVYVNg4Qz0U6r2HBX7dNe5nTVDumRXjrFAjkydkzSXZCX1HY3zwja2+5m9/APirPWk+x
jA7FgZyJlHWgv7cKbXoij6QkrFGuZTKI8zQ7HmkB9TENfSgWXfDMgoQwqMLztg3gke3EGL7L2xwB
eELz1HQBxvlhhXzGtemE+eZ46NKCVY83EDEa/azTYkOnktpe1vSIg7Kdk2u/EN0362ScyeDE25qF
ofWAFjsaNO8oWYbWpsQ534QQmgaKimQkGDc8BXdvy3mCCWBYexrLe9cO77o+nLfDaHbHuexxsPfe
9xZz4EEfyWFKSzfcNlULTLDV30Y0aGssDCw+aIhgoP455AFPGZtH4Rb+JmyC7xC1EGPnj3NEnFqX
xxfbx+050IfOk8TdIi/VN0ZvvaHkeWxmZENg2BDvNIiuA9KZ6rRs9sXkXor3eHbhgo8j0Wzm4xTr
2SHMh3uh0UYxqgM6QHPTgDbfp3HwhJz9lx+LfJWMA9ZAZzoa0tx7VfI4kZK2zVq9wY6Qf2Ykcc8N
pn5y1i3OF9T9urfzjbC+cSBGELWJbCJvGLeAqJ15s9Y9n/KPWDIXyWNSaBiQtqnp/ai8Yo/Frrq1
hHiqjfqmQdCyQUYrNxQN2nObPIukvhkCfW+XiIJad87uk+/G2P9MoGOs5hEGA/R2Smk68RJlCxiE
xq5yjc0YJmf5FlSGsw4dIu8J/JiJMaGKjLKDhEvXPgd+X2ADQRo6Jqw8p8r+YaHIPRkwyoiDq/YD
FYZ1ELTpzjHFUw5REQldDEUkoS2vU6tGUgOuouJaqgz4IErkQNYvWcjOfW1BuCvHKDuYDoORYYPi
n+NDQx8hnPbYb0X+nJqNOBZZhan3nHQVkTM0k3TGB0fsbd80D7U5b2JmS9vMr97IyEDXmVrVvsjB
NOjWa5EibG+nLsYjPEWHgaCflWM4dFjG5KWP+2BDF5uaCb57sOZHEss8ugRO8zLbDHRD+9Q65EnI
wQ8P+JQBXWfRua+MYO1ailJo33u9uRuKYVqXIXbzQk7PZYo0OPZa/+FtTi2iHKFcgqw+Tj35zRmt
0VEHij/iXJgskqd8/WQpdFIu4GFZp2FIsPJOBG50aDkviRu79JE+KjVcC5JzBYz0jci8DxJfQVBl
wV4zKbX2tW5um9YOVlWikSAEtI2ImNlzftqZ8aCDUFgxp9S2NetJ1wWEXxXxj7m1oDzF+SsBZfTW
NenlG6QocgPdb9MGUBuDg4fVRu/jatta0R68GkAhCgZh4eNkDbqjRpWOoMSZEYaIm9D6rNyclC4G
DBpaeDlq7JJ0bHeGz+Kkc3T82iK9BHPyYBYTp0JrinVQW4+WGdP0ZKk+VRURhTnXMRORfa+7QJkI
jCobSyrN8M4hkgtAMf5PCj0l6NQCXjGIzGvbB9RM6ZijbFlbpIKtYG0UwvhWAXDYjs1EVEzECk4z
+2MLF+cUmaAeHIqCQ+o/6gWZ85lHUIRDeDQd4f44IwbYWaXHrTgl5V2JSnGoxogS4B4X+4oFytoN
wvsadnxuRls7KukOz0d6aAYJ4V26joL4e0+X4kLBEJhAwr/idDnMFIWso5oRCuuaifxAeinEWMOw
VrNgXS5af1iJYfjw+wq8hL9HgvYeTt6zmASIvwrLsJONJx3zTFJNH4nmh5vWClnpzcPeEPamDZMP
aglHCrTuunJe48n/cKKMUL/6pfE1mAbtnWEPryH8qY2sGnR7NwwKgRLJnFsXYyZvsM0lTJbuotlK
ge1al4r4t2OccpP1+nabMxasuwB4RNNO2zYgU5XZxj4tg2PcH526IkJVoSH9qfmBsyiLKR0kiNnx
Zt8YZcV0hHV9Z8rwJmut26LvX5KJ4JF49MGncnLRmr0UQRTuJfyiNdKfY1gUr3VHaaZmdFt7xF/F
RvMsBJVaa0p+0jv3d6Nm3ZZ5/zyzXkbshCBVUBIeRs88h+205+Te+lFIUlpZ8r13zFcq0Dtp+pBj
GcyrCgKMizojJ0ItcBEKdvUq9Z9s4QDhyLx9oE9bN0JabEWcfXZSo3Mku46upIXiNHOgA3UuIn+M
9Sed+n/o64N14M6ORVOhOJfN0DpEHKUkYSXQYUuK9lhn8fUeiRgZT7Vay35tlmMLFG85xgnAlNPt
EwZwihTpX5tFM1LrXLIadHK1dltaSPFiblgec3GmRyzddKBZbAdq2T33JFl0JUjbIC6moywfs6Qj
WCfGH7fQNRfO5rJJGrc9fWE3nXJwiZfkH9EWEXKgRMZCKYAWDCm896Ni5uyX47764bK3bJbfIEHi
A0Zws/06tOwtr/H7Nb9ezoAA35zLKSmPsvqxoBiL/jGMdXF0Mf7vaY9fIwgwrN1RwpyWX/DmSafe
GRw9x8Y9vaiT/Jn0mtXvP6Hea9BJ/Hbcs9aJQmHWiotYZx6wvWV3Ofi1+dux5RX/diyAt5Y1Vn34
2/Gvh34Q52sp6V0Tl5qgd9TmVam0S4tSaVF2le7g4X5QB20W9Cn5H9tFn/X1tS44O7KvoSksX3M6
KuLt8nMSj18yxIvbfDmme2FxaEhd+Hrysve3F6yVFt5VWvgFOve1WeRkptKULcdiNLzY0QmS+CLq
Jcs5trzg710CM18Rh7jbBUHYqeLWspcscv20zdTNpCNJAv03ATMGouuBq9XN8QtPSgXuFukxNBpi
5jyJXPL31xaG8Bv+2F8+e+kymtPxwfyfj3wSC9ZykWAte1+yrKG90BnUj+ZsU7v7zYxcdhdBVuqH
eweaM/9W+7pcRsvG8yTfQqmuKFqw08anRwi0QzjUb7l0rJyLaJqoYi0Plz36HTWMUFnp6+Wx6GXC
SrTdEh7nHqyy+KYJH0Vu3IerkSOQjuo7DqP6LOsnerJ5zVBittP3piJ5C93Mg9HcEBmTPPixsyel
+K0OEKZ72hBvK6bSu6StSH/wCKKPW0gcdvmUF5azw050n1uwTRwoavuomLhddki9GC9ZzLkxvp9Z
zTxMPKy2A2kwwoW0qvxUHprZ/TDJTjz0pIFZULAoBHvwRSQyg44MKhFbBJ/VguAbFVEWJtrRb7qY
MmSTnAdl9jX6ILuaZsEd0kU9hdiiW5UgJbEZ43V1wvJWR8rjOrp57sb+W2+q7lSZUtoNaxIMUtPa
VOGEkmvIP7nCn5B5l8dasC7TtDg6dLqe7jIYBpt0oAMGqaVt6HUGrhseJ22i8UxgBcY1nNlhH19N
ixkhsjV6owtTMDFJW5pxDDCj4PTL1KiMNgnO4EIQXHa/Dv7td5afCmUC+fq9ooGhUKM2otZ4WX5G
Qxwi4bI791RwC+w1QYEUcPax1hhqszz8vWFZAoM94T7fIfJEGGbQCZzBDkf6ngYsplXRiU1FOuNJ
68XdqM/9bnmhZoC5uuzVhJoQQDMTZzoiVOX1l58F1Cw3vZYMcE45Vqklvj7B51JP7NTm6yW+HuYN
yjNzikmWi1XOTgKG66AYkUCEKFKnWai00ex+bVIkToRoDUeZoq9FiwfEV10KnOxcI6SRqCWo8fvY
1w+WvWXj1mLAHw49ad/lHmMFz102YTK9m40EMPnXobIp7bXBPA94Op/X8rnI0ov3kE6xyiu6r+3a
BGIZ/s5T39TyPaAP4QfL9xpmhZiINuF7N9V9SbecV8MCGgBI3zwtmwnfwMmMSLzu69lf98ILNl3G
v1Y7oXkaZGmit502i8mJefkfFiihQnn+dsw20aeZgynSTYGWdalw5+r2K4blXwYMVHluLLfBfF9k
RCFpM2IKROXHYbqYikC9WJGWvT7Lpn2qDYdQ2bkgYBDv05sHFq7htubSIPoZCxDBLahR52VAXOxZ
yxusB9tULOBos/z1kabPriit62IUownVHP3++6T8IEM3YQbWzf3izELiU+9s37//svjVEtDdeXk8
Kv0puaJQH+QYxmmzBuyC2R9ZrQ0n+ugnv5bOxrKhAWJnh06ha3VknM05lFOxF3p6Wlxby6ZpgZ3V
Hh/3Yudanrf8oHOkQios9w+CZ7kP4I8k2C/j3PqX31Iv/vUXl7+1PP3/ecxfKL1fr7DsLc/7Ovb1
8Otlvt7e1zFZcbEGITWzxpMvwdcrL7/sLdju3+/96zlR6keH2UDWrm6Sy+b3r2imR9Vkkf6UFh0C
xWxF+OTuyhp5n4L5FpNHzCu3Xpb4XMp4+pAOOiIqDl+WvWIen4e2jej+S/cwE+i6hMsUYRFvbBDu
K1pNnDLLmbucJ1+b0fOvdRCbu3qWpb4d7qUFv3npdMTEJK2GGcjsnGeo03MCYVetug+XyKlY/6v3
s7wJve4fBxOcpY/VNIwhpy8RSR4eEdIUgAH4dDBP/AtF3bYnK6viY2TX0lsjK5XHpX8RT8YdHgci
j7l7r1oDg9zyGtzFcckNs0NAqpEyLkX9PoZVWiOkWf1vR+E/dxSIa6G4/n//LNdv3tv3f/zKkchO
1/cMl/pDVPz89Y8jGcf5z39znP9+4p8dBeOfVPGRflt0CEyfCJW/kmM845++sG1dsKB0fc/5134C
zyBKxvUN19Zdkx9Rj2qj//4v/OaG7eiGakBw+M839//RS8C2+PdWgo8BSrct3gPvy/LMf28lVHXY
1ZkQ6Jc9IgygA36nHOAic/Zbc68HxR3wBcK4rLrHF0UYzCBGSFek/VHTMHAueFe57sLszq/6J7/A
fGc6b8hHiAaJb/xG4SCNVZMk71mQXAiG3g2ajQ74EmXIqYur5cT31JmuGAnLNTq9fY8BRAh06VXh
+3u0nw8kffgno7ynTbFD8Z+g+hmgHAfhIczSKxaRdtP6Bepai+V4lVB+STv9pZsvXu1Tch+BeVYa
eU9WioZMQqbXLYw3hvPZVvo516BbRtAZIv1Fk+5V5C0RTzO5D0rLJmPoij3VqdyUn3Ia6aM03rVM
WXOao3GXpOmhtb2fPbXtWqgVe4PfzG3sg7Cyi5IzJqa9wXayr+ruqUVRuUIJTU381zBNKMJqKMLh
r8nZeCjncEJVK6cbQN1rjx4dc0DV/SUJinOIjp2ODCm+eX+PV+sStymJxvahywueQk2mQjSLfz6u
vasW6+cYuTpetzsR6C+R5hysfLpDdkEA2K7OjJdaw0WX1FiMJ7ivyLTa+NMAdCa0+DVopocYuYQZ
OW9dQjfo1JAZ6RX+1bPGfTYmFzeR74Yzn6eBfzPJL4PRP0R6cDTDo0gQeMXdDlLZhVvFnS2ns0TR
KurkNIj4VEuCG2Z5ielDOUZ8KVUEHBxQsDytjWqFXoCZDnunTfB2iOsAbazw3LdqanaeNt3ps3tp
p1c9pW4p7OgTpwpTQrc4j050DFzjHFT2YcjD7YT8YKXBJiIDwjiAUTihoKQVP5IWSRPLaK23hGC2
0ElvwmErEBKXkXMo2+gkKZVCyDzpdXJR37ARDC9dgxtjTn6wYPp0wuizascH9TGW2vxS+ZzU9vxk
VHtmnh+T3jHpJ01IH/eTisrxQS3kybFKunVoDQ8ir/EKFfhN3ZLKmYku0RIIeYc7uiVMCOJTZuEY
c67F7FzNiE+wHM9GZB/CcDrHUfrphyhgdagu8Yg3004ulgOIjXNyrpyDrutrm2SEwBk//NK8EAw+
JuOTG00PQ2m/YXA5zYOxtsrkUlfyffkbU5dgtbbuGlxLFPTTdVeFn0HjuysCdffhmL57+nh27WZr
861EFEWTfo1M5FK0012virt6/OZ08rNOGgaJdpdBJtVxBIM4xgEuL2inDkEBm7zGUguwJethlcr5
Lp6TSzJAeJOcq1r9SFJ9L8d9XfUPRGA+1VqG+4PhwP8xRvOLmLsHZJ5FOD6YfCW1m743/TcxASob
5hevml/UN9jp01lLE3iZ2bv6YNT5aITDgxcPqPTnl2bqNj2UoX7Asci/FFgdVmsidT37gPYjXyGt
ucPceNeawx4zsjlmx9Cqeb0aT1xySrDF0bhbDYPz1ozNFkT4AcryD2EARGZMQF782GnRRp3bSTKe
1XtLQ8ayAZ9gTOSgnM29lPlFxgwFiNjPrtNt5kAVuLMOY0z6Odr2No7fBqC8Rjw+UZbdqZOJ/Jgd
eTcvQQstNXtBLr+3eu9tLEE1AYF70e1jo4nHsGx2tSNPmqx3hcVyK5/vvHq8i5zxKdOdTZtvy2y8
07rpxZPD3s9BaQVF/O6H2itehvubZnSudq1/RAB5YzI4e5MAd0t3r5Y3fggneM6B6VIB/Gzz6Qyg
aF1xMmthvG1JUAxhrZLsrd0FQ3FjFf3GHYwdsslDNScKxYW1BsJ5pd9BfqxGteuQXzKfrR9Qg+/1
Qp7a2jpUZnrJqmWpiBUy4pTgk3bpxtbfqSbddt18FmX7hO8axCKZI2SCU8DA2pVctDjeFWSfWZxe
I0x0JzTOldN9NMF4N6qgFLt7qtBerqRd7oMIcoEHppTBKm64rGbCZdDipSe4B09qwEaWuQlRXwru
bK2cX7AkvLdV9WwGL9D0npAYwbC1xw8z+tXEAnugi0MiuagxQRfeFTXNTl1Ejck1ZhjgTfvQf+u6
kgT1nDuNsN+qzjlwT4xWvd4+uDbXPAPVKunvaF+/t/yNNGd0Qw8YUSNRukoutexdioHrI7pRIbD8
LaLcr8sVZ4zQffFPB5r9vdU0wLeBIm5GtxQxIb5JFpbRpMBSdGdDkltOowaVjMAdiJB44nD/vfqy
egfSiEdDGh8ypI5QYd4j8ry8wTZOgObgniRD7A30QDRcZDxuwblZiaci2NrnNJ6ng+wp/EVVAy4y
ecPvfydwtp4nEP2t0XxHN2SvrMBvqfjivw1wU+fcZ1ttnTsjsiAgAcdUfxqHqD8ZahW2ZE8se8ux
aY6n/ZC1x85z7+NImrulxPlV7Fweanb9R+0TGQVvmwa+WmmqRfiyfhZe+NpDJd30VnsD8jI4kXNM
LKNGejrriNhai3rGXaA2gwrUyqTd7oKZ9TEybZYgwSnwUcwV6WsUU7kNW0RYPkBY+vwJED2VC6vH
L4ZnRMcJx4kfzQwhnX6oWpf+j7ad837TzwlB5NoWjP+Ke8CK4FC/+XRrqu5k4Ey5s5ZTu0FXSGDT
5HGkRQiLUxebmgqL7TRVBy7a35sOXdOZNzcfaM9fPXqDOyZFLEaA8EdAXFMtussLu9gy/3rxVyJ1
3mdHHCLuAtsq8t/r3CAovev9U5x332k9rHNNRlviSQiERoTauSN349R+cUcPkn05KA2UC8/WAdbG
ioe4Jk7sWZofKVHwfe5cfbuEkg2FOqnJLy+nt65UZmsuc1kzeHAJ5FP3kP0PY2e23Dh2ZutXOdH3
8MGwgQ10tM8FSXAUSYmiKClvEBoxzzOevj+k7T7ldLmqHeGKyEglJZHAxj+s9S1nuvjVyHabEC2P
Qgf94muiIgJA9o4kFXg9DlSOv0FHzz3GmOkU62Sm/VWvxmss8lNisejz7M1khm+hwIZXHQQjtt8U
9b+nufnXMtnR4aVbLFLZKEuNAv63ipswIogo6rH5sXX5LmM4sMkV/9jVs4cTSNBJGQ8lddQgS/dP
vjNYqeJvoqDd51//w2Sk4OjQFRi+4PKD5/oLC8oRfZuhnsjYnWj3cH/ZzSfWLllZ8FEZQS1CRMED
mhLFsU5zqfQn3/4XFNX87Q0YVJKfQMVtov7y7ZF/DwbYh3yrNxTxnDVZ0KyVsmBecYm1/mIZ4Vud
75rhITQJPBScahS2QTT+DXP2Mfznv1E92f/6PhiGrUuLoo1UePnLJ+CjjAnsGvfE/OGbQ3cxqUwS
5WADVhsLCgOEvxJWO1raZatVbpa0FzZzBC7w9EkoWB1BSplwC/n8x2/R3KP9+gkZyLpMVaLy0qSY
f/LfqLGKmETCaLSzrdPSQqnZwQiMB6UGZgdDgiLURNAUt+8/L2+8pIcwGT+oxK5+fQ9n/011hg8j
4AD4WR7a5nTvb3RLeSab7tbw6CK4YGmNlCHUdhaDL1kOm7kEsZx+ExNjFHADzFW6CjXVToZLGkR7
O1XvJ8PcVnwWvW+vAKtCG+0uUVu5mnjBrrAuefh5NoAOxlyVXV/Ksd8mjQkEGkgkuqqgA6JvVWuV
gWdpsDZO/Zvis2Od1GdrEDhujaVEjGlr7cXDgFQ6LS8fvVXgiHmGLZGugbPkqlkkKkFLCf1fmjMX
avvuincr+9to4t9eH793eQgEcaZmaaqp/4pM04lVSXNdZNtAr3FhqveIw/Zp8v6zsh5uWlPt/vhj
14zf+9xRCM5duw2wzf7lc3d6yFX8Zbb1LXSsSfQYka8VGbco7y81D761LeK3ceBQm2ZmcttdaXf3
pUj3BnV90pk7bXoM6myX5ZDsu4vjsILTszPCPy4GlYI06cZ7o/doJPRzrR/CBnuhlaFlaXl09Nnd
xHkIOOEwv25vF2t4z2ZnbQUF6NwVJFwJTkCGkD4ccCossS7fOroqBPQu2lgisH9YkHEU/PP096RS
J8cM33JYv2PQo0yJ25VjsfQftHily2IbjjqbrB6GNk7P2YJFmiZKKB32UJVgG7e9o2djtaTX/9Ca
Fp1Pd9UJFUlb/5zFw62X3jUM22VHC0YFbrzoCdVxlbuJabxWtKN5Er7NRWtT9JvITE7pWLPnHj86
nXIsC2nZg0tZ7UJgVa2/Y94LWj86xmp6DGzxoudkenX7VIx3gxJ9K3qx1X1zZfvtGpHbm5Z4ewm8
zrgfCmMbjCY5l+Oha+wXq8NFQrtHxXIYXYXbFevizz4pt7Z6O3HsBvsyexh0Hlr8HizzT441U1ty
dALtSmrdobfVD88WJ6kxJvjjK835nfMFsR86N7ykOjzAfz5fJqnkJRD/jLGlBo1kgCYnX7Sb9Irn
+VfGnLbN/uS0/b1T31QpOW0b+6upz3//myOtYushExCcWzOmIatpTPM/f6T+zi0rLYjBmF81HazX
L98kDOZsTBW+v7A7HOtmzRAnma7VAIkB5w5gggVO7fIyTdQGdg3iHOJvEH/PVXblTIeITIbQcFzH
1OZJy9ZR9FNM29Pp4kVyEMos2UPHI7a2WtZR9G5bfJuyi4/wVxjLJyTEcpylw631iQWJOKqrKibb
dXKLMYUe4LCabC8Gn3/rxW8QDw5Ng+8548ekL5PGdAsccYoLQfwZJTkMbVNepn7YmjQ68w9pUoew
ATuNhnUFLsgl43Z28VQwYcD+PoXklhrR0enbqybNFz8dDrYVHbPKOOJzcZV6PMxtUxOER3WSRBZX
d1weh8k/2x6jj5p5gV4xRGC6txi6/FlrkTZ5AcFjAJcWqh5+mzwulJGeJIyP3QBZCzpOwidpJwaE
aVgpfDu14qDp4M5lVntN68qNS/lCvidy0ObiDLBf+Fk8DzwUJ7igX/vji1tTf6fA4RJzhE1XpAph
/jKBzHToUOxlYV4nPD6ztFvmJcSIsKFvApNmsTJTDzm2p6UW8BkpQ7jpa+IbB+URxVSyAnh7qmjz
MLsfWmGdWmGTGXQzWciUdOhz69Z193U6XALFv6tt/a60o1dn1kxlbEBZ57JZfx7t+C3SeX2p85b2
WbsTJPPkDP4yE/O4zplXMgLouPOpRueiAvDSpfXM03yqllP3QYwcerz6EHr9h+TkBxL+Jo38KAq+
02jvFWFSfAwbjeEC0ztPGS6O3V20tl215rBO8x9zkyrB+lXKsDGnZl0wHKmN2YVEtcP8hSXorQzU
exq8Ab8m4IrNXI15cbfyaebADp3wWPpauxdVfUnhN40t/m+KILOeRxZIQMn1sAz+78lNm/c3YqGx
VPvcEob3UDCia+z32CQXpGia1R9/0L9zilG4zf9DA89k+5ePufcRnTc9aPMe31ztdAtRSOaaPewW
LnKjGe6FtfcK/0+uL+zF/3p82pTPPKE1TUew8MvxWQqDmCDRZtsmMG9plRzn5xxm0i5p3V7lw0jS
o9c3EMHoVaJuBa10W1HwFCODFyacOjeKUZuw6nWc9YysKLJjxpoVpK65FkN9bTFIEXm1mOslm0Gp
ZPnMdAPC20vn1Ou+jNiwNus+PLaKsqk7a4P4SAL9IoCEKiwdPxCKnAL2/YLhXjRWqLKSo5mqt/nc
jbjooowRYtaDtTLx77t1lB4xCq4w8Fx8ih7qibycSKHlYZTxaUbizsIVgMzymBEVQcLpZUjGQyo5
N+Z72Dfit/l3Nib1NmnqLcIYXWKhr+N3RSbHUdD28W/jkLQiWbm6xemL3GIudPAGHBou+5rOdSIC
skxODaYA03thHjjLheyXeULhdyq2roDHrTiB6/uexyF2R4wRlflnXjqbLh2O8EUxhn3DQyfALj1a
gqpjnKYP+DqGx0kUK0srWwIxAFvGXTmXdZOZvU1AfeDgnv3Aszj9sJgFpbaYYHnXtLuEJ+9HgCmB
rR6LhElsJE9IXN/aUZ7mqTX+DuzR0X6Ex4hKwp2HcPReH/MvjUHrqsfafamEe1UyTYvay/yED7k3
+s48+d54P/8Z+yroFLCayb5qw2PGOLmDUo8IH3EFfuYwRtXk4SZoErGdT995skZQ01U03RkQ1s8m
dmyv9th/aHn0ODGcAYn4qOznU7dlSK560VFndUCS95sAZqNlLc1m8CYwclSKyQnN9DXtkAl5ETIX
/2Ca5ss8aUthflXcvZlqvvAIx73G44Pqsggeo9LC6s5rJeMNIedL5AduToIHRIKPLuBRRzXRZSnq
imgfOMwRHXLAAaT6ch/a/nqetTVNwnixhD67pbrdF8V4+HnBs/SYy0i839uh5/3k9BJMBUSWYTWg
AQN07yBsYYYInqTfzQ+fTDR0kOapq7tV5n+oCnP9+YKbp68RD9VioHeoAeThdmUFwXihlt0tmdjw
BAQ9dCWH/9SRIcfUmeN4nhNOhff1x6eWZvyL18aeu00TFIJpcYiov1T5yWiQdCRMkmXl+JHVvJFT
vzO8J+ZcDDxaAVSEZtRu0zvGmOxoeuIFMAYze54vrBqX5gL7NeJQWGCAOpNLAvNlPrZ/voDU38uI
ArcKvxFjfES2wkpnOPHwfnRiZ4Xmyl/g3qjumAf1LuQaNLsLNScaIESjITqeORm8T1dNQDkN7bg1
ygJEZNvep5Im3ddR25sFJbM9HbM8xDHHFMmauE0GK63Wml6+FZUTrHxW2wvJUKPKmYU2ObNN1Sj6
xSljVrG04CQOOulGhCg5TLkJeL85sBu77lutjIJYtPR7Pl+CicSfKMJQrxKGYJ0s0RxcncNpPnMe
kf6e1LJixR28qXA+7a6/ATS6DJHYNkVMoOu+g4UyP8OTsOEcrtezz7XsKfXm526bHBEzref7r5bO
o2Y8duw1kki9n19tLpN8fW6Nw318hgTk5uwE5qsilhiOeBGHeX/FeHmeDCisE/D97OdOAyjBVYst
eDXjx5jyAzC3T0fgeo623lYFVVDeXtS7sIQJq439pkOibGVkJZb1d9K0VwOt0XxDN/Ifpf///ae2
9m/mrw9mYBUIhuaXP/6/rXtx/2v+F//zFT8Xvv//T5uvfF5G13/4RcfH9fXXL/inF+Xb/v3Hmpfc
//QH9+fC+6H9qsbLVw2j+x8b5/kr/7d/+fe1+XX8w4W7gTOfB/S/X7g/zivw/7NkjJCE2dtvV+5/
/6f/WLnbfzF5KdbwEDOx99G8919189f/UGzjL4YpGeUZDPRsHUve/+zcDfMvuornAXi/YWFwktzs
f9+5G/pfsD/hDgAOrwE4ARr/j3fhf7F31w3913oIB6pqqoJxkWrhI/x1sNaGepxVEV5y7jiflNlO
coVRgQu8PnJ4rtgBXThiCOAcum4VCM28Y5/aEXmHecCyNxAEnHwt8PSfZPngkba4cnAcb3JF2xts
ylYi8DzXG09jVVRbEi8+ooiFCacsfhnAQABjIxYY8yqqt4Z85Z+AWUecOqrL6MF4Gj0AcOkADlab
Wm81WDgEQMhsGhL5VqZv28uk4qEgSLSEEECoqyqZRqL7jrZ6zqO4GJw1aSoQLMx53VZyu2maS5ou
bM4myF0HFfcu98I93OBhVak9VoXKdzZZEboxz+I1yy6WpLTaNbl9dV0kj5xPSMuJhNyy59+GSpev
ylArDupAiFvZ47KDjbbRg+GJUSExh+RK3Cnmph3s8FDQvC+xo9evijEMZPAYGz+KHBJBQ4E5HI+x
x/UySy0/q5idRMaGc9XlugYaoTUXioZ5RyNNwBVh/ZLk4d3YKQEkomwbRQj6jbA0WNM5O52ritRy
qe2T3nivCKhZ2nWZ7TR/J0PNvNI9gIgLS3wSxBdlaZDe+eSAtSRX7jVBWojnMiYb3ybyV1PjyaRz
gkAEXSfy+otBnDIkVp45KLVtEikWfidDhjTpxWtgjMZKLc79KNJd7czixADQuedL9WC2ygECa7IP
4Ceeos4BoucUTx1h8mujHcvVFAYmXOV8JKWOdDcCQ726QtvkoXkwIPRVQPYephxjZzGVd2olb0OO
p8swmRGNniovGCkAISoYUMt2BI1nEZ/WghcBWx0sLWIKifwwb17Lw4V4E3Lp/AvGUGNdJtHSLovA
LdPsXiUj7WBYJY83PYzJLbOY28ZTscCH9FBJA+5qTYiSMyu46v5aKE6yrB30KUpCGFPSRdZqKnp8
RnHeL5XYN0gP/tT4dRfMk+W9IBxmkRuvRaoVb+MSeH7iddmD0gVzlFHdAYXvLDY6jJEixkNZoWar
XCZnSR4eINLC57q3wBaU4zENJGku3ZWUqOIQDOnFznQ3bJtH4ejTfqyC2VwRkBtg3Tm1Z4AG781t
KQ354MGaKXQACVrmb4HkVXfhwHPDaISxC4CsoBxt3cZGIwGjAdaU2daHRpkeyryLt5MTgz/5jFhn
72Wo0oim6SMpZfhqw/Eh973PtLVThnWqyuea2XOmcrYOSoeyOLVmDg7bT5iG5Nvow0opsn6r0LEf
dO+gKT/k6FzLsCrPMbDRCCYFHxRkWHs1RvYdzNIeWnetLFijOYhs4ycVeopiOs4dytazOms0baM9
D/qQnLONf4IwdcitIToMhq0sQ5+wJRHpwENtZjYK1kryi/o1HtC9N0CKjjsWTvUAFq0n58JpyrVj
ZMG10m8E/C1Tm5jPTNXCk+9LbRk5UMM1Rc5y4itHkLzv+/Y7qA1Ul5kHgiLHVMK03LqbI5JBOBuu
0yLODlRhbaKS2AY7zsGQW+UJvaa8yxsiqxNb6ZdjCAOxbUDvCpv9VFH2e9hnwcpmU7kER2S41L/k
lRVOyPuj/2AhIAAWxc5GDdrPmp2Yn/j6RvGTeBsZTDQaUX3Jln3pQEbwqmEj6/aRnd6vSBu2D6CU
npLI09ehEWO7KtAjZhYwk3zMwVj6yv3ELsWdhqBzCXX6Fo53q4wgna2VxiJULLHJnyEeYAu2QQtH
pefxcw9n3lp8jmN6KbOvlCLlqWq1Ob+NuGQ6TlVErTuz0zVIcIPdLxs/6naVpqeu4pEO1LNbWRGU
C82XhwDB3slKjl9ekRHhU5JdAXVsWjd1+RyZGjnrXWWtVL4GNMQLuChgjFgtliQOPWVSJTZrwOFc
m95dMIvuyaz+mOxy32IzW0HT/kg1P13qMSvdClSVHAkgzJPENTRZAxPUNgz9yRwjknwZghf2tAZe
iD+uGVFyU6Lbok+n2TJm1tkElWXWBK/50beDE+xYkMs7IZSBNUWA6XOCGGoBsZXQP7KJg4N4YFYb
fp9yzBOiPIl0dGvlWYT+04j12zULx9iNDlbWsX83h3TA7WgzF7DqdAe+/FX3J4blifdQVUjORXdB
ZMKa0nywcXwSoanhE2g6yFVWZBLQwS9Ri/ChCpADDCO3ZoVzftVOipvFeLe9AdR5Jp21FvuzjJ7Z
vBE7+0RrsBjCH3OnBLyPqh7tzpxm9hLpI0Wmbu0sep8m2Kw9c/nFRMoGJ90mV23kZDB+/drMTqnA
jNyk6cSqdvaIYubdS6x5PLIj08VUjpx0Kl0PnDnCLmDyk1E9G3QuW72BbqhlYeZGffZG4h62UFwP
0xSbs8nWXOnmwFXCBZaUDBhBBuBTLe4tK/KfhlTZpgNu+MCfcFSIz1HK4DhFgQFDxOTwab7H1Nau
Wb1V8/RFk33B4Mp/nqcZsI19lwBacmbHELofDKUSkD5J9BFZrZ6i7LW2erWtuNyWid+vHBClKw+y
1VLW0to4ckofNb3ZxZ5CRjbn95wniQGBX8BAmvXgWJYbZUr4MsY7DNXeFhNt7OqM4dciG7y9afnN
c9yRnxUOD3WmBS+djh/ZJOWuiFrzanvKE8cSw72geZYa6HvR1UsrjlnAhyzaHCoY0nlzdRuDP17F
TZs8YgPOSR8lxLdUOfPU0kiXUVB7LwjRf+hj05w0lpQrJ7qzfF28dSrLu172Hl5E7WRD/DsEQa8u
sKDJNzOwX7zCewug0+/UmW0MhwiinU8SdVBN4trJCpmDyv2i+R3K49K/mGwNF1WA0XgaEw2vK1kR
DCWZZprDRaRdd4Qmla30SSm2FhLLyQu+CPgi+8yqosfYY83T2QBfvdYwz1HP+2GK3ILzpwe0nsGu
iHvxDTCAozG56/XxiynMnQxksSOsl9aWqLmpLPxNH4A7J4fT21REZe8V4uDk2AJ4zS5xWkFwDIq9
g9Xh6swOUEKZuo8ht+ZwOvSJNZJOT613RMi4GPcfeatYbtUhSZi4qdaWN6V3RlLBTEPnFvrSWoJ8
a/lQTHRoWrkyhzC4WuBUqbO6FERGgsNRBigunLR84tm7tiofrkMZMppVzUtb1Pd6v/Pyyv5he0zb
a+LwHhFaGOCZpuwYzqOjwG9muwqh9aFHrqcfLAW0tVVBysFKmS8cdBCRG+dYLhU5e3oz4zuqexM6
qbC2aabe27CepvpZ9Gb1abTOq6cX4YsKVWLZkVZ430eCwA+zXxvMlSw/vw2YTZicFPpSBXbo1mmU
o2ebglfvPjPCoyf74cuHXxSIYHoda+NRkeZ77WT5JTM6EqPbI+cRJ4htkOMtSiaGdnjWuCwXQ9s3
G6t/MVlx4uWkKs2XToFVSqu+vFlWLmswgXYnDlOQKoiMvg2YDIcSRdkqUqMZWUU071AzNtRkTEqn
IpDlMl0nBNML7y2xSv1QudmtgA/WByt2l+o592BQEgz/WdhxvKp7bdzm3vBcIgApCwVr0Dg5r3FX
Hb2SHz+SUt2aWOCHUNw8G/6UVPVvlEEDCASb9NmWSBojjDOgzPmnQZpybOktTMkONdAcJKnr4e2n
747WA8JHDmrCnP/Nz3/YC1hAgYCFjhcFd/LgPRa9UqM9hoJGjxUhKMBrdQPiKaG8DZ82gRxupOcg
o9D4LHobXJeqwEacPQutT17qz/9wPuNmKh6wdaqrPJmYs4U7W3LF6aiPc63rNhRgR9AQ7FwKQNMk
7BBINf8HBe2wD7v+VQMwTRggTCpDxQrGZkUux8oFCdxD+bKYinV6Stwzc7Js9KeVKqE3cs9LSPkz
wCsuCoP5cvSsjYBEW1hPSo1rSDOHjOQJsFShXuAnqNuDL1uMLIGo6ThLPHAEROwBQ4/7ntrSRX87
l83We1MOCjtezApOQkps5zXXcgA5VdshPd3kr4mcAp0wym7VjMFDaUoLbV5rI426TKW85GDOZPBu
xV1813wGKBHpH6JzarbgL8MeV7xGWPiQ+DsIkeJu6PYMZ8AlNxaqu0IER03xYDDEhFSYdnRGEIKk
LIhcP40k9HzpHMHw3fIAtfQcC3OJ+2SjldYSbiUFchBHFw1Dc2GWXw4pkY9K5OXA6pQYLCFzu9iL
SK6YulelV0gOnDKVaav9kulIZvOf7BxWA8DNWDHWs4KYSV9vNI9T5DhLwmNfoyHfjlUXbNUseUEv
/wpAcdMU2p3sg/fAdMh4TcWzUh0DgdarIS4RDAXyiYiHVudN57YZX2HvrQF3LNQ+8Wk/AF76lge1
n5MtUMc5MXZHY3KIs4i9JsMzc+ERpF0m+gobAXo5uuKKYd02g4yybRV9U482EjaeWfBsMXS39IAL
iL6IkMtimQTWnLKtngViL+TEdx100L3Rlm9dNLXLNjQvSo3zmzgVlcyaNEabfIt7m7hk45579z5r
42fPKKy90yA+GNSTsJjZUdj/fCGsONq2LOJt6eERrQseHIWhuZ4KPUFOz4QJ6Acv5z4OKpu2sIMx
3OcFRoL58mvjtKcLYnwAPOHgOY6+80hhyGdH2JgiZSwTa1/1TrJheXBGQrxszEzsQEWUrpyNa4wI
5b7uYAxqid6tQofcaXVsHzl4HsLWoMZJKSJTTyfpGI384Bo9qal9SpQaFjU/yhfjuRgibQeGgfCV
OcQNL5y3U5pPhSTtZeXIdokpU6EJrE72MNrrMCYmfEyHBgAwbyQY6Jaux77SWZl7YZQmXsfJRKnR
GhuT1ysKAe4FefpS1Uh7HeczzWn7RzGlr4nVnPU2bJZt34+rXKGOopZBgJ6n28yBOK767H6BBXxQ
DVXU9T7Z3IG5QTjz1A8e0IxOuWQkIKDagVYVu3HD0qaTKViO5KROzeT6UxEtebzeVGuEVGAFR18m
n6kNdYk9vVgr6gbms6BkT/AUoDFZsO3EdcmqUXSwBFRyQWUfBisoSV999lrDd3jU9S9rcm7pEKKr
ju1FTxoWg3KDANDR1jdJcE7HHrcl0HRSZMCCJ/XKCwbtEMnmXSu1LRNzQjd0uWl0+z7ytR+ttqqz
1tyJVn1tmAHuc+KUzHEC/NK20TbH6+nV/iqImPoa2pvDRGJhlg187dF0SeGlixlLyH36V6GUzvHU
jo7zQ2dSRuZQOeuxeyZjvu0frNrGGFYTzlvqzTo3RxVFpS9WPsvjNjb6cwPMH7ooWlS40pshTKM7
nVJ/2VS1z2AeDWtX41ITLqG5CzFCxB5N7bMfkoAR2twDMBnhurQOnuJL9Hw2yGdDK889XxWZ+ZNa
NJGLZQAiqzmt6oGcqz7uhmWiIUhXhB+cZU0mts36bdW1BAESBRsu4pzIJyUcoQ7SAZdc1tsqAbw6
JfdxViLYy79Ket3FEPjbUHb2UkmGc/EUyGbTDwj1g+rmoKPFGpPc105Su3X4Qw+UnH1CgoF0ijdm
Kp+ChgMtZxQy6Sfua4D3BSFf6VfRcDnoRnkQHolKZtWTL96RDOfB5daBZ3VjwgI4e1MRLJcg8Us1
AhLChij25vAHQRQaSU/Eqw/bzuAp5xg1BuaJ84o2DrS4qzQ4fKTJcyGnZjGmRU7/EYpPOwo+mRs6
QfQ4+GnrxobBB1S9xFb8ijGXEfFOVHxyGlhRIduN6ZkPgc8vXLHDg6uOToIFSAaSJPH6VRwoO+TP
W1/NPm3A4UM+ZC4quT0UBkgcaC0ElTIQeAt7VKPuxCyVpqk6qJFyXxDXxLTn7FfRNewKYsggEXPC
ryPqG4qjC/cI4WYPaK6+LD2NKCstQCTDKbd4cxhREJVwYcC0D3XlPfQMa8HSbl0gEABwqlICcNU0
/tZT3Vor0zWHmrJgg3VfNRZo24ETtxM4Y/LnyakQHIovWAtPqQAvTypTZPe32rMgbQ8foRcTT1iN
KOiNd2UoWUemyy4KPztVu8iph3sJAybOgB9rgGdz5kdmTLxYm7wNCnsjpx8+WeXiWGq4ffgcaFRO
QmdsSpuwc0IrX6DFfzIsczcW8c4PMRvVQB2L5jUvzWtPF9Dn0TrhMEedsq07tA0+BJhA2aSpXAUy
Z+qK0BGJtMEHCp8hLrQI8rzxaQcO3g5tWjSSAKK2SW7waPkZvfoi6ULUruSvWKoRP1evRrt4Zwx8
H+xEyg7aIE2zOhoVGVGqGueLqYd7z8oUc0v53uggn4Ba5T18V8ArN/z6JDRrhBfH1GWNOudtJl+j
2GWKxxWezN2NnW5HsRk0+7Py+lfRmUApNOrHPLNdq8jO5QTTzLhPyCgkYT7jd8/hzzhcUz4J1mW4
8kqcbxMkaj/2dNK/1mLOrm7IcibqmFz7mmhIS8qcGPQkWJRVTZBBS20dmMpjFtAFeZG4xcZTTNC7
gy2qzPnnEzPoJiN8wK+G70KAIyti54mt4bgg+eI1sLGumZ4x7YxIBanGtMXpg+86M06NCYeiZKrd
2i00hhYcUpChFMi/RuZg8w4sROuKhJTANKu9lFMqdmq6CJhxYICOR1f08yfSXupZSJTYnbdrnODo
xXVAV06czuRlLraNc9p5FKYMc7IynHG/HL1IbYkoytBZdKrBwpior8kb3uGC/AAJvKhC8OvBHBjt
MVTRwKvZYzXnWLSIpihhtqIoWQ6rXkav6K+gr4YbpWIsJQruOqXVl7oatVCGeOLZNT1mFYAhDokF
REybj3cKt5VOKgYsUsJsEsBgtSzEDj0oYahpS+EJz1XJojcr8PvdoJbxMsWaq3Dps8AlFB7VaLjQ
Q9O6Q89mDPZi0hWFgXnKgF/u09CmBmoR1nfmk6/xLvcny9TesuSj9DrjyQ7YEFR1u9DnoBHC0fEY
SROuQO5npHHAaVESVqFtVwGsIUeB5CiyKYUbZFRaWRcZ61onbDpqc8blgiTCkuFnibjTqXyQqR6g
m8osgLNU7ck8T+2HWhhi2U+5zVNupGwMtLWujPmq77rrqKszcuIyFTDea8lIQpVOgMgbdiKsLhY7
LL3h+S3CIsY11uDD04cWgWgT43c0QUUZXnYbmcJVvn8tMB8sAP4+xw0RSmYvzh2HlqOVOnZE514t
xVUL0LjqpEgcrSrQZ5mFsWw681LUJIWPgaBtibv3KvCvjQV3SdQ+5w5ihj7XK1et60c7aWxOA0eu
5IoYzwXN5K4ZM5+Qc+6rqOAJUTCox9LN3Wk7UOxqoVKLGIFzLxBQmBrV2uiXXCmeeofYsMPjoW9j
fE/8XPZ3FjnpkqSZrTVpGVIEaxuU+eiG0XM1KsW98InPq7gMG+yIbUIGDY4GN+jyZeioNwrcaikL
iR6PmQgVSPLR5gpUAv3Jj2W5ix2aMNNJjbPqTz9qM7W4ro381AXVOk3Kp9RDmWIQZ7k0x4Qmry9W
Suq9Fe0EI1FDJ9MZyKuKMdnoCS+LZk2syu7GtB+WfksOyLgfjPSzb7pVraNLnBTrVVjZeYLhaeXF
poRdu4i66SWrY1A4TvY4SH4o9cGW5LNiRaLi7amHf+iyf7QzRhiO1qtuYTJQ8HHLKtlUrukqSqDf
EIStlWCjDojXgmgwqsVCDdeRyJKtNtRblvnc+Aq5VQ3BMqMHUOXRY6QTDhzcElI9OsYGNolHiLp8
rMmPoCxg9E9OPWNMmJNEjErucafWe3pNMNJg4RnWG+1lrAR4OMksvVaTt4AvhrL5nY6fJmJ6qZJM
pBWs/eA3XHRY5k5E8S026RidirT6UfUNV2zyalLuWsNwB5eUxBLm7gqMRpMcJU7l7j6eewMDoRWW
xyZ9tgY2h3BBqbnUksSwjjYlpUth3GVs5vwmfeif2S5i4TGQIkgUNu33xFvSmeLLHhLSQQpepfe3
KddeaLwZ6Pr1OP0EWDb4zgOUxmGp6fA0nf5OVy22r2SBgmJ9qHD3TXW8dPzYlZaP4rP+UcvYrYhL
ocoT67C1UUHJo2JFK7+C+LpQUXt0bfNSmN5+fq3KRCyWiwMV6waLbOlU+BfmldOw13i2hqLfQGw6
ECRUyuzF0cm2Uq0Lngf4eBuYmi+6Lu/4JMF5rHQie8lHWdWgOQli9UsDQ5O20TkiFwOVSZWbbsIh
VTVzf6KSqZJPtDrFeEQabxPDrT3a43QN6+xlYNDRQLwbZHeXWuSE9vlTIq68axgth12oIthgH1IN
ztns2/P8ebUKA900OvMtT8B91Nx68Jr6R18w1ZqirltYLb32gH4qF9NC8bZe328huEbojyseLSjI
F4LZOigzMnTG8sFK2mdCP3i7a54A+kW3bGhf5iKypnuyqV1g9mvW2a+RadSAD8uH2nnItNmPE+wq
e1xbQbLJKIsXfWnewlZfYyYBuZUd8RkaiyJWrkNWIeCBLRExqVIkvMA8qKJNkkS3QRk+2Souk7Qm
A420VKONQdzjL8aJvh0a/E4Je4MaGH0wx2cV/83eeSzHbqRZ+ImgABJ+WyiUpXeX5AbBS5GwCe+f
fj6AalF9pemO2c8GUd4gE2nOf0xvXFcCulYX/V5kFFyjigzGMX4Ce4bZqtWrLAOhOvng1lVgvAJs
nbOph92ICAunpoPqhvt8EIeCXbKctwPDo9HdhNbot/QRRZsuY0Pbx0l07JLoQSQsvBV9N7cTyTXl
ISCpFH05LrZUXUqsxcqRqpK2RRoAl8ns7gNA4BZnQYbd/Whg/sugeCGK2Jdxfr90/FZBnpyBejCn
Ff3VgLtgr1fbWref8RE+14p7BYnKb1rnkUL7M7KsbWKOZ3bYDFeV+kNDorBRp89chz01yuZ24pLf
aBbmrEU/KN6g5WeWHuTuGUeh1nvZaNAigwcB+lCyfimkuCKT6CpPyjfK1y/N6Bw0OE+bSMi9Pbzn
Rr7NKXsayrytWbjA1D45rfJz1prfO2k8TsJ5bCJwd8CI3/PWepiwYVUUEuPa6ok65iu5t2YXvKom
UWZz85lWOO7l6S4101tqzseBCJR0otAKv8LNk2u13yMBQMndbSlS7WI3+ylU6sCWfp8jvsVJ8R0Y
5jBjb9qlb7Wi3tVZ8yK56pW8vOii5FmUw8vQKgQyYZnap/YhlfJmpgRLCgPwpqh3VcoEtER/SBed
N97NNk44VvgodO2moE10x/md37qphohMjRon1keVSprF/Flp8iYZH6gvfQSTc1WF4qrJ0tespBhn
J4csCi/imSRFskJ1hSAR3ThDGvuIkUrWaX82le5Z56KysNWzJk1uY2qmqXqbNfFLLvFUrwV4Hhvc
jsGEC+yHqZgXZhwTyhtvShsaWlxeRbZ70HuKKWo7XOtzeT2I+tTO+pUiESHjeEBXwMsgvSC68gFw
6b5mTtnMVEQKLcNjdfbbgq7N6Glq6mbCiTSQ4gZDwGNwB/NO2bReKIEira49W8Wy+6prn5Tx2b42
J1ExgEN+cfMp8pbOEgh5E4TYB9S7qMRDNga/YpzBHMZu6swLckAr7GICqU+wJ8odYTb5Jrw2+uzg
tvkDpiB+r2NFXZg6XDw84tTyGmt5v7Pv9WQ4mmh2oclcBqF4Nqdcx5gBCMie7m1rQWMGrBrN+nru
jctkEjeuUv3Ux+gQ4o0dyfkioIrazPOVTJtX2cV3hXxwowjnSNuGBf8auNNxxEKgUEoqKZq4apv0
LvCcxUBHq94G9BV1Q9hN8xwZ04vdab5M3afI4ZLLjU1mNO37hIOpAQpOWWRfYieKhIDllF4Xx7EV
RMSHh9S2SSNsqWzAi4EUdx5csDhJMTotLpNo3gcpayRGDJ8IHzZmGOTYSLo3cG6ETzITJGyFqETj
XlMmZOq29kh169LNxQZ2wIk9ziE2siej57If5pBPn88q8EOpN4dcq+l+AE+mccOa92Pi+QDxq+tO
u1G7tir5UGT1PtRvxzn+gS/YvWWaWJqzVFc74PLIK8rFbLDcKUoEQG0SIqIZn8v3EuB3q+ruOaqi
ywj3lk0toOosXygN7d6WJolQkXsxhqTdRKTTN/SUKH4UUuzavniyPfxTL02NwBCyhdiHYORD4tdZ
iag/Ly8aZfWjs0O2e/GHaCK0ChJhiShvu2hH7p9OFGmR3ztQSgyC/1Lp/hQNJkzoO+/UGWWw625n
NnBo/hOQ4bGhjDg/6XOH1orcTIUMxtjxLANQRKkBuVns4IYiAJibVMHoQ2KyinH0MA6H2u6vsQUF
JjSOwdBcT4p9OYX6EXrjPoEEajz3HSD29NDP8XaMp4PjdNdG/BIuUOZQfCSD8xO0lSBraqCRurFC
/J3dR0o0hzDIPgLDuQyiIPEmqzo6avM2B9YdFvf+0EVHJwfBIcScL8CotyGTcWaILGW6B8LzYHm/
4sWkbk0q5FlWnLR04FRi5unPzFqendtkV1FW9ZJWQl2ANkAFKvcMHQRglOJlGTLDZny2ZJV7VH8s
T2muLadFE56o1QkJsCsYHmFNXJrYKGM0359y5Uvy9f+8z9+Zw7f4KdTxe/tv5E1MDlGE/O+8z6eP
WiKt+of3/Ivwqf1m2IsOV1c1ghiwRvqT8Wnrvxm6QYCIZWggwfC4/2R8GuZvqsbDDpI+lVkGmugf
hE9D/GYjvCYEwjQdJKWG/X8hfC7q5L+ouIVrkhtBpp4OAAchSP1F6+ZoqJPiwjHRirrvDiCDHt/O
2oD7eAgO9ZcT8wfZ9K8BEfryYX/5MiyjNJ1/SoAFShvOxy+U9aAjcA0KaEDdScN20+nExu5Hgr8r
HbdMDFXV35tGPSIirdSJUdN5rpTxmEkcy+Nevkobe96MsC2QsQFrW2DQkVHWSEN34+TxI/49D2Vm
mMSV64iZybIrRTXgqNx4bLkcbxxtBzPW+KIInQN+KsJX+gl/F6W++c9/1P4bN58/aloqyjFaCjrZ
L2c1srJs1FPHPYDHsxJG1KMnToq1ugnjhjWUlrFHjsU7saGfWawjKahvVBJnSdVbsKsSsRTrpkiV
n9KQF1nWD1sHXMqzatNPCftm/MHuGzrrBmeORXyj/Ui7CHe5fdplrB0d/cjmmgzc0BB+0eqXNlKq
LKG+quq+1hX6SREqeRh28hQzri4BE9QSItL2vDLSsevJom3GoL+s+PmlBj+77Z3MG+DvbdzFIMMO
2+epYkMZhdUhcrTHPKb+EObseBw3OSROw7KDAZ634OKUTKwLhpveogHgwqHa3VDk/WAjfpOq4aeV
imYzp/F9iWeoGLCO5m/B7jNScFjgm8Dt3/rKTDxp4Sj6X9rqb2pP2so2aKdFScEV+kunVGuj1GVL
UnQUKQ7we/CQ6Okr4bcwnkYy0VI0CXXeIXMyErKFKpUKRj1sZ8s8NAqIJ9TRvQauF6bYrtpghUxC
lh8MZBKIeDiVUU6eZeU8A6xniM8Fhageb94okexEwn1dwhWoszbcOdOt9qNXM3hLIRJJYh+9kuST
DexM8s4K+n3V4w4/DK4/G+7PjLrsiY3gcxbl5IUAkCkxkQNO3IG6pmcpyqduyG9kQceDSMMU2V/E
Wgpuk99gpwWWdGLTcUQ6vRVadpUEynUnSGC2vWxECa5CO217lsq8AOoCrWig3EG85N6qoCqbYNJo
/AQbGnfa2kb2MDbpJ8FNJxrqjmDW5r8MHv90STm2RRidQ0yT9auOvjHQjkz24B5i5B/QsrEWdEJz
2mkG6Le4b430+T93DO0fv9FZ/C0Q55lQ8v9da2z2WiNLjW/UR/1cWtbi2yo9hKINWvfuRxnnVzqu
qRt8yZ7TiR4cUx9hbQxXC6bHEU3FZ4PxUAUG2L3859/2T32W6CvIsAymwtWZof4qgxYaTitSydyD
LaDxFhEkIX4aMxnMRJQCXkcEC5QW+V/a4B++1lA1BIu2g+OFbvyiWIRMBctiUJyDNLGEMp0HCu3q
ximSz4awQj8EUE4b5+E//1dNXT72l2nDFDwMFZpp6m9zFEVV4Q5cuAe1Ze0Wh9fhMOIdPGQXQali
M1+yUzJ6WKrGY9DYD2lCXFw1CvS6tvpJZtJZ9iSrwFNk9I9Q8yVQEBIGmUBNcZrjYyhY7gnCJC8v
ofzHD8m8MrPSbWbJG0TmsZdN8Q/kTLc5UtC851RPNpnbqVVAA0hbPxsjjMkMa5eA5NA3byy9GLa2
1XRemskj/ooN9M8lWZe05ddwEhlkYJaxekR9D79PTAV1gsmc+r1VH1OoatugG1jH4ixjBmPGdtB+
bSE2pCa/bEjtdJtWTcKwmLqe4RifY2eeNfix2zXLEistn9haLJ03nUUhdVoGnmycL6jZ+IVq9EBH
NFtZEfoMDhGPlolkd3rQ++Kx05bXMrVuXKwAqTBmmBSimOxiXJ5DLrzA5eSalf5sTTPRBsvsMNkN
+FEFOc/dqU5EOVcSztaxFyUXsNhktfT+S48Qxt+12apK2IJpCwQzLlD9v18AgYDwh3fReAhddGeD
vkvy/hpvv3mvBA2ojAvPdQQX0cpLXSeygnLw5TzMWClVeFCPmK33PlHi+iZScyoVjnrQnKHbZDLB
7yxhImKtgu/j4A2dZIesduEFkovHLsGWQkgSrLNdx4C+pfSUo4GByJ9jfLRRzHf8CSoMLBardyk8
0k7CLTxnmCC2iZG+7TX6jA6gCKNdJCf8yiy8H2KVwob7s1CPdTSg6hqqXdxr5aZo2r1IjfqymI3f
0VCQgx1MD2OJJRRjll/QnZoUDeh8r6vRRWbmdw5Ut4011oB3BSzYUhPPyNOGHaYnO1PmNh6Ubuq3
ibI1nTnw5o4lVqjJYzuTlwIvAmAm73ZRr/ywLHMz1tG0d1B7NHPxEhTQnurGpJKAGRgi8vskQRRY
USe3CKpOAvvCyYgwthrlqpq744j31bZv7Vu+t/ECcBAcPY+tdAg2iQbwAlww+th3VBlvrXS4rKek
2zqcITvjVBlP7YBb8YjvHuXIz6mKi72sy11e1t3i8Y5WyOZ3B0l0G7Gwxh0LKrJFVF3qJjCFZsF7
4T6NAUUjGytxztU2mwpAVwUmshHPHTZ7LkkMLL4o/Y6jpCfzXk9Y0xtLM8pi7pJlOlHDq3RtZ2gB
iEjSb2YtcogagycOs+ka+U+8Yy8JWSohGzXRgRIoQdEb6BLYPCOkro14N0C4Z7srSy9NEzIXU3Gu
c1M9lsvkrC+lHuLHfGcpAaaafJ5M8gTHKnqaw+w+MatznBCrYEUCH9GJqi8e67Kr4BTpQNzlbrDN
fWTQGSYYuqpddCxyx5Rud6hATOndReeJyb11Q6vEHYtYhgaNaqnVsIQjSDaafhsNtnLs8YeHCT+/
EbJppXwMU4m1LwPjyazMK4tSIgV9aA6pSWlVZXapRqI5UoGqQI2oc5oYbhfxI04k50SDcTwUKt6I
WfmIR5a9nReuhjsW+kZ22t6m1nQwUubSKCUBxVUItI+GDUAXGpAccsgwQV7pgbGKuITNqV+T8eqX
ivKGCumWRSvcxxTwXxesnsAfMF5djervQpX2l7WqniFhnhqbTIGeFarJaqUwS7nLO+We6gW5NjlD
rBHmhyaOiE+Ll9xcridnuGuUHjYZjolEiYqLuW6QNWlc1S2e+xOB7B58vRedywbaHrWBYGK7P2D3
kix1R7mvquIF4B0UA3f2jSUBTAvo0Jsx09/c9hSgxqgYbY71wHXsjqAbxEtnVXWfY2BzuxsoRJc4
A2wcMEk8lLHuwdjMhskm+48K7i+ufMGBke2qIcvcql5a1HmUmV5TzGSr+VSBcoFcF3B6JxtCQJ0T
iWQPPzLT3HZtwKK7Jam8ghUDL3jO7ZqSGppSHNU3ZSQf66y3KTe4bym0bOgU433mLvQWW1/ylKyN
XfT9LmOozxXMf6iUzuhFAL8gBkCcIllbEZRB1SUCNssu+jx4WOiJpO/NCKrDZFOK7CXJOTsRacrq
IC9kDe1CsVDmsrT9gdsZ5etEBXBWiN2xCcBF7lrdUrlUdgW7gzSJDsrYym03IekieiKxJwsAHBpS
ZmAsx2c+OqCA7D76u4oibYJwkdEQAUBltI+2i66qLa9TvU22udNvk6FzYWI4ftUsReTZfiT9lKjk
nMRoMqwZI+dmSVwL0n3jdEenjTJqcka+MHnegvihbtzWGyYGTcy1crREbLo6vCz27WhEey1KHuyK
kTSpLXw6wR7jMmgPJZpqHyzZb/sK0aJt2H7f6ehmHCrPw/BYuhOFE0EQEQ6jCJOOsPOZbidlH4+0
VepOP5X4lascs9BkSLZonfCDdW9Hjbk6dNPHpqz3xkiGYKsC99+qNboupCH7tIptH552sY3KqvZK
LG5VqV6oDjs/1pG403bNxpz159I1Xoj4EaXsWOAxb8Z9dzYt4gX08F0nsC8L36WBY4esoDmwmnps
SxljK1Am29IcTiJofqiK+x7I+GCV1HemQHlKLbi/toY6cvZIIsR1C29UILl6epAMLxjIOdeJTcpb
awM49+42HdhGYptAYN9nkqAZN52aH4qnzODiKYV/jz/k0VWhR89B+NyIcwYdb6Niv+clurvXShSV
bSSQQvLeYYpDMPxu11CknUaK/brL0gDq80TWszdX6egBYv6ILHxYawVD1R6uq4fVi3Oou/lR6bJd
PECYzd0s20Jy3+QqY26bfpo9EjY7SwkHnrQfBZoSVBSmLypD81WjIT02lWAREEljxzmPtfs5Ll82
OwWXWpg9RSWCOtQHJGuFj5Fgu6YnHt6SL61SQJ2xn0Womc9KfZvE6p0csB1S7FbZCGV2vcFgiM9r
KV/SQkGuS8jylCR7q3dGREJIxhRX+4gS8lC66Y2az80wKMnWBkU4KuX4TPbHRYvPZJ9DwcgVQGRT
eZwmzYA6gr32UPYI7GWKOdtsbJkGsm1nGzdpeRbkBxm1gq0pO9fG2AWUDvdoyJplA1h/HUy83zHH
kPCrLfOW5eqM/Su+lw45Ul43K+A6I/QyVbgVIX2Yan7ba65310O4ABQyQc+pdv1AmT+YT5Aq9lOe
OXvLdIi9Wcz2rYr1dzsXV9OYzqeoaudTIuNkoX5ry7nsqITB0uww3iCVHmsn9xw60tlkWXsFJl4z
duZPNSFYOyqe7SkOBDPHAGkhsmFQpYm273RxWZrqJQ4XW6qQZKu34jJBUcGg/0gXZ9o1Uuoii8l4
F7IaMTERqxQihKAKnGen31VLPS9U0o+ujm+GWaJ5dPIPU8su7QiXG/Ye8xTeBMFIzd5BamhHN0PR
PEJ3uK/S+Cy74qMeRqzMja3miDens16NEwg2ttEudjmy+BBZeCNalVo8TDmCJl0ItWj2sGMlLIZ5
vXscu+yDNdQZmwqWKUaELmJm6gMMc6j315MTeTgzMZhCNEN9i61L6crXlV2/Ep2HhWLfo7PYFJYm
5cY0uVwFVOaeEOtTWe7XHKE1UcgSY+ATov605vysiT8pDZ02JsV6LlElRlS4Mr7XQz5kykmN0yvW
3cHuK/2KkFQjI/0SkIb8JTV1Z49gcQuGWfGQpO17swSCr6273lr7SjybGGpPAetsPeyir4CrNdFq
ja9yjI5c7cqSfhSRzV27D5aoyauW809RSOQwVnSMa/UlTEB/8AVCxBHs8wXQUJP0M+mDBzZMByMr
DM/NzQvRho8YOMT7yXJPM6qcQzwyu5E+3uKcgqHWBL4TYjAEpt8SUecuFAAWcXGB3Kti6eYZegtl
MDd9U8y/G9NwXDHMNkHBBTHHDRvFcwqKfyWZjXPdPbNrY3mEiMO35ksLTUDCEzrjpj8srnkBp6du
k098ZBkvTeVj7FEX1zV/oBX48JUkRYZkJMIkGKuTzfayJvsVt+1J+JX1SVSduF6gv3WTGEC5Li2U
9IZsD05haBBH2XJDk8VeNbYg6vXtEdUw5tnL10EGfdS0yXeJYmL34mxXmEuRyHfV7LWaZ9a1KQEk
apbgfpx+GiPyqjZDocj/S+qrSFV0tKxwoIWqRiQmqXeJcMDYoOsd7ela6cm6hDGt761Iy72O8ZAo
+I1SksdZjuFMMiappK02bzUL8xALUV1LeO0wsYRL4vLNaYN7s0YaP6FNqfX0YGfdm7SmBHwZjicQ
+YWIL4hsw2EAPlaPeNqLLDEcbPDUFj9RdlBLjxnnyNpWC45pzcKX0a7XQA/qVpa+SXKSUU+xF5Lg
DIwAHI0rWu8luZpRv+Qa7xZYcSgid0lkvW3t+vfAAhHAcRhZNlrZoAeosJLmR+CUe3vidJtq8aR1
BJIZGMpyBodzbYhgS0wXG9Qa2b7OognMPd/K2hao7flRltLejP2xaM4dQlV/bZ6IkSaOIOlbQfLa
0hB+P+dPQmUqS0AGB7O4Tlyil7HuxpkcXf9sQEYJ5iXOPaVkrTu3qglwElesprGnuVNi/FhGF1Si
5ayQBJZtyK56ibt4oUU5X70uHSNfampP8ZDVyYBfL/c+Fzclg4TeFQghKUbdzHpICRDEkfoDVPbA
eSDUuKFb8By7tooOdXTwbFgaQI+WLfWCxFC9RONqvBMiCsZDVh9A0keMowtFWIhtCV7dWDYspzRG
YO7r6FsBKqeQa9QkxnX9tCJ9Y20LGXjuowtbLjjuYvpjNXAu6OD+0Kb3OEZfJQXofF+wl5OxAY9P
RciC7w8GZ1K7zFCO5IANMCh04c90+M3Y0q4ruJ0DxoFsD8d2iD11yWlVLJn7RdqJg5wl64Uh8cUI
MFyURnzQ2qwFdEqBjaSJeHCoCJNJXkMDFEZTLnoNUKJOilMmjTvCndMd8D3TcWSfq0GL/FzBWTDp
nZ0rSbtrjLw9uAGOnlBNo4BIsKUWxvYr7wq0ZUmR7rKBnQKEqqMWT8fFxSmk9MCuoPSrPDiRVflz
CNP+SLprQtji/CnVx3bpwGYEsKa46Ws8BAh1ArbHOV+SgptptXo7lPZe6qBzagKshBEyYXAdkAUd
D/zC9PL0vNZkMlwxgVdo5sF5iDNxlc3mbRPQbVlANUiLfRvxn1Aw3lv72GzkqDGgaWmQ+Ll0a+Gr
XXXbNAY7gQIjxpmRtoNCzVAJq0+KbTCZoGGaOAthKFsAe5W8WpR2rjf22VaqDbiaUh4npF4b6r7o
KormPUCzvqC4sDPaarqLkP+qkot6tISyzQgGcftmwdFYBYe9c7QCM9pOXM/8w+YDIVGNZj86mxrW
yCU1vkNiAJC6CdYGjCnY3s4a+AOlNhn20KVJIPYHRGDW+FZX/YkpdhsY05EN/wWV6cW/N5Q4l7JK
HNnmNOg19qJVrkP3IIv4WFSHWhXVlpTzFEJcWJbFkUrBj9hob9VmOBQgUhpRnkvQGPV5th17LYeU
weSM9pqklFDdDsSkaRmFjmx6tGb7gPrsrXeU97rF16nWUOQKVnAV1XGNZWGcxEBRBDrW7G+wbccX
OEJzP42v8IGVTdOnxx6tbSo19jU5CdBu1kMBtZqrwBUHsxUPq9vBHOO9lF3BcrvtCjX2MxlfzG5i
bYKsPri1Gp6rwvqpddlzG7JZJNkIKhge3ElGf0RRtw2IW2MuMp+1AEkf4pgriMXVHsg2OUvUbsR7
M9e1Xc9KOMW2fmKZYrW3sQGeuYm7wzQjrRem/hHMonI8Najg3Gj81EDHzGI9hGrVLT4s/7pfu8Ca
FbJGpSmcc11p9V5XwjuiAYldlvhS2QZjSD9i49rMeLTMyBh0xiXCx1X1VET6hHrKqtXTet+NgmvY
25AYsMgAXdTzi4CC7IwfIbU621cBC2BW4HaZD3A+yU7eTIqundo0JTGGGVM7lUvq2XprPSAxo2LK
3I0kZIKotByCLkO01qSs1qJU/3psfWKO4gsw/9EPE3DCunB2Sajf4ycRX5TbsBoqJKlKWgjPABY5
5AH1SSBTtsbNsWM6Ms8YtiR+wayNa34CP+nPg+miK9ERiaJGrvIzop0v9/P/ZyP8r2wEDUbAX8Dy
v8U+fblQbd/Sov2bBxVv/IOS4Fq/GYaDKxAe6qZpWEtp6w8TKk01flMtw9EBnA1bWCaEgZxsryXd
yfzNpfri4E4lKGrbS3n/m5PAgI0IztLdLybD/4WTQP31l5KP6sKGYImnYZrtLs5Xv+D7rtrkbRBU
yjlRYkLLInpdzkbH63B8XCbwY4PHIiSb5hni/BI3HZxwSniepXKTTYGNrl5dIsFr6kIEboh+Jv8G
7M6fMvYdTjjchN02s+OZIZaox9pBcKFi46/naOJx4N0VUehHWoJqzjWnTcdWqSzkXWPBCJybfcj6
CH1LfhWNOXCfc6MtJB2VzIKjXrMCx3ZzEcG9qLV9T4TVIzLKq4FEDlinME0N2FpyOhs55MxgXMKK
LsxUw506si9BdnTqeOld0cY/9WQOvZnKOenDldrcUf6B9rQgOGUXGTC8CpRYGRn0o3nB+FpSqdoC
5OCaq+SfUZbtVYPNYgFm3vtz0910Iz5bImswqHbqbVB8DhEvjrO4xAvGeOwGAxp++qTYob7Jdf6z
GdgbIBj8lajjMPmD04bifdYMMh8GNsWVuKsy/PIs874dUMbpZNdvErIwnVp5bc3+oazytxbDFuC6
ZiKPNKlrT+hkA6bF7Ctj/aipGOmpAxxxtqlmR3q7FQ/MRtalYttsoMYnNekv+4KUKAUjTlPyd1PO
AnGsOdYf/Q22G4VXCpj2Jah4qh4ttGkt6jxnxq9M69KLGZjMcwa2OIqI32A+MxFMMeojJ4WGfJOG
5jWi73ujC3cWn7FLOxwduziutwNaeKGXCbN7SJoz0SUBaatebI4/a5leKBE8iCrL4h1ZEVl8V1rv
Kl6bQ5kNp5aTMJXFeDeNy26jT333p8MWnhRZ1Su74MEc5xtSTzxBrPN+WOK4WRVunLGyj5pBJjZG
KX6tEeAVZdFjpw/OIapbMnJFeS5xLyfbvfGjrCPx3kx3vQ3B2GyaXUNjboDx6cqJ9kNCQtla+ioX
TS8s3It3GpifgWlIhMzBbKIrfSkz6TaMuajPn6VTPqcYYLB7fTLs9EeZluQu90a/Ebb2lOb5+9ST
IZNfggjtnBTKSGUQI69ZNt4y465si/tisO5m6RyLyABTLodTzcKisWSHci64sUzUkvmVTTTPlin7
joTCkayegzkT+mzqdeerMPv0Ij234xIJ1epESf15aKzY2BY5f1E6UH5Ib8u5oIfpGa00+VhItZ32
A+UrlgoOKWlzhl/XVIHNUKOhTGj5qI49bTZeqkWH0kasunLcNbZlhq1ar99mbU+klaqwtkHBV/U1
CPHUb90asq3ZoofFfRrrBny0MIyfv259P6ZUGkRl8CSCV9dDZ6Ss0Je7zXJrGYzZhjnPfzy5xGVW
a1ZrZ3zfVubS3MqupriyPveXj5NQAo1SpRggQMTGodUOdMyve2nNafK1GEsAVhIYgY8BWs1K2vaG
aGSqxHA2T04Xv9sqbPmyw+7y0LBfFhPMFZlHHkGsMGCShXTM/ro9lW7RnkJqBF+3Br28mSbKa98P
ra9IanEVj7G9+349lOo/3jkxl2xnE5BIKZboS4eI21Kf93K2xb5eo2vXx9TlifUl6yEPA/MYIuZe
3vT9zvVVZMQSeEsSes7gpp3Wx74+qV0/b32gj5O70O2xPK7p3WZf3DcdksU0j42HQSrnifzUgbg4
1Ac28kuGG0d/Qb0RzEhE3Sp29lVhVzfawlEdgPHhD/T7rmqT89AXD2Tk1ZedAFW2tPzKmoPihFcF
u39cqI5knuSwPwEF5zesse4wi0PORU0Lec6O9EwkeFVyhVeicTFO/YOMlcLPe0p3gT0ruNtkzokd
fHUQYfHYLK5ftq4SrlPivJaUtp+RQ9tG7bmbkZ+gfnAoxZ6C+bmmdtCZysusO+yjlXrej2PSXhVp
c0whep3KuXkDfLQPCq7LBzkVP42R0klrVtEhanrnMXYDyFV2esB4x/JLxZFHxQlfqqn7yKOuubOW
xEXRkz6ACNxWMBed8y4+zUV+0wWjQsm5LVAZpb6cojuZRMFOaSysqiMr8anBPfct3Ok0rByKIEy4
jdZto987aG/Eyd3W9K7dQOLOppiq5qTleHRMeVdtg7CFu0Q1y2Mk2fQhRQyDsujewhbOWC6sxOTC
imp8DAHkuO+As+i9exxJPZCH1UVlPeDxd933uBCwmpCnMV4yiNu2wYnaWdDAssf+12garkjb7rVj
lpys0V3EDkvm/NzFFtY8LkDZkiS8HoIlyzVxl874fX8qVbGHwraPRuStnhhrwoGXAwCB05fIpcln
tZqpOo1LSVGhzFQuuOYaKb8inOut9bHvu/ZcPik5TiaqzWfoi5vdlDO7U+0d/Ji1Av70doDSRRPe
+qxRFokXC3B22cY6lrCANWU+xUdwreq0HkxNdzAFWu7DfVrs8UwK/r3jT3FXnUxWBcLo8YaswvaE
FgE4XNNpmD/vYngPey20e+zvrB6gQyHB6uvmiqWv95XB6P0kLd+NcG7AQVAZJJxPeiSnIQtystOy
yZ4OAwHObYQLTDFhkegmPQFTS7vOcgmyhsvG2FlKa19Z7m5t5SiZ2eeK8tAvacLfrbyCzs0S07ve
Wp8ARPnAGQFfDmROp2IgU3o9rB3h++56a66oKbblGH21+5pgvx7ipRusfaGUNqsXINZwJ63qcW17
Q5th2aw3NdYNqDaU5hkdvuljBVQe1fhnE5bUfdUAn6QwR8+9nsfllM3LocU/EsYYetH17npYz3cI
22Rvji2W/JRvvg+KSrni++56a31stl6qImkpUg7UEddzuna39Rb2VRamMfijrr3s+/DdB787IiEb
R5ULa98rKmyekMJcmhfzDtJIcVoPeAnSLkqfwsNbHhzismR8qj6Gpv1X231do2oRwc9aLs+YXIOD
SKftd8PZoeJAQViC3tfDdxvqHcWLwe5wzKDR+vWa/bpyv26bSfluJ4ScrQ3z3URri/3ymJ27vVcR
eel9X61rUcJa2269mtdnhBIFPlEGT9pSU/q6eOuGM7Deb9bw5BhXkiPLPlANXF026yWzXkoRDn9f
19f3Y1oI16ERiO/Dokbog7szVV3Tbgjg0wZ8ZpYS2vrc1wuWx4qQPNve7Owtas2GfT1FNfvPW788
ptRVuMXi3IAS5ECKjNk57OwsBiaCIHV243kv1oGjZ6ez3iKvSvOxXnhdm1Bb7TGXFlzvSiNgTFtb
FIKjdWgS5esSXC/Jooki1Q9DjZHSTB0ftXN4qDWH4XRtvfnKXTIF1ts6bD5ELgnS2eWStBokJ1oD
CPFVG0K09MebSl27xfmPaMilofPKsogkWa7W9RCsufB1FdB5OywC3KLPsRAwePfa0n+5Tzwo2u5M
ZeG5hqt/tfAStl4uA7e6Pgieq2DRlOygVvzRwqbL+mO9u95aD2vTr48FEG+DvHIP38NlBiTOSVpG
zq+bfP5L7oY4RKaUQt1lkpHLn7GmFP8bZ/0Loz4uf2x9ToT17K+vGDXWR4f15voU67A/3rveDYWK
04GwlJ99WUbRzwDUfh8uf6nH+Pe03vo+/NNjuYLj5+b7NaS5cDn+00eM7FV8kow/14/J1vcFITwa
U4/3f3nbP733l8fS6H/YO6/l1pUty/5K/wBuAJmwr/QUSXm39YKQtLXhgUx44OtrgOeePtVV3R3R
7/3CoLwhkLlyrTnHnCHeNowDkuV3vX7UzL1PbwAWf32rGplCNBWpt3X72xqW7ai0uH3siA3o+tA3
7E7/vG+AP4vc3TR2Zs0cdxzyU2F0xV66y2tx/YpoSnh6/ZLrF//vvs31A//pa4LJ2zqpPJfLHx/X
8s2KBSa35Wf/9e3++txekamI4Ng8WbLP9tePXx/c5ff966P9bK9oKwcHw1Zsz83A9aXo+s3sbno4
Nq6aUHlUZX3orb8z0pPYpywoy/283KPW8jBeN3clU1YdePeE4z5VS5VgpIjO9LVeiF1+GRwC77VJ
dku43BGgHsOdrwa8oxHcWkZyq7pIwvI8GWGNmoE78Jpdf324vulfV97r20ADLJYLTOrJstv+9XBd
tq9PVSu5hPypfYAZTlqI7H4XtiJ9Y1k6rnjda2b99U2ahOwIafniezQnoR5VG3tZeQBGlvzbQnBD
/C3Xd13/oOtDlFouuRv5vg2cUR2apRiIlyohWbZG8itjQqDZAqNlTm+wMSxULp7C5iHVcizRb/gJ
a1+8VClAZ5ub67OmLeKbjgtxWUCd3PzlEAyy7RZ5QrM8XJ9ZTr+xk6Y7tMvSOy6fen1WuzY973A+
dMvCjc4Mi9UguAStZcW+vj3YOU0l4CZ2y4TukCzlFJFsgIaEY7NKhu9tj+h0bSzF4rwsN389M53o
BhndUMgZfPbydxIkWd9cn8GPhMMzd5dUO6iqxOKl5AZa/vDrg9thti1Don/UUlRgKOPvNpeCouIs
D38yNmZAyGGxSRuOcUNs7GI6gPs5HyKgaMvdOBnRvXaqcXe9cAKrKG+gx7GeXp+GrWBDtjEhB9F8
nB2nuDHpZ02Mb3jaLRt1ifVuX8KyksumPixF2PUZrxH7wj/vNPvYwH3DzChb/oh/Hgo/9fZz4+Hl
+/v9zrIDtREkjJbBD00Kp96NhvFw/W79UlJcn/3zEC1Xams1b10R+dvrN8qve9f1qTsik1nbxLzL
uncOrc1h7BT2UXeIMWw7Sw1+fdDXS425jUwh85qZwQt8/YBRQU/wW/0ZLi/N9WrzgwIq7fVt0G08
jVvZ8eLKT9GLU1lEzHavF9/1gbBzku2KMvpDsw+vDm1OvjUqtBmUzFGrcrwJGP7cmKaNiPCft/GZ
D4eMiWtIhs5NmrbDTeX3mKEtjcaf0pP3JknCL+eU3yU60xuMsf0NATDY/ZY3/9v70poR3dCsi+Hc
i7K609DebruwtlGYbalraBT1ZEqQr7ibC8aTrWs89T4IyMQMvR3KOhdLT1XuvRJEDJE5S4bsnGxr
05/vreJxMkvvYAdqkyv9pJrZP0EWfJ7tMERZCaOole4vYU3xeQGu19Vs3nedVZ3z6KBC/0K5nV66
yZSn0ULEmZJkLRZgijW128QCYO2DYKGb++rDuTtmvSILqPcekS4sXZhWIob0boaMRuWINONQh/ND
Fk7JQTdee1JDf+6lGx4GvVQLg7MD9j1i3TEuncfxY2pSfXA9CBrGIDE2jQ0O0Sa/LUPL2MIVL/f2
xBXtarc7tl13CCIGzpF2yNvx5nOadAat4OltkAGqBW+Y1iSvoi0xGMIJx7SOrRju6GzpU51CHLs+
6zL908ii3zm6Ibw4vha5hWRmPxJ2Qp9zPauFutPVGDgc8uDKCImIEQJacnI7uc3zgsYnp3Fk6muI
++AypF0dUszshxKw39x7+Fmb4RlJir/DaVCQBBjA6yxNpoI5vECssutY1EsbJGoY/5ogxhDfTmhl
zsJf8tVU12+kLVB+VAmYHt+/SALidx5+esbykO1SmA++enCU8ZwHst37HpySlkZqIXH8J9VJBmLY
0mpFboU1H9NvswLPWmzkGGztsP9dWeQYTBbmbRgxOpTPDhSKS6iS9GA708toCmZVKYF244IiVPHs
b9Ou+6hsfB9dSZJ9TWd9Ss0vt6GJW/a/AedYKzWbdPiDwzyi0ZVudykbG3iFHMSuliad4Dx91O4y
rNNLOtnCZCfc2XxobDbLocw3s1mKDdmOeuezU6wzDOl9G4klDAulRBUhR4dY6RjMpQ1wdp7DBLEy
J7nLimo+R9Mi/KT03zHfQ8Uzi2ldjExcB4Bl+aFFDSYpYc+zkf6YVoRIjLJvbVqLpiRWq8YrKswK
RkqriR/MZBXV5WTFt6DMppWbePjCZOVjOWCYkfj6p3WWehMlxCrjgLkCgrPpsobNHrUgM2KzpQNR
7BPZtocIxkmISHQjKyQLYWJtpW6CDfqEYV02/l1oFqeA2GQS6NqDmavimGX6SwHBWFeW/Hfi2v8f
2/0fx3bY1f6vY7s38H7/4zWpo6RM/te53V9f+beV2MP660hyCExcLxYM2/85t/PFv1wHcy0uJtsV
fMJ/mtuZ/8Jra2EX8zAh+66HW+zv8BjvXxiJ3cVaFZi2CNzg/2VuR6btf/PMcaq7epY9y7ID+V/j
qKPJHvKS+K7jYDjpzhfVT9ETuS6G5I4FuT4NUjLBUZW50l332TLwPk7GORus7rbfAdByjwNDoFUZ
7RPCxtbAR0Iy0ArkBEO0U673maThXTeaSGfckXjhKAq4TRURCWlMKkgUXhL3pCZOH5N5IyS++zoK
DMaGdYYlc34bPl3bUdu5w5DQzQe/w9LkReowmL1gc8o0yvVg27dyM2sNImesjlD6CxoWxBiKcvj0
org42/6wS11qFYvksT7K5/OAqmb2CMaKYn2H3cxYWQEmISjVMQ7BIRfWMYibeF+G5QUsoN7YJEdt
LfEEIijZsCz0O4xZlxxg5P3oVmCLJ9dmXI/crWkJnbQmrF6qVcF2lPCPYDEUe9sHHAy226TtklEP
ivGJRBh/B82h7kcU1xQaa9F91gw9cby0E+IuMwE46DE0QBcFvHnrTuqCpLRbQSk0Nq7GUsH2xcQr
bzXDfw1btMO+knQp+nak3UJFu3ieRsxi/mMBkbTBkI2sjQGfcJqLzw5hHQolnlXbD2czNp4tYTEt
bF7deHhw7HrdD+6ORXjlkuJS1npTJW/z1bAwbbVpnAYV3LnVjFw1eEHs8mnjvu0V2QWZrHdtNtUb
o/WPy0dljlyMzham4+ZjSINq7ZTMd9qC2Y5p2bdtAq6d8SIEiZwdaRytdWKRgmbEFrw092aIWuo1
KNhR5eQn3+wvojffk6phhQaUsxGjVe1i4JalRrsG6hLBXQXDlkLJ2kMhU6BnCFILLRe0BOF3VY+X
pmgEkFQu8FXrFJA4NSTQLsn1+4xOpi1PrefVXHAREniOUhtlzcNa4+euJhHtGfgka3/8bovo2RSF
wttaQ0bDui1qpDqhKR8xdJ0zyKAYNO6qjMJFDx82XH1mhek7aTX1XZ0jM0lmREYSrWCGo99JRjo1
Rd2Q3Brskhp84Yhv9dw4/WLjincDu0NmAmSMSg2CWM0rewj2csKMrVHDbiNJ3l8XwQfsujdBBXKM
IHVAt6qxrXncZqPCVoUEUdXE82CT7IWjN56u72I5XMjr2VsNDvYKYykTMlKVC89nVhU/0SyhCJvp
zbWNRQ3s3bZ2oS8eOMC+bYeX+NkW6jGpH/1CGPvKLqEnKVJmWmqgshK/HV/f4ohDuG5yL9r4G7oc
jA2naOaRc00sDHaN98G5D8ETH4IxMTY9XYltG3qHuF9z27ynlAQOvbyOQqTHibeVlnPr1SkOPEj5
9fRWWuPPZPTePiZmUbvjsbNqsfMsjVIegtacYWeIx57pWIw2vnLKde8LEnvBDCI6pzcf6L0bRg9I
LHaBGT40/V0omnlbB4vWPr/1ysphAXAZBTPcBVnsaWxPiEijCmpQ4OBOiRPzAGsEzryztppPOGXF
BqjEZorMT3NeXqBojlF32Tsv7PYebhx0AaAHDb9EOxrV3x1nj01B0MY+r+ej5ixyzge0hqYMH0cy
eF7iIr/R+VMBLJDoBbI00BdscFWAJirdJQk7/lEwta1gkHfJ4snIpXfHQLe/GePh1QtkAZT+NXRT
zSQoX/VEXiVZ7D/0yyxW9eBz+nkBA9TRJogq+sRx7GwH1Z6R0/246R+GTgQoMsQupqBFayp+hg44
YmEO6KSmCV+l+ewVRbMdmu8okcOtdLDyVYQ0g66udlK4xJl4Xxi4IjI5fMIAJQsWaBSwC2SAKlYm
XTEUq/poBSAhenD3AP7qS2tgRFAJMsW4TgpKpGnjtjV8cyPAJKjNc+bBMcw4nCgstjEczTq2Xwpl
piuJgWbTpMdpzhM0T7jWKK220mgVB3UDiSVpHbGI+B973UUX0Ys2D42v74Z+2I9KgTVOSwhB7JJh
HYqHIiDkFfAwd0Ex3DQ01jeWg5jY2TRGgBJZoM8a+kWHOyLKzArQNJa78afyqc7raZ0HQGXnLPhw
A68/FH/ItHxPfcJScKM+NJNC2XkYgZqusF7c5eatnbvY/keWl1YxikNNjHpZAhU1GRyYESWyS1xj
GOh4k+RI8JzQvMc6uk0dybWT4FhJ9TrMzGzPLN+CACmPfc22NhT6XuIBv684uxXoI1wbJt8Ibujk
xga5lF6CnLXksIio8Jy46gL4SLrGnU16Thq7/a1H/AONXfNkm8FT0hgSSoGR3RudyQPnl6MBDT4m
q8rhrGi13dPs6Rfawc8c+yaclW8xUNsVFJy3wOKytEa9G5jJHZnoIjVAOV5E0NE4sh0hus6Hvjmy
rnKkNZqbZNZ3/hD3D8QfqcFfS+3VNLSx91WzvxTYfF49B7sJe/Esjekh7DQd/Gn+3RFKh5Fa+ztu
tQ9VD49dOxmIlLj+A82UTHFhUnMMB3wl7XqeJP0t2B1du+X6hQ9IAEiVqU1Hb35TDUqtbPVTQZTc
6REcdje5a1dPPpoJTiq9Xe8SEjDol/s3DdRG+u3xLxLxnuvORwxi248RBQhxUT3KpaCDqgqKv6vQ
NhbmMZzac4NdCHFFeUpqg2EMKEI2hZ7YtvdEJIdwJjWnQFjrFtEBtGRxZ9b+dhEgfmgPwmdC9/9g
9oQ94HR66avQwe8sPuIw2Q8YkvoB003QjG9unamt0AUZlt6b09FvIj7LZfyGfVEqZMq6LRmiB223
myNe0Mqy+t2YfDrGPNDZjL6hXpf72odSK+TJ1UPDDcR/bJE4rsg1fOnhhnqJ756hJIgd3RQLUzBT
5MgRrwVAvpXr5p8pByHMLHC6NMczBzHp2jD6x2JqX4mTmzeEVkSbqg1xCevjFAUtsXd0b+nHvuhA
cnpLWbmawcguVUpH02MceyGviuiJlS/UF3JReSvhLDkeSqYxGdObeWoJ/IsfSAB0TplyPlWf1Fur
nh8SkNy0RNbuHL2T08WKqD/c2oBY0NoQjEPCmmmIoZM3msNEHBG6EXyS+fxAckK30jLFROVbf4oC
z5HtoviyZv9YUz5hnfRSyP9E5PkpZufwLVsu1FqkO4/X+Ui1kp99a6REYq1DrA2wtdHRlhG42oLR
gP+a9RPwspHrq75EoZfvZu+L4S2GqyFX+wFhfya+DAP1fy8UIXbCZKwpPmxRucfGSO5ydtGTVQRE
qMwIqIw7aAfZuhxmtTWm8jHU+o7gLDT2XfqYzre6ih9COl/b1oW8H+c2Z3FcI8hzkL6gtXv2BhKD
GvthKmuxMTu01NqEy9mYj9XYl4TPR2uMWcc6wE9uDnSIHbEs7inS33k5NXSPjsnxeqzqB086Z79o
wTvToa/6sTvkhsv2EtKZtNEQssvOcjOOvXFgRerQys31r8LWb5S81HYNbmDYCCQsqea+K9HuDpaB
pKYiVYiUhOesbX30Q2lHfnEPtUsaPnc3/28SpVaKr4mCcdzbPd4rD5kefxCiO3+k29YiA+wN2u42
+o1slBE+/BHGQipA8hh/WGOwuSM9/nB6Qn8sxMjda024npF6FKm2uO1RrtDltNGpzBVCLAWFuJf9
BksGLD2nDlc+66q3wMGVMfs7fFYY1Awvu0uRTVNYd/pDKyCdpVTdYQ4BiCNkjrduoe11Hw6gOWnU
euUFJzFacfwmBDul3z2GkTDNxjtURT+dbOQ6tV08DIVzb3LYODsdK0qSbkZasysZutYRG8O9yfVX
hXZzdAdG4rI/0UAMdhk3ACI38RXnZ6Nw+FFGlWAF12+TM/0InT02KcY0KtZy1Y3i3FxsojNLXV5K
y+Z3QvRPE6smkRl6j2fGgLi7GfuM/iiaGlLkxL53X6fJTdORrZgFD24/vQ5w5ExwwBshTpCLP1oD
AitNEk1UW/BIzhf4fcg7tFZiM8UGF+V4nh5dFTw6Y/QJ/pL/MHRVhxQC5DWbOvoMje4YoP10bDRS
HG88e7gQRCHIhevItqgAV/k3jMCOSQEmHjHa3sF75zbuAVD0V2C9jPO8nTm99aP6pRrsn27wYnsj
kGBM88FzOAXfVJ+/vJ41xKZDbii6qpcAlHCN0itla/FN1PZheU8k+Ssyhfs5oisdq9fE6FH0EDvh
N/eYRVG+5d6jg4aCbEpMbVaZwvHJ8LQTeAn1qIlQivGt0rx4UDbqTVciamdojyNqkYKPd44bnwnx
uE9n8V7WNB/hZOB1vCHf8NAYRF851Qm3wm2FwhAJJxRK1gViU1ouR1fvxkg8VKb1KtGg5bbFJCtz
vjIS0qrqMhsImBKdPQe2vKSqvpuIswT2sW3cX52qyI+rzpEfEqRGghXOpxlt3/m9TkqkjdJ8BgJ/
6FJWZYLAKuGyeNt3Y21/6Eo9m424RDq8hS4mDIOi0FuANR8EmVLvaeerK4Iz9S/2qRjSr2V336N2
aXXDtAnjtbIgHRAYsm4oBAAiAbLlIkPKKLpt0cTfDK4e8hAIcogEzBTeveMTTKT65ySB2rCkqS4v
DVl1C0B7V2BtwFVaFRxHhX4Cnp5tCHqBJekFcLyhcBnIlCpx0waSiYWCrSDe/Lkb1ilrO85RlBGs
wbhl6gpkchQ/h+rSD+rTM/dJKSY8ZC6oGQf53RTcd2J4jXq1Vg3c5zBVLEFr2iAvlBWvdC/ws7ec
nlE+3Gduv4tSOKcM6JwnFK1xfQLQ322JPMc/U2T3GQm9RzlQT9FxuRiZSf600+zRPjfHlnwEiFFU
AIwHJLDalc/LlJvuMYKGkbqN4qBsEL3kkya1GDcj2V7oyN+NHR0ANi5sLQo+z2A8JZXYGXFSH4zQ
vi/bpt5wAqTZmrcjWIPwVEbjec5wmJVBsa0r/VO5/ALMQNaSe2geCUdttPcWoNw7VJwi8HTjaOya
lksiQOxtzLeEW64yGMuiUxxfzfizpqwjxwrjSVVsMV2cZaT2dK4o4yJ5S7O123m3rn+pNWVBGgsO
8/GF2vHL60mnYMBbU8alA7uFSwwhvWL3dpokoWUc0YA/JIdZVV8qwSnE9LRf0+Ab1lYx7KBo3quI
4Qhub1RYxJJ6KBPDxvyqjWF6NpM7vRCKg7AkxLZ14PCQsBvr+16mCO9MD4+g8ez24Lvk8CoaWjBV
Q7fKVIQIJ+LOc8hm6qr5w8q0XkkZ27vWn7jbugPXJY4PBgCqwEQ+lNklMX3/NomsEzEPMfPkeAuJ
Pr4xsnzXh8BdKg1QPee6g6fR7WMlPmRVUUQj8lrykAix3KRVjgzeXAY5kOSqrPqEfgHVgBje2Ttn
gahuzShpn8skO4ZBigu3bk85Hc+NY8ZITvfmEGPW610464uCwM2iTS7VqbTglY8R+KLcGn4XaQPm
xTOYSMxIWRXLBqQnf1tkw1kOvbUdPcxeDkeOanxK435DuYXEsWw/cE6DRaCwGcCaD7YxHXFoVevI
aU9TTIOt7cL3CCOZrsmiHjJzVwYNAWs1Bi6rHm6rBKW64dCcTOZKcaL4Q/CzWnee5iTp9O9uuwCL
h6c8B3sR1dBqkiplFYdmyE/05CmoZ3cnlPHQ5aLc8NnZNhYc/AB37UfZZgdBtMKK+MoDeyrAHl/Q
EOgbTgkUZ0HKZsvcKz9mjnOYRjKlYrKnEfpubTsk2qehvVFYU/84dr8rOYyboamAmMNKlL686M72
SXxGcB+gH69ER11QjOdW0ajMVXM7pPW9N2INoxW7gsM3brWxyywNxplWYOqmv+fR9dYZBzoguNa3
Fzo/hQf2dshDY9X5XnrqlflUB83BNFSzQVR/35rRg0zQzvs9V3XggVCbiMvklEMtOHZrixxyBsQp
Un77O2kg+/gppLoqusAk2oHbXW5RWWxqTxPAqioD/ZpxLMVzOJdbxl184wUUNJEvZtK+LNP2Ia/k
cwc6YUXb9qM0hNwUnnnT9giSAu3GWHONC0osGSLKTUxXr92Eus2US3RQb669PfT616qJ6MdGqGED
YkntrF/bQiLvLeiMltitOgT4Qx38NkyBW46OFLGiZG04/bynoXoI++IQepw7jCSfVl49ljdRm+zV
ktTlWaR+lWRbtcy31gTLrWdx1CEcMjzatf4mAkVsyS8bliPTQ5Bj3/KWh6hR4iZOc2eHpvNejijA
k/TqFaC2qFwGoXHz72f1ojAaBvwm10BSbhROhJx1No5P7/P6UMREkk0g5m7ExPwZtgYfaYMEvZHk
Vm9YM4EcLeMsGlbHdFFARJ11S0PG2VW6aG5IeI03tGaIUV90BfbyIKMIedHV6/+XCEtGoPXpwnDY
SK0D0doTdgc0M2ruD8OSjnbVrMpFI3J9NrQUNf50zBUbWI4Xv6seCksjfG7IOQsHKP6r60+/Ck2V
HW7csgryDT15ZKSL+OX6y1yfXWVf/+V9VKFYR5U4NItnrl+i14bACzdDjQxVxPR9aEOLm9IV/36I
S46tTFbe5KKUGBcVRFzAb1lfn3pXbZdeZBH+It1KWvafUjhnIlFRxTW2c+qrJN1z56EDTpDwxKoP
8St29toq+SdeHzrumu0gzM9/3iUcHy1cSeqFwLeD1+Xvz4UN9O+vur4vnchgmFqW9n8+MID83EhN
MVcplrcIHefVgvDPQ1Avkp7r20nSbnUtIKYE3AU+OJtVIZhse0TFlU3UEgUFWc4v9JOXhwVJGtTD
PSKTcaCBrYvwVHilefSxe+RmP+NYJFrY7AtyJNoaiTFogDg7VqBoyC4jD7nksJIGhsHCkxl7doKH
omTjh6BjPuZhfZsgO1yn7KVwR2bBfjokZy+NFuA/TV5XZCF5Je4PoTVgdMr+yJnAOXdTsq9bv9gq
ulLG+CQiTWY11S1dSHcV2T4QoiTfWAZdxSkpXqa0GZjtA6PhojyltvyGqQEXz6EDkU3psxXmCtl9
RoPeiwH1iJspGpdNgFQIByrItgq7ezsPmpM5x1urmuqdKsvd7EPsq0aZHlpaQ2vlRTczYGAkSh0J
qn0naMOYyLIz81CaU3dTwawCEPJijigxCHlYDA/dUDxwTpTr2FHeMQ87jku1t2aRlMyD9kba8VBR
xInoi7Nvfq8MKwGIngcMbdZdaQPHLNVvLaq7xryF/3rQcgmCmPa5R9+zcF4zq+1XGEZ+CsN9qjlU
51qd8nzKj3ICemrYaOHzlFG0eAHwN8GQWBUZ9mYbfDs1GRlQ/fjcTN5Nmj0jKKHfIoe7sLMfg1od
hyC9NZNpo3T1SjOe8z7KOo6S5ctks+LOFeSfrv+Ii+B++bHKtxiVkFjkucrcxEn6u6xwMNHBZxA3
vYfa3BahhEtkFk+O7b3ZBHPz4YH0N/OdPDP88nP9e6jle8tf6KQ0RkgzXslONL/iiR52JZ7q9lwh
4YctZhH6MRFky1+3tmk3XDLXnffB3H56fQSPnuJ8IdvT2r2BQMC/6TaNfE5uNkFqzrMKqX/IZWKn
zMs9HIwX3Y77XuD/jxMS1oeW8opzLh1w9kpxVKZtnJqWHIoFg7LwQDgDHvHv7RNBtnfMoAaoOyD4
pPjJbJsoc91XOI4gVWDfjyO4hJwqACfVWKKs6VmJ4NuNHAJeFT0oC7grYQxNe2dMJAiiu6XuI/qj
NeKajsPe6WjT+wbiEUDE/QHxkHtf0sWsHMBtJrMMkOzIPWuc8uWCMCiZ7C3/OgZF8hPMHKB/4+OW
IJJ4I0KGEF4HgcgdSBd0n6wu3TOltC+CEVyKoHYdCnreqGYAOOhL7S7eEl6PukpwTcU1IU1Vc7Em
/62vzU/WSgA6lfzVV7XPWZa/Wdf9Ku+nbzgQamXkW4Ifoj0AwIEP188uyp+IgSiFjbyLSoVZZNDI
w+gL40LH+0iz7uB6lYmrOf2aSnx/ooER1/zxMhqh5IGvpoI4j8jBUJMEM542BhEmryKCFOBJsfwA
ccHLE/hrbQfYz/Vj2MnfQ0GKVRPSc60aLPwtyQg2T5YPJQn5DlnW/BYQADDjgbjhJg2Tntuxeq09
6w5R1kDcSD9sa9vY5/qVQ1aAKgVXYgQqdG0PdXoMwmgNLGDhiznPTNRtLlKav8HgcXJD/+F5eivT
DDxJ01M64+/Uv8xuRsEGXJHrhJfEr0+OV70ByLi1kwINy7wlp+Ct6fVR2GRAWtEuIZB2LYWPoiXp
jsbgWIfejZ/T2EHo4oLnjOqFH2LY+ygChdIamoWTyLUq47QViD0AURojAtCKf6Cb/U64Z7QLfTbz
U+ZZ57p2PzQlGGBhBN9BtgmV/6gD98v3mNxw2ZSy+xHV/KD0vSeq7WTTBhyBm9B1IvXJWfyGOnxf
Lvg6nrddEizhkUdpG/hkAHjEnf2QZd7GmNLPpo8OgVvt+NXmTefSiwsG834K6cRQLIiNM40vcaWg
X2TGY5HlZ9V/GREKWB9OzQxxcdKpvSZFW65si+Gh42/lwgJ0yDUWyscy5wWbUBqHzJ1u6VM9YHm+
l3n7ADZwVZYu2cjy7vpzpxa2Fp7NmNNevqu96jFuzGqF8W5lzZTcNiSjVeLizKFAoiLKpl1n5y9e
PAZMXaMGNcH0YwTtvvJFzM6znBGJiGd70WidHhuPewltG27lugSFHj66FqjIaSAVxv4M6OOuiH/4
VqxbA2LGptYvqU73TR2fnNK4xeB4k8SsimNw79NNki2NoqiNWcFs+dkQlWyQRwD27o+ff5kVnhZm
Z88l2ocmTTco+iwsukzda/PA4orZuabDOppACeoP2rgcFv2UY2S7L1lojVJ/plFBHPlwVwfOOlf2
jNwpzDd94c1bapAzoTM3ZmA/O6b9BhVzDfwEDCZXYzJ5+QYR9gdElgUAl6PimlaKMczKoH1KTb5l
+orRy90yDvw0ydkluEy9pP2IJ+TRdNpvM6LGEUQJDs0+5z5ho91j5bwz2QysmJENFA1AmxOvC31J
X1nFWltM22uDY/zETEylYg9QmhZzJS6Qi7aTab9rxGBMr8JTFbaE6kzbzoMFGuE2X5nO2tPqV9r1
b00GbEsQFCjjGhc1FMmhJZHTp4OU2d27n+tt0zZferI/iG14LXPKgi550W7/C4MtBohyfKDWKHec
Hz02gISgxyH7jFu5C5hOrGiXInirvxxez9AfBTcDSsfK2pJ6mx386SlKjfYhrcyzGjdk74CeVaO8
y0M0cuw00DF0P68dbqVKbhKS7FeqG0dAEglXglOTg5aodxr6cPESk4EXySeGlX22GkUAafXoWRu5
Ix3oYhbMi0E82cgJUjAeA/NbEf1qDHdnTvqEsYfhhc9OiYTkROf13lmwG158TEf7c+gzm3/1sz9Z
nzTNQKoOJAcBUGS/LL+X+zskymfdtO6aFhv4TgGacrTdZ9sEvBT3rD4uU7hBTuDJmbT5tVusXIEz
IsICHXmtc9d0GQdQYXxXxJyvHeOV2O2VCZZ6hfd4iZ2x35AGHOwSV6LpkroX0zK+lvte+1u49Kfa
yKiRmVvL1nxXknANopAlE3Ezav1vw+a3aAzrqyEYdjYGcKYE66Tl1kXIsxY1YQNeZCFQRTFu3Ggr
eckEqMFoofA6/r2ZpcmpY1IiAW9V88xEBn5YUYXPQeK+mzFzgQjs25SFr63Zn9zGB7mnmxPp9RCQ
SvUz6ZIlQ8w4Zea9lyAZbsi3rjgO0VVgFNL6euUBAQPP9ykb7O0ZekFvTAF2NenWzcZDWVhbmwn/
2qoi7N60QXAlymFfGc6bnpPhqJuCLp3FfNJL3rQg4Zsich/6AmWsyB4ogdAoTN47wptDPdfBmnKL
LBxz4i+SzLi7aWuZpd7m3e1Ec7XvUDGOpvsx0q7YzhXrCi+uDTc0ftQ60lsrJId2SHduFd1VcfMu
5hSc4yhBMCBMagJJJ9SL9pYswVL2HXJpuHxMb9YeE1eGQSfVcKqoGucW9qu3l/74wqVQs5ncCwfU
ErKfB8NLXwYTfzfynWiNoQlgMcl06ThUqCknvaFYs6ia+ctZoo7YxADb0/dpmoWfzb0CkpHoyN7D
vAjgjfDltNQHFR1nVJ3AmcobU4Nq7QfGpVZrD/QJ3PtgQhhSOcklp2+FbVGaexwfj46SXyrK0rPp
HIPsFvyYeuis+UTQsTwyMmtNvPRRixFqZMMqUlBETuTPR1tBm1CmsyL/Gq0U3TzVFdSRsQk0aHxp
aQsNonxsq8X8IVwSn+vXtgHtJJ33QH27LSQho0lCOIvJY5HMj6WkTVczs5yaaHgMswe/ik4zPRHP
oC1W0b13F2Z0Pht/6nlmpJQMZLrNY7CuBKACp/sjggKccjjt7dR8sY2PPHN/TIIthlKUJ1minJE9
GB8rmrcQIyDgEDuRDOUtBufX/2DvPJbjVrYs+isdb9x4AW8Gb1IFoAy9FcUJgpIoeO/x9b0yqdtU
K+7riJ73QAgUUI4lmMxz9l7btDisK+hJCsU2kn99ErwrUOSJHY5NTC7HcI0BCSL2qlMcHBDqJloa
UI92dzp8WzBhBM6PK9htg3sI/2uMbbJTj3WTomiyXwuQrbV3sBewnfDaDu7yTHmGGqGtOKE7TN8q
nbZM2UQP8+K8aPpC8F37NFagHtHCdAeltK8X3A27fv2hdVRki5EhTUfXJoZtti9HXOGectoadTzk
7jjvtDm2fO6hHKZFf5vZ+NySuqtgbE7hUFmn1qNWH7vZ21YwaxvLl7lA/hSNrz1ksmro6Ms3UcuA
ar6iIX61LnQOcHTY4LMCx6je7YoQbIybALrHJfNnpp/w+46gam/cFK9GuU3afuWWTeinDsvCZKBF
qdMywgQW1zTrObQe7du8VgM4es0v4+zIvS8+1NrT6JlEFOoM9gDVV6EB89gtytvMIoe1MqY7kqse
JudHn5W+54GGZLT+rRnGF5sk9qYrrwoLt+DAvw3J0g4QXHGIou3SUEemuTpUhko3z7S7j3kKfsHb
qKX36pFZn0LdL5iZiHUL2Z7lU5oSW4EhZteYHWHwKshuEq2IIvzZVjnu3THWiLawv5nr0sDbzOxg
SrX7xFQHzN4Vl+bVfhm/ubUOBKSlm0SJcXQ0AIgrqNZsYMpVNWESMaXN5yfXaq/wNaQH17V3w1bB
rW6f0qhvD5i+H6B75eeU85cBX4HfXm9Mf1ySPuyKUQ9QycDdGuisVUfNGOY9/a2HLYYWaMU3FqGK
PgzWN9vV09OkTze9YtGdX1DUk6qR7ZN0IWTctA5ehYtBsVayatTLTDHmIKG8gpwSqmHdjft0MZEr
FkeaOVGAMXo6WspRh9d7B7CEBmI2odCb6OHGTWCoy49/iAij/1do/1uFtqHqRCz9+5inx/eqeu/7
9/f/EfT08apf6mxXQ4LtOBqJC4bDm/0iKnnqP9EMGkSWuJpDbIZLlsEvopJh/9N2QdyQ4wGtAuQR
ou2/lNnmPz3XINoA2pIFutE1/y/KbBGS8meIhu55wJTI7zBslXNV7P/+dp9Wcf+vf2j/6awdJ/ds
VadEc5S9dKNpwpI2gx89DeqzNMPVhg6He1PpQCptXew/bXJyt1KumP2lPU4+lm45uSYXcofcVo1k
KEKajZjBDowYKQwzc8OCK6vD8vHHqmt0J7SszCNsMt8xcIHBxDdLgRybmViTi1HWUscxI5+gNW4E
ReCs9QLXIFfnqPaY9Yqt0v2Ym5mg3RkNjRiRGGe36XhOZuXU0lHBFEGYounmz1bBdaMlCHgnJl/D
hjg9D5ayG8+a6lDC2UhfpQhZMWyqygut5ZKCaGb1U48KJrEsIfrbN/KYKSkuzVOnMU0acue7cmOY
6lfKFck1d7CzlSy0UMwNZLtiMrQdkQo3TXHDMO92NpM8KNa53q/cDxhsd37KYLUYY8p/E369kahV
VY/TI8rpcxov6cUwOKE3jxFztOSl6YyLdYmzEJ6XBmh5I+cJFQ4Oybul6A+pOUCXPWCVAvQyP+XJ
lISl4CDOC07VuQn10vyi2sUjpastsCMPt26h0yRbHBqT5d3aE9Dek924N5XGCl3vwY0pkNL2Z8as
uS8V45Wm4QJuRaQdr6p3uU4oMrWS1HV1RSGc9jTpauya4QyAfKe0XE0R1NQqMO3kfh6yrwWu2yrd
UBwXRHhGqubn2BgBKo3o8j1zTykDbYuraFzNSRaOrQfaTeZRTTsGh+lNTtkRLW6hMJekv6gVvY83
gppU4l6ZfbMcTVP7qVSK7Vep7iFxbVAndu2dnp+tqXOgBykDWVpMRVXHDGFndURuwj2uNG2kB7/d
O15PVGZPGPzqAl8vgEYPTOkX1KK70Vi+6mkT73N6guGiufSFIvvbLN7FXokDWF6qqKVKnaIKwuD8
ivYvDTWczvJE2R56Gs3+qi+3akX7BWEYQbnpjKAnMb9TZlt3k0HUS+Fw2NC1PyEeoBZTdod+JJZl
oG8DKerQlYUHPni+91RAw0sb9eHcitpKvCJMMMIlGTzyNdwcWJAR0OLpzuqUhlY3nzYboUFnkyEN
78WP7hjlnyyQ+GDxaU931oOeTt+KERHSutV3w6BWyLMWSjr4n7ishU2nM49ivK5Bstciau8GiC1m
D/191c2jvy7pHsY7VWNkrKDUORGHY2UzkcnGgg5tbe3zptUuCH14pA5dBTBMKKgfW9P8QbmppVBe
WkebyS3mMpmEzhAtZR7qGvU3jg6iScc5DdTUhogY1wl1RMpXCgoKjB87jmI/TbsXQAoxtJiD9N5q
ZbOL8sq80BAFoNGcQySk2q6uF+z8G6VQEYyJATboFSwohIIVlDIpXnYHWy28kAPorsa40KzrSz97
iOVMWK+ryVS3JaJ6Pxr0S8C/97T4H0vNfs0d8jk05JrQNdvylVkNMjLoKXTl6IYa4UyZ3XknQHY4
2q698d9BbK+pm2iK8p4Za1oeHYMojRj5wrBRnlUqldzuZA76EqiQd4VJiP8eymCTSLC0qkOmkpSe
IMD0CTfNDl5Hv8yZtR/tSg21e8ljUlw03OVHLiCHwuTUSBL8p0l1Y4sPobV22KZZOSRCzxipV6pG
H9tYOut2VM0fhcU1NQZgly7QhdPhGrnXup+6Lj713kO0ePFz71iE2K/pciSC/tRxjKkITcKtoLSb
6DTkwfCvhylzdhtCOMvDNDNP6nc951Gpxm+xgnbMxGuXpwy7K4J/C7RByf0aR8pBT4obbADUCWw9
9ZlXipZoYCYGoTJRSsaT/WwskOiQ+le7JaYjssBwJlhcmPfHcq9UThwStVkH29wSe0w1FukuKI92
ji6Q5E4VoZzWTK0ZDfu7uXB5mey1OK4e53lzGiG5vRY23B60mpXblS+W+VMpaTZpioWLoUjRHaUx
beqfbl3p5zyajkqnUaOYCUgrowwdW9cdqhzoLJZN+9YiLy+rYPSiRDltGtfN8UfTxhsiXOOZshhS
vpzKet7PFeQzTw84qic0Gwz7QOPGxXpyMMMyMO+UaNy7mkbqioVSTocddapWOoClVlISy75tDfVk
Ui+sC+JLS1t/nab21cCYSiGUqPR2JNdXzbGlA4D+tnjz27KGTYnfdUTxVaIU9A3VO8Mg6HF33qik
OCAjyqFy69HXDonNyU1G7jIJyqsyOVgWCgFzqAiTM7biqABlPHSgxmYLxwfG8vJWadDrkW6JrUXH
WeIAd05WGy360J295aLXOCUhZkQ+1pe7FXPvvn/uUOaFCmMQv9noYVEPgs+4LOfIovnRW94RaAI9
z3afb0Z3UyU0cTDJPLYl96JNn3GJqZhycqpfwUxqQzzRAJmNAh/wCjJSHfVT/4VGNNET61Uz4rp0
QYXZW/HFVcF4Ny3MSNPBxZ1WPyvPVtCNdl1QJa3r42S6i/v1Zs23x87uB2SN2Xo5KWQEaxTlwPkg
ymYamykbmuBku+A6fZ3a9Fwso32G/WsfVtW+VrIQqsRyUHr1Js06JEETNFoiM5V9L8DKtmnfK4p1
9CwMzThgQjF8gZuEennILyiSYSexHjhzXlSXGm/bNMuhy5MzE7PpY0Ga1DnvMzdw9PvGcqFdwqa1
kpnhw8QMrk3q3s9a5sftXJ/KzQNXKxZGor+CDaM0jBs40gYHs9Zm+Vte3CWUSfZu4r1iUqcBSw7t
EhMQBDkExxXdXrQ8NDfUqaowD69fVXciLpcALsVNLKq9asl01q3e8P6SdILh6TzlCrIfqMT3VM1w
BVK+jjObOObGOuJP3cGUYLbs/Ygw6gaWFtGs8DSw3rOLiAXc4qwo37jm9yEB0zfxMFlh3NJYtRWT
CBvSdSD8m9yzkFXsutatkaNkHKYrJkG0CSQO36FM8iPi9U44X1T0HHtVXL+zuSYfQYBk9GpqyXLo
7g0PcMwMz6rYITQbdlHqGFgLGFXnxr2dWYB5bDQnnUBeqElEfYnP7AVFsKRagzSEM48Ii/kmVYnL
MaBJSG4RSI1HI9PsPdf/q9lLl7Nj6NNh6bMz2RJWOFOgXEiYE+KNbo9Tvt0jCtGPddt8gLSAE7Sh
Xrj3VT9sJyN9WJPnGA2sT4IGzFDxdZDdiytscnJghIfFRFFDaxecTFF+zjp9/6F/WBMKHgIsVnp6
EeJtefxgnq2MpMNxUa7wtFunEoEh1z201WLEHsOpIeReZIZk2ntrKUOQl+g4WrvaE18kFM1atCvo
be6GdGp9Ne2hXEYjskShC5EQpTJ6NfsIbiqDZdzZMWKGZ9XAcTgY3XFO1GccP32ItBmvE+ipvkDv
vYJozh1zOGboFTeAc+HQ2S8u9YZzjy/fTzw4ll0Rb+daVe3AcQmUTVFGbAWINwVmiMM4akCYY8XV
azs9lJn7Tmu23ydqfV1lGgY0vTh7rfG04LbO0aimraIjeMRCOJJpujMy+81LUUZsFoEqnsv/vLpG
rZ+idDJrTictLp43b9T44iap7d4L40BMYXp2WVd2Gua1SrDS9D7lkRJQdo7ifN6vavJzWIoLGdra
kG9LLuMpprl6BjJzM5g1fA+bYLjCpek11gggeRtnX3l0UziMsJCAjVYZg6lN4/jVkt8prdUKnVNg
uWp7/GCJFXW/Z9CHRLTq11Pp3XcraqJGLOb4e+Ggx0EcXoY6PQzDwFezUzfNOyR5fEwVA+1oTCXY
ba3+QEH/bM6JAYKq+cqIwttZJRcbx/SHwRQhN5QsunJz/XipnloutqFtkEW0Thdp2j5Mc1Ic6tGZ
LhTyT9bN1U7reHQ2gkH6dHhj9PAMdzvltOovLI+EFPT+ISxSJIPrWbc9slk9bFljYpnnysXkxY0M
oQ8E6sqhoteUhY6WsXZOdEzxnC1IlRG7ypPaRHehtzqJS4L0J9VOegfpxTbr/AA4F01tXGuhM706
5AicogZoQ6kq3T4eCZBcBi4dtuJxWcHAASyJs9vNKLEO/EQgVRjwrSkxQh5pgGOZHphZXaXRnJ7X
W7I0x/088HaOET/Wa0yMTTYkF2O52fgBxJAvg6ptZ2XoJc5z7BjaPnE2LngCvEI4nF3B6iATHDAq
nz02JhIIYLuYOHKq495zm2qMFwQaRx7ma0JjiwsPSFr7q5Ni3MmRP05rc5np2oVtGGNgdNtFEdO4
oFW8wyXV+RCMLfJXGFI7FgwGwRnKAbAntLWQR6JcIeOndX9iEFXOcoGgVogBLONuLjeOUTF3JQ3y
16Joxuep7pcQm/ivTa1N2IKRTJSzxCKyHSr5RTxeqqouB+nBBieMGyniJ4G7wTOtBQqAFsvYPLBa
5KEvuFM4MK3BLwUIJUWxcv5INiap80gTirajOWA2wQlWKC3V2S8pFyMAmqp5TnEvfKzls43EkJzI
ivsQYRhW3wVxBVWsUshIMxagNkM8j8e+NYMBBSBQpvbWo+h9QEroHLfWppHneedJ7PtcyG1FRocz
VvDweeIpbV1GZxsPaqWBqV7IJzyTv62bEOnjKlq/m9RV9qtgYJDSwA20tr3rVpRuE1vlzix0a0OL
Kl9GFpkdKWaQZl9mgZdaTagfpIxgk3T095gYP+NrM1IrQMuTVLuiSziYXfeOqdhfEEiBLorEXVJL
GO1mMkJJLFTczoRF6L7Rk5pjufTkZQqTXCjbXUvOwkne1j4300VqaGWf19JSz6pYbGPzWA2mF1A0
b/01Nd+iPo+JcNDni83hoMJo1QYbx+gxLmsaLMScVLawd44VfbZmEbmadoHZdzrFipCceCHXAJW7
CxovIynNW7koFfWbOtYPFn2P/YCzAhsXUnM7ClKEKKtoxNWdBWBPH5pD16Py61O67FrOxe+wckOw
8+aoRWpISCTIzKfmMUHgQcPM+wVdHL3Y8ak2cf8WECrUEt15pSMHOrgPsegAABfSbk+ctjky5rPb
jUNYK9mj3MQ9bD3ftoU3Uo9gsa4j/e3ZaPGSbKo/CgwVfoTuPIiFAvHDAyVJmHgPV2Tjv1Ojtl5o
xHdnZvyUizMO5fp8jI0k/CTirXp3y2wM4qmgg1GJp1jW6DbdojYOJQZQLiRTVJgy6qEt9qm4UrTJ
LT/IepL7pS6zlyyyCqE2Vzy83rbeMyiS5FvJDJQLHX3cGvXM9lS4yiPOAbKhmPmheuXvBbbya63Q
sgIUr/YsR6g1w1GnTDR4tVp1XOit2Zr2Q2vd5NCk5amcbHBq+G4u9BjtIE5Q0u2YDkca0mlzrTJa
cdzVp6WwGZ14QLwWZgLteBjVle59hJ7cVm4XLTeQoA0aeVYtkqLFfp/WRbtYTffCdTONsg3+uN08
BgUqjjiDHjZPQFYzEr2i/NHeDMJRHKp+qU5amREhxGjq9iZr+aypNTUW1m2sY5CfIrvfW+scXQED
xuS61hzate4nGFcgJrlbcuMOQTNX06GGCBS7BUcexVGm/Uiy0Wri7LsdDec2m0yYoEL53ur6ycmc
exTSPylG5Af+v/MF2HaidkGBOJ+O//SUZ+WRsXYcrC4hKZSjlV3Hf8EOf2cepGtFuldPumuXPRE3
/073rGJQC7N+jpM35l83Y7wccg+PR9JHQ9iJHFSKQru+wJHZcmmFV4mu5cBk1DiC+ULMqWRTYJBO
DN1nmc+ehtvGwI7sNyk/Nl5KLOp9TlfdEAJiC6KAe5kDNIG64Xyrcu80eMUlJtOZUjR/vrd9sWah
KAxafclvWq+gtmJrlo+nsYWs7zcU53w+mZtSbvPqUciAt+1iXDU8yOP2sGiIWBh0kAySUnXs8WiQ
j9pc6jmxhLRvtRuAQ8JFwgHqppCXKNJpprAE63NIGRoXktde2dS4SKN5X1RqcbPXQmmm/Gl0JQk3
nnXUSyH/IP1vG7ZrrYehhKp+1w7KAwXah6CNqJs32svUU66DFJQCDFGZFaEGBN9fbukL+ZD6fd/w
Z/dtRtUTB+BVzm0ck/WDUC0ZVwPsIKqZyUO/NQr9Nq5UkNfwHpaPth5fOYxlwKElV4v4j0ZX0qKO
xeUY2zhC9e9O626hMzwTUUgidek8UbJ/tkxyyFFZmAc68Vdoy2B821HODbu5bnFTURAGcWJlWsY4
3Dn1iaaT86FdFVlMlUPJaTyqsLSXL+RtOScFKaLrFqFmr57fcM3CUtnRebb8ZR1BlyFLpwirNeGo
JftEyaJjYdn3BT6n3VQYUaDGc7BpNsll8Ft6MhGLsunOZY/Rviwi6F3gwBQsOnpHeCLVbjWaJ3+1
zcpf8Q7ZM8oTBV0d4CQCv2NK9KVneDTzhZjqh6EnAObxZcRKjYVN/xontwnoCpy9+N50V/jxc43c
InipkeVQ9LOBNPXzpVYaOnCFOXBAoO0YALX8WCoXlejsKt0r+pGfy/eK7s4O7MiVsqrWZRknX6rs
OzOMhKLLQKxyztE9FL6KNMWvAKan2Do3j2qDqYRL2TePvckB4mwPraW6jHMN34zNCkDIK05wzrTZ
pndtv2QaDWMNrNTQr0QE5nHnj0j1m5y+cFOvIQ5rLKOYo4OYWCE/YnqMkse1yszv9BeEFqSa5saT
OejfUnrkAZ4dYHVb/VyVlDhhFCNM05KLbuzqcFiI28ypAlWr9ghYqu3WMI4455rRfIxSr8PEMF2W
df6InonEu2yrfBuZql16bphka8KFonqLNUhZjQUmO+lAb1Hx3mvtvcOEdsaE3g/GHNpVUe9SblgA
jPZpc9yqevJdR7lX1Wh4gEDwpV69r1XeLFRLEu8wcEnHgnBNQMLPOAM5ts6I9tymEgPrjFp/xd0o
wSmTxcCle7ckSoxMPhrByRnKrF8FOjaRcabe5xGGEBDJnu4VNE+4dzE7cWMjyipVvvVKj9mTjBGt
j0My4ui5LwRcuMQ275zpkFjKd052P+nIJjKrBeWMqjMpSpS9o98Y5cWkcaa12RO0M/S8XVMfapUi
cx9rz06B4YO5zgl6wGWMEsAUJBZHz2Fi1h16zm3AWB0m1XrTAx0F5GDvVQPBj91dERna8EPkD21j
/NS77UhHhO/vzF9nZ3B2UeKNp7ItrpJHVGRcDS9sq6Jyj7BsR/40jkbwFFcRrs9eKV6RKQofyvCF
4q+1R7Byk1HUOWW1AtkB6oa5oTAwEOYThnmzJAkmUMHrgGrmhFvQQHSjLU/mFWd91yX2fnAqogxQ
eyptW4dT4X0fInz1ydbYV3GGuEmcUChQ/UhBFed1eO8bhnGAl5DSk7FMFAWVdi4ulg6qrF+YO6zY
acwc15hru/5cRWPAdIqjkHZ44bxSlfreQk5lTIYVeD45mqc+prVDGZ9IE4P/JETo39N1uMhXUtR1
FLLbUp5sVQD9nThwfzjEXZUAxysSEbBPM9UHrVTOqEtV9abQszc6IzBfhmHdUXW1fFPJHuBB2fj6
8/tp5RBTFxotFac0YSVrBcSqIsakIpbU7pdH06nPZdmBvGoX/CUJnaMEQXvZo0cisZiLquPWobXu
UhR2G/X+M5rbEG47QtFV8CVJ7kYddSxi7aVFVMFY0M527aRdpTSmYGq9md8zqzCu9Wb6qhAfuuus
2jzB799vs2MHtJKJPqv6OrCQj+DE6n9yjXH2req4+2qZLshwoyAugAraRMUsIf/cLYmcp7TgbLTw
yMphlu5e04OzQ02UfOrJRK9+wNRJhKYY434uHAFjlbjSP7Z9PlQ2Mux2mgB6olwDvSRwnZUEyf6G
l2X214IwQli/Stg7d7ZfoM/fng8ehb5lWTw18uXyOb+tfrydePtaTAJtndNDk2EAxnijbdpG9+Uv
qK187efDVDJuJVNUbvztrT8fy7WPz1tnbDqxtnGpJnZ5L18o8aex+ITZyhhky4/WiKck108l1CfW
n8ynxRtOmUaCrvam6BsFAjGZ8KSX6c/VSjirWpcwToiTrxI8yrCHZ8vf3BW0fbn6gcGVq4nutVTV
xRN61cnOpUV5bTJPdQnUj42/7Zfv50h6qdxViE+Ta3Jh69lf7/Sx0dwYEto1A15unZ/P+/xaH+/1
+fjvnvN320yB8XL6gwSwWoLHOlPZwTa/Gh94Vsn/lSRguVeuyW2fD+U2+QZy7fPJf7z2j4fyeWTp
YqbGj0J1llr0H2zlTzRxK4qlMT8BdRjxJKPpmCp87q/F/vRzv3wsd9stk5bRPc2iUtsh9ENnKFaj
2oF8KVflLrmA2UZFQjl9vvyPj/j4cHU2dv+v9Gne//WPt3+r9LE9HWrhv1f6fFlr8i/j/6Hz+XjN
L52PphKRZhkCc6jyXo7IQful9dE0jV1Idgyh2JEqoM/wNJQ3pg1i0VZN1CGfEEZT/aeHzgcSuGtA
YnQ14/8i9flD56O6qgXdzvAseF98joEQ6Xedj7bpfd55LYis9oWEYUeAY5SwQuRi3lJh++2Xua0L
uubVf1RjeYtRZ0AnZCBQaj42n3786x+MUv/4NLH/N1VRGxtqs8x8WnS1/qT6Zj/X4GegJN8RCy3a
u1/IcoqvjEP9yJ3bfCE8kFpUeqJqi7mAye8eLvCzdrn4zgluXb1H978pwVAH9cX//lU1VE5/fllk
Ufy/6YZhEhBgqSJ07rcvu2q9BqXG1K6cXkVE2249DksW3mzgsDQVpz9PceLsGyYKO6N6dPptOX1o
nj71TXItgxO0iyFL+IlO2HRr4oLTGVdfyMWkbVC9TPUVV+1CPjqUZ0OA/sqMQqvcVkUoaplAAb/N
oLLmaZ/uIeRMOAgZO2LA+UVrd/uEWW210TIzNYAkH7eqTzK7fPx5U2vUCY9XO39wtW0LDG6tNSnz
VwrZnwtJNIfoYpPmVF/nogAoF2UXaQeiJI+fmzpNIPU3h9xyfiTK20IypopsjNERkPtxbJj3LIQf
p5CLzpYzM3WkDSWB8B8seFsS4eUGyYrfTBKZkwLI8ex2ESLGKZRXPZATANLFNVaueWJNPuy7y3rQ
9JO88JeMjxnuC2y3XMjLvwYi15/VFAWEuN/9eZOTj2vsmkGxRF/aoj0OraoLTTYA9Q5ROcagKzUF
oC83DTKYnj6LTaBY+pUuSU8RK/9J47INbPFIbpKLz4dam71YhBQwJqbrLv9cyTTPhnihgyhQ+ZJM
jhP60kG8cfj8K+VaNBnCXyZ+BNXNm5Do0ofPv5C5DGRy+dih5sxoFAh/kyh9IIdc7tL8NS74vBVr
BBkeOR0w0NDdQoLdf7Dx07aeDpO5nUibY3LkWM9yX5HSoOwbiNp6T3i9Quz4IhtyMuXEI+c8dMf6
meQ4vgllDzIHDro4EixRN5Zr8ujQ8TsdZ5M6mNguN/E/jjfb45iPZWQSNZ763EbFiEovGRRMxyRL
LbHiYD8nTNZkMu0rSYvGyhDFpXl2WI0rMOrphqN9ES1RSpUL4kVgBHW1HSV2Xx62k/jOH2vbeFda
lLN+O16bDIkyTBqO4r4m6rSPuiv5bWr5lf57ISWKdOX5mmJbJEAUKfmORA5x0EQul4qyFnYE8VAu
lv9e+7unwLcisblfySdBTHRWV8Z/cZkzRLaqzjnYHswFBFxnuZe5WXf+4yHdANzDXs/En4Akvy9w
RRA2DVxVvoQcG1Ihi/Hl8+3l2oDZ8jgW08ezuqTnrFvWjB4w/zf0TSnQi4Vck9uwD3H5rlDgEPyX
QAUUT9wIst9ZFOWCj92/PXNQ35VJKU+ZuGaBFq/Ocm0xs6Z7katrXGmoM8V+uWhd6w28EwqmWET/
fO6Qr24/N36+m3wOGjVtV1Ru5stfngTUX7+8bc5AhBT9fhQxG+1H4oYI34gtcYmCteCRMQXPQv5p
TszxIf9eudBFnIcXq4BnxR9uyjSRRAaJfOwXcSApuSC1CAixSQqJRGKIeJOP58pnyce1Rr/j86Fc
k9s+3u6319BIKg8rCSaaiDIxyDRZZLrJ373N5zZ9Fikpejf8cHqCUww6+IlQ1rozoSpkgL3JR5Qw
0NmK4xW8E+Iu8XAWWTFy7XPx5zYZCwNiOj0o/BqlTH+Rz6lIhFllOop4qz/fT77s811r+brPx38+
/W/eIh7NRPX4GVZ92neq/rPmahbIDohBUJGzNOiHKvXFjFIL/iQTLbmQMVMtzhiH0uLSHCZsShaN
wV2+1QppFSmWYnVYexAvaErkwrXUe1oZXfiBnBCXZLkmmyB/bKtIsupFNQiHNb+niFSr+mzZZ+I2
V9GuVen96eMOaj7VOXFwywWii19rf24Td70OghTXq0Ic9k6kBhXoXgTPvYZ6odUx0G6wtFra7J55
couRKO9ueOXnmCi6qpeZTXMcR+mC8ueMn3zimj49mDdmnucfny5zlz4StVra1mjHSkqci1cHqcXP
0wHBXi1alJVgPugitFBmh00UQBmyyamimJjKVhe8WoupX7z57lpTmlyjYzN9l78S3YWqxlvTYOcg
q138IvJXkh2h3OnhTG/ZIe5pW5Wz9XMU4QdAkJFJu29tn8QhRTlib/v16FX0u+qYwJ+nRHTVZSSW
DMLynJFyzdRE92mN2kZuE4eDoZvFsVsyvnCvbN5p1i9njVsItKee6nV+hwb+eWCsS7oBLo6ZXh8R
OlNPfpwFlrwV0A8NgOTHYjPHG8+y8+M0rEdap+514yJT0jc0YxFK55Xgsbm5TzUGOLXmdD4O8h0S
TecuM7tmrw8LrAtBBJELcbH9CK363AYLAUmGSB5LMvAgcvFxBMjV1M4ZBOfztE8T0NK6o1w7iaPv
VRCEKN/MyxniCZVGoj8HAFeTO8c3A5gKWvM542Wdcas9Ojdo1JYDFjHaclqp/ewXtQx0cZOTC5ld
9plqha9HO2y2e0Cx+qNZtNuqQMKSu9hs5VqblQvGWejOCeXSc8lfUHBW0Zb87bGncrEj2EVszik4
fuwTAUmT1RX0kv7aJJ/x8R7lOKFg7e2B7Fag2/te3FtasSDllKBCuUoY6oiQahp8SLCMiFRktrxI
PKvJGW3IJ8m1Rdy55NrnDvm8j5eQAvGjEPlwcpvTtt6Boi4Zv4DHKCOPZ3WrTH4+scrBrmEPruiC
bNFwltscBSYDSOvLadWsk9wkdyb0/gnM4Wm1kseYRPl6xdiBWXTVoJsj91SN1i35q2bIkcItXU9O
Bf29w2zHubr/2DZ077EbdwEcqPYsN1mlpviqQdN+EK/63PH5cL7Bq+CZlJiCiXr7HLiKL9Aw4IUO
mjtdFwfa+4NxoXkBvvb5S/XuauUVPMmau+Oh9+3H4pppx70SRB5uN9zZ9yiHk+UwZAErhGq29pki
1drdU8DtUjhdO5jvWXxep+dRf5somSb5AfdargdJ/mxmN1p2QCFFpmqd3TjZYdA5Zw6OduHSA4at
5lWXVXbdLpcjuDaYkR4QwYtBObne3rbuYhVcgB+np5y8iRVhGohY/q7QPleX7t7cuGPvh+8bYMmg
/EmlsxsOI0m1yqvAivD3PwzOCcv8XkV3iWEy/4IullZt7CdPdrxrvyGcpW8w6Y9jEqBxNqm6ADkE
HQtpLSSLzTQOjhra5WlsCCUL82HXmjcu3bqnLrsFv1ZcoXHfXRJA8ubusmsyOThF9+me6N8zGZWv
6yVayZ9riKEebkpAVAqu5x2EiOUVUtke1scPku2C+ZS/qH7z3PquT9z3tktujON0BLmxS2+dwAbi
dsukE4nWCe7ulXZsvpFznAzXGjCTJsA6TcR0BE143tmXwD2bMaRBB0+tBrnhf+t3xk11ssKNRvXe
DBB4Xcfv64/kuflZX9LAZOa/74LyBXi6zTT7aah861p/7F9M/304bhcnqownvlV62A7wV+8456xz
fXs2lqNzQAO7mrTsgrrmluVv1s44VGVgty9DdkzxcIBNaP1OeGyOUegJjFh5KBFzeM7eftjAMg17
9YdZ3yX0qb/GdUhaAYKvbfVxrRJkgIxmYVpLB9PZZRQHFjKgdhAUCcZqNBh23Wt3cencIRq5q072
vnqwlzMJtF6QnrTZV6Ivxnas48O2BlwhgaA7T8CEo8vk6N3pfnUVh8sr6cdgOi7jDPeOn3tHoqfx
yq8PRe4TKDosx8EL5uiU9ahr7s16V70Bm1O38CuZBpl+V+XHpr6eQ/V7o5B+FABrU7lDQKnE9/PN
+eGAaZjx0oPCAD96ETEUpjJ8o3m7/Lld9xfWI6IF5UILG7/+Yv1IuA8iaAVE6F1G92RjO1+nCg36
vniFfK4YYqd5YZrH6XV99GhfY3a5JJnurnjV3kWkC6Lpbx5N6vP0pnJUtpca+eeHCU2536CsPhWM
UWjFoJ5DeEtzBTvDl4oqvo9o0Xm2v0135a370p6WKxji2H2b6pLTX5lOLgysh8nelfSDf8T77l0g
0LWgsvcQWhYtLOqQDjLfkLcvZib9e+3KOBt3pK9BFPBKWn279F29mt+U78WtGdR7JmmP+kv8I39s
0x3F3REy4m7YR9f5l/YLiNA7kuJg/wbjBaYk+7o+IsTfXoqTef283lsPytG4zd7xaDkxZIIdHtuf
AA3s/2LvzJbbBrJs+0XoSMyJjhv3gQQnUaSoeXhBSLKMeUzMX98LdN1ydUX0/YJ+YZC0bJMimJnn
nL3Xvhm35aZu4Qnsmud2198be+soDmQsNy9G5PefVMfpQfkoEzbamyjX7haV1Krzu6cYuGO50tdU
BQnumsyv9cVlCtyIi57Ygo/80GAswgXPND1eiVv0F7vwlaDpdBU+loHPWy83iD4IRKf6HVbGytjK
fXHvvZPz/IKT1Z/36Ue+Y0TN9E7emfBV4beuWTT9EKHRevCJlYMRdcvXLdnSpNuHuLxfuQ5vmcPp
K1pfJEcyN8HhuZvPSbSW49bejfffwT68pfLcF/uZLyq5d/JCVM9hYOVhLEasGCuguRaYX/z6kd/p
oT3C3k99wF4IxyaEmrwHXKgImflaX7w3Gv3TiJmDeeCWcE2TK99Y1Wd3D88bUYPaBbR3duEmXde7
5H04lc0ztVcCfo9/EenVq96jyFmDiTdvkXMe6ttgS+Lli8Vr3pF/sh/T9R20P/dYV9tqb7Kn4Ajw
XUbz2wJJQbL5me7SW+/TuqTP4QlN21cBP/c8Zvmw/rv9yaKm4XPdIk2WjbzP2j3Noxthuc0uMoOz
LhFht0uFwwwSCt1SG3UDjfJYOd0mNiRmZcnZem85g7EyUav7Jh2wG0zmzJqWe+FSlVzvDTa07P2f
u2SliE2S9cfUUskuXn7mTybm//y3Tfzp61qh9gRJkfhl56zTtlRH6f6GSo/sYmBse9P98yZpRHeD
yBD913Lv+gdKVR+gC8FV1RKj+dBYMDHnbZSmuBPoXMlB09fzbLFSXu+ShTPjfUD16jqWsjYq4sA5
1AFESwkjJapcpDQkvAOBMOlBkCLOY2b6i6g886c0nfZOs0D1xEKY8yStouu9NlqKgr+PyYCg+ojE
0elBVVWEDqyMxaUplptraun13t/ndK8fdrgpL4HofZJX1NqZ+IApT+gf1YVe+YzlNXwCd+EiZpQQ
DoF6FPoBqoTaXYMGrzdtap/rScNDuHQX/t78mbn98zmsJ/yWenF37bKNS9V2vddUkiX375OWoxjs
x030J77SwcsorNnaX9vB7dISvN4DFqBu4tQQ+zzygDHrj2TzkLDp0ZqqRqSkU8U2gWqdcDeh61vL
ZD3uXggIGw5DjOyOwPDd3waSkEW3npCh8mWMuxy/EbrKfKYTY7YNqzrisiwyOHl2feyPdmf+eSgG
lBSSo5LXB0/uImWPrtLiaNafqkYi8re4EJgDECaoj+bORGMczssn3Fj2az5VRJlmI8y1qznWwlu5
cgEv+XIRBV7jHv/e/H2u7wXyv+D26r3V8UlyVEJa7iM2gqKszggkfNPFr9svjbhri26ZgsCARkF+
TcG01NJM+dM8/ttMNoz+w7ZdFlYNoYYGKO8GixISLrCUiVN/TW2K9HrokO6XynztldSp3LgRyO7I
r+s2Ck3Y5tpWvX7A15u/D6FXxzfWQgIXnMmNpb7XIcktqCOdwqgGTYTySq6mSdLUvk72/tws3WT7
Otgj2tjPvYgjSQ3O9s8Q+9phvU67/zyWYsw3/zuF+/9P4UzdYjL1P0/hnn7GT/XfZnB//sY/ZnCe
+R8Mn6QE1WMb5p9J2/+bwQlc9aZhuELqBj53gwnZP4Zw+O0tz7E8zKmu99/99ob9H4Tc23j3GcO5
1/y0//t/vsf/DH/Kf8zB1L89/te5GNMkXP3/OhnTdcO28Bq7BsZ+x7SMZRj1L8Mm0WpaX5eIUayk
gU6n+se6h5vVhgx4Shf5m2cGlFzVQ77gybx5ui06z49nkgYnfsQAQGkGM6FW6KxsidfIzj8bhQ1W
Ey4nUtY60UNJZzBjetE9Vq7HoYXFRpgQEDV7HfRRx+DIek41Fp1UGOrWNpvPQnRYvrC9g74ZgUM7
OvKZmG5Igl+kqwjQROPjduqVDAUa8VFxm1aSwq22UXmrs92MEoTnwPZNmhJblEkqjKM2hQJ6S/YI
YfWMwNrQZ8taN9o3w62QSstwV0PjrnIMloarG/4A4zHL9Hwzu4eGPYX1WCeHIp13nd695EjtZz0d
eGPFTtPiJ+WhwRxcOrgd6Km5HlqYiaMBPHRag8LZykB91FLfdo1127kucDlKbsfl97E2B7e/0YlU
790JkWWdg0zSeAEGSWGw04xTnk/i6HJAuD6yxto4Xe/pQAwP5AudpGvp5xmVKV232NuVaQjvx7AU
FB8dm6JmEjU3zrqP+4TMC7sML4E5h5ey1uivDDNZYmaCtKsdfc+uxSWcbaJbUR/8ediVQX2ZrFUq
Yo8YoymiUxdbT26PLr10e2hbeR+dyFh5DYNCuxNeiK4yZFNwNRncXW9Ajmh3lVE+9uYXmH3Ob7Pb
gl7PnPmch2VHMq2xq6yc50RTb7SATzmJNTB4Zg5jd05VCSmoBOmH/yM6VoWLfpfLmyI5lbcDgqnb
ZqIViGnhaPeje+sNZYNaIQAalvXRZWzc+BwPGcFLXSZXbcQxnzbuuMuG4sIwXDs56dQ9qimOdlMY
KwhVdvtYNLZ1r4tz72Ei0ZtntgRuxEdozsHj9YFBArA1lP3FtUkRGBLnuc8peAoNc2PmZkcT2ixW
PpW8geLhMCFAxEHHfhtLNT0FZvvSk2/8lQw5yQazZd33TqDflHUxkocjwLZ0okO+y26mhdpP7Whc
wGN17mvdojKQ5UaQWH3j0ct5Mhzz7DlJe3bYj7F6Go+jVk6/ZE0QGtlCtAYJqdMhGL2XA1/xzMNz
iWmNzqvzEA1p8qFDxkR2WEoySxHBARuItmpwPKB7PR4DRoT7ms/5noAmGoGptD/kHB4qjGBfuBQW
ou2dN7bDs3LLeR8tQAmpTPVGp3uTBQ7Mn4AEPwGobzdqdgBObwhf0lRaGHhLpIyLKztPTc4CdihQ
Q/Kn3mDs9I58qMRy5T6tuunVVfrrlGrlRVlop8dGpZSEhNXYSvW/8k9Npxebkp6Go7o+ZnnvndWI
Bz0kqGKXjbG8RTYcr60CmWvkdLBY+a8zRZAuQuf+SQaNunF649kzrJNVZeFnrsX1qgmt+VLqYjqR
k8g5KIdMASUupWYw3ZtRUtVkmTc+ltowPhaGse9sL1sPqqA5uzw/RCCH23jSN9efcFXj7ZteITXG
WN27+XSfNu54b1vtcKLrffP3KT7LlPTeGNesI9AgFtWrqEzM75L0xevDCTTDqooCXlUeHpuhz15t
Pb0LylTdwwpIn6eSjKR0+HAQXZ8GLPRPqsjOMdDku+ujMRxCH8f6MlDv1iPt7ydWIIbf+RTe4hgR
r/jdfdnY9tM0Dt0FiNwL4g6y3ZzsgclRdt8Su8x8ACs10O0Ncef5yWrGjNwFai+TUEYZGjSyQP7F
x8AgLc8kLTqW7raEzP5YWU4DUjGofyJv19VJf9vXruE7WgVwPEtJUEHWd8fnh3qy7yNyBIJiL7zy
JSQV51Er9PzYsV3Ss4urrUvSxr5yALCCj4BwqN/JTGjfIzJv5wBaeHrVMObfdB65yteHftkTItd0
tXFolOW+ZYsiP9LTVws1DKJD/PKI/uTb4M0kZnB5rTBKmhvXCcu3bsOW37yJGVd+FmOg1qv2d6/x
fTIc/a4CzPriaKa2FbFOyd4H9pbRKGE+oRbcF7pdrjyFKzEgbdGXfW1dmkmRyyf4CteFpBHh5YXf
d5DlHYuAFBdB0Dp32/g4xsU5KCvvbpiBBUQhAGdecvJMhgI6uGx6MwKvIZYxjB9zUXb3sucoD/3h
sR5gt9qBU+3tEuG5kbS3aS37i5VW8Chk0r02toa8uCzwIQOAHFVDNewWCvBbHD8bTY1NQ/COrn9K
mpybapwI8vkQhgLwKm64+WI73T1Ite7457nlIbFD5abKxUuAI/4kl5vrvaHg9Qy9Dbx6TPsjYQhI
QJd7aTYCLJkrjrlRMG7MkN13LFieRKMcCFsx2cIGPMgkxbaQe8S5kbawd1P1m7mqvvP6jtgFi2YB
OB+2QSe7iYsAFxeUBoKO6VsJT+5NzK2w1LMFt/9uOjod0DjcAzxGs0y4z0T03U4baPoYjRvcVjQa
9KJNzgbd/OaSY8K911hlV12Y6oDhfvSZA5HFprDLBXDQ1FD1sU+rbO3E4nEI4mStJ4G+n0ka8l3Z
eNBhq4Np1u+hl+/0sDc2FGzD3h6aLxbhGaSf5t0RVYvQuuxeazdNTr01flo1oU4dZnbXZn/oUoIO
qukx7rNma/SBtTKhfvUpkBXXsvAfut/ulDzNJEV6U7oeiBVdqWa81+055E79m5RlgG2N8GuHBDLV
6hfMBPgHjf6XOcK3b0a1AmYTb1vNrlelldR7mbjEfFvqDbjkSiSQOhqRGVvXWULs4ipYRVFCkEX1
HSpaZ3xbX7TWBplmbjwbPcAU5hsv9l7M2vjWc+3UuuKsCUJpOuudKI/doMv7rqT6TrLhx+3Aq+Jg
AjUWO89hp14gRu4UGCZY9cwpquknrRT654z43HZ8tYPquy+dfu3N4ZGjhmsStyYm4bd0e4coukdL
RL7aVhCluwn64KP0NPBvvzrI224KZRo6uNqFXYBzo9GZFFjbacA+YGe2WvdxuABAIHbm9n2Fa6jO
vuEfvEFK8+eM5uZEjgZm7NtAJ6hyqBZPjP5atuIRk+sDhCFvm4NUdsVvNCbDML0Ek7mpwNZXob0P
DO0m7Nu7YMYpN9HEzgkA5vw395dRyTUUDxIPIu2hN7XPdFD3IhQHha470RxS2Mp9ykpM1tv4hCQI
tAe5Fqu0KxkTdjRX6bmXIY22PnvAZP5kxHPuY1uOfDMh5Bc3Ay0U5xuSMGkqBl9JoM81Sbm0vAXE
AnqtjungpTX90KqfS2BZrcdeb97EVX1XL942NBu3nJ+IpkBVtCT5jfqIxYXBSWYNyicmnkh2pCEE
0YF9ce+UV2FfMdeFWwRHo+becuyOBQtMHr7ZXVCcM69/d/P6WM7Fd9GKaqc0Ymb4PvptQ3if5Zr7
3CDTGIwgI3W+iJ7Q1xRii618uujTIHj5abFuZUD/mI+nibrHKc2PuQBgXEgBSdeEaBQ0+pZLnaBz
6USEaIkXUZpnRP5MSDwz3tR28j7XJvHnGe9byXDtEfMwewZydNW/qNx8J6Mds7Juv0NwOZsd/qpJ
0umdop/a4jtiavV3X9HWVR19c+fZzb0PBJZfifzFDnAJmoaXWoGsx/ZHzvlvmU9f2KRujVYxlyhy
MOtxd0mVTc5o5vixNn32pnyZdOund4afKa5vCWJUCmhJXpL7XESo0PjI7Sz6juz4vh1wX5R29anT
erx1o4nta6ro+SarPq4+nIRrmX1gJ+1xX0bRiQPzG97CxYfxoBznLCvvPjOmS1niJp3y8V3I7lSi
MLNq7cjRCNhOE/2KdNrfywWYWxPkhFJt+y5pwIE6d03qHDumH5i1HUYrITDlUqpLUOD4H5qCi2RG
AGpibxu04aLpySWprA9bxJeQ/dfRCtit44yHQ3W3obL2dW9GGxXHa6hCSZNf+j6odlj21nNIi7wh
CzJ0CISmQ4OYAERzR3hiPUTIwz+spXkDauynk4NaIXU4Kues5TA8kyBYc2iQQCIZtZtLFnhmtDtH
7y8SInGZNR8BdpYSWOvW6nVys5VCsRqfupoEmrbV9R0hgb5uEaE61TZsJjKFCqc7WHSiaAyBPqfe
31phxcy8I8HLIkGaLYnfgTeP0cki6WnyVHRxmwDXSPM7nZS56npok2aGUNOS3+FD8ig789Hxivgp
Lc3XgPyWFXAhjSHTcNPbKt9yylIH2+OSKrwOupFR3Fl1+6pHVnY7NAbk2HhKt+mwGRu/ppTDKDmc
sPmJBy17itHurAwblGRGAtO66++o/Cw/nFhNwh4oZO3Ru5ogguoOpM+6T+ydNgL26UAaRW2MsUMW
dy7hFNveg9cjAveY8qkdNd4pfsADSdbhphLZnaYNjABseTcMUuFJzrdO4hGPZjXY9QRWJsnSvza1
8cNp3A6diXOA9hlsZinzfWOn73FC8FiTU8UXSvzSW0YiVabhyvFKohlNRqpGPm0zva3fFGKalnDQ
icL/EaPlAs1zPg3TBHhasvZ92BocIBktPHBJ3ezw4a9qEwZEGbv30RTgNQPXXzfywVl8d2FjvgjD
YbtsYLRqDYLBVt4Blr+fAhZ4NxMn1RFnVySBxNtwHNhesbG0WKzp+xXVpD2rYMLb45GB7sVvdpZh
WbKH01CI39EE6qcj3nhfpXm40WuLwjr0tqpDc9k4NApBMjEa+vv4+iQBHq+pgbzu+vwAuPzGUQuo
/N9+7vowEfEN1Vi9u/7VBohwGdOM+Lcfvf6hCDgRWqO4vf6T16eGGt5T7UIQweexDsywOAp3ApcG
wIjAgJ0y7cPQlOdkopFUDD9RzmG2ncQbDY8TOWUaZFxyUQ6lagnUbQ6Stg+Oo35VdM6bDcwtreYf
N5l+apMhGaG1PpRl0tyGn5mMOyho0ROb2DGP1rXHfA8YCrNgwxKr2TJ+pmlNTRn5TaWfygnLfP9r
njGIZRm7QG/rt3Xl+FaMs7jsCP5yW0g7Cto6KydKvb9yveu9OSOcvB9ql4B6t9t3g/D/SimB/ubb
ebCfQS9rm96IP69RRaLN9v1g1ZSrLqAfXPCjgZQkKT1y3i1Gqdc8nNpY4nLkMse4Pr6m4hBuidby
vrR1sVPJEr6kSmaBdJMmL4puUicrFjNzies0f82sOdrOkHdvaghmxEMkH7NEndOboXEUvan/uTH+
ec+h/8dRKuRLPALllr2RHrAKMU9LHrMlYEiZZ4I4fhkOPTjx2BrhSzaER5XmfhuT4Wg339iun12Q
aVCGbWM8Q1ce0vx2MMXG0ACq6B3AtPlk6oz7HIthtlZvLLQGRid89FE7ooepZwh0pOjh2qBIYRRs
HIMS+9UCSCP6myjo+P4Kq5k6QlfdTetpH7UesjO4xTkevV/VRGq3YvrLEcG2Oc42YKW8DEa1fXSR
pLT1/Rh2ONvrs0ZmqwdRWhfaR4t1nd4fR3zQOaRs1F30oc/iRAed78gc9vTocP0KBgSJJS6y8Go/
eihSgxTgbjh7EDbhe3OQInJWWcd+K50yWqVadQvabtESQFqsARxL484IEsY7Y70ek87BXjDsegpq
nI3ocJTLFVzU2VPZ0bgssxt7yeTOnqYJoyf51q+61u8CLaG+YFhi3DE+ZKiftV+BxLXVJIHtI3W/
GMnBFC00LLP6nVbT2gM9IyepjkaL6sehIyALih80deeKhX81cmqBiHEwinFaZVVfHZSdb0ZJ6m3b
3aIiey4rR/jCSuEFkOZQVneTVchdY71PQfCoZRHEGRXdlMmls+FytKpyif5Be0cXG2ZGu8vJn1qB
7NoOZf4adHIz6ia8nziiwxrFT5W163J3ARFQBXDg4NJXoMubx5nj/op5FWHwDs5ZZU3PYHFYR3rC
T7T6PaLtIOdNQMW0yhv1bZXIr6GB4Z9PvpOS3CYat3Qmp8E3hpOVZh9j0DU3JlI68s+ajTVU+9ZB
15ETwrUqg+jXknZ4ji1OjyYuzZRtLJPea5LiuQ267imJe0oZNN9WMWByjNdJm/0MjnrVLeA56fyN
+NsDLJBilMR2szaCAQLZY2YQAOyJDjP8OK1toT1LF2agFSFGnTpj1XT2UcS7LIsfclfcAVdZFe10
34eVdtDbN8tSe6197dwYiFm1Gbr6IDLrISkQHAlXPw/4oddZHS8AJPt3o5knTYe4XCd3JUx3Tuin
LFA61PHJpIdyhojwAy3/nbw6U69fcRxXWL3znNOkA87RYUWz7RaLdnTLzC58J7T0W3fSg6m02xG1
YRC+SL6IZs8pRJpkRMngXgc55IccRUh1e6yVeLXs5GiPxWNo5Ci9Qetl6XGGz6EaFyxVc7Da8jOt
p3Ql4kAHvg+Bp02798jywGbM1leQOCRVy2le53b5FEXpI5nMjKD7nTHXv5GcrfFc32eCNcfFe6MC
lxbm1xyPXwGLgq7nv6Wnn9quuplckjmS6qObPWrMxlcWIZRVSe+/18t8O0BNIWMHPzlI6vfGGhP0
TfMTM7tHaC1WYOGg0J6hA95nUn5UQQpZf6GhDjBheYHzSY4ooqbnLm/lNpxQ1i5H1aAqfrdaC/kW
+64ZmM8NWwAA8DvLw68H2wXJW7EtZ3eLThu51hye2Pq2dNvuM4zomv1tsIVVABG5gt9N/dxxemP4
fC7n4dCO4T08mwfH4lA20ynuaHvYBAEM6QVK18Bb0e7GNr9RNloyzzrFuhhXsek+1gnU84asEXOA
xRhIutP6+yC8B2KiiVKIjY3L2VCEEBGGGimam/F2y2zmt50m9EMmTtDZxgk58MzleL/8iru8evIy
WPioMTnKk8bZRt8adZk/VSXHHN5C9J7M6N49RVbkhNRPJd6zMeqnweHBoqxv5obVM5/tgw25Xcbf
vbKnkxVHoLds7S2Ls3fGwktp5flyTl+aEJPK8DwUpc5fi++uX6Q249KvfnP4eM5j6JhkoPskp1Oj
yUvt1OT6TB7dds0w1q7QqT8a0gPE+Opi62eKxZldmykWnY5tMp1Phk5d5CDucMn7gbyQmVwx7Oj1
Gtc3so1OfAVRBTc2usSD/gVgjEXeqy+h3vK9h8IwldiWMoNfYJPQwV7KbdhmK1GG+q1TCRqCqXfm
0z+AFYzXMqQdoo1QWEOLtlHKGwzlEo9JthEBPo0f2M92TRKFXdPd0Z+DiAZHP/zmjEtI2aMNFW8b
T9LHlVX6XFuIoYm4BZJByLiKUVmCfw85R043QWOxKKTAIwdHAFaQ23ScHsKK/580+W5bdUDOBsP4
yoHqrNRwk0x2cLK77nlAmJUrUZ9nfBR7pMLMqcXRyGAfZw6F9iLByLvJpuXKuVTRfELeFfU6Q7cZ
NTs+e0KyGR0WCNliQ3+f9U/s6y8TIxikj+gmvWWFrEnjGftPx0RiToYOQd69fiszzqGZzA1EQry8
sbSZ1RPeR8wE+8ZILIBhEM4G4mti/8E07uprxl5bpyPqtLETFG4ZsC0a3CGdNlDBFXJZtCDhxdUi
B7xMu7ReU3nTRhKvOtlBSRw9N505smI126b1Xmcx7cyh/e6IVFmNFkIeCS7fzbx7ZdAlbc3Hth5f
K9Mj0pxZRlZrb3RsbVGg2EQ6swdCiEwyitln2dDiePqKo2kfzzU6qLT5PTszdsOempU5H7Im4oRb
l42ANDpIDrZ3COIv2vYuX6F54ZKuC9N4x1vHlp3Fv0aEu1bu8sGhsiFSet2TFPewchRMDviCL5HV
bXCgaQwVhIvcagnn8rqNnpfhrQZDEyBUv9LLZbrZh7Vf5+auhqa5bXXvm+PNczhT5apZ88NuJmEx
wykZtd85YuQ2djm7evESEw65IQi2ojDLs952L7pH/dSpO7QGfLxHN6SfNJXDnVZGpt/1Cw+ZVLas
SZ/dGWt/5HNY6qyz69TjsRcGXdqw1G+Bz1A+APR4ERWJ1fUQehsmbGgv1ac1k3waEqziBv2pGK3Y
t+TMLy5CmjmrLcszuQjkojO1ocBS0MG18Umk1ckNWfM88ua1NAJA61WflsE4KQoPbT7SxOp/ZEUO
tUPdpCfGCijk8ziQfxXX0HX6KNnaDjTrVBANpU/nqVQ/BVDC7RI1ZNHn16sXvWUu7cQuzbw4/qqO
o8LtIHsBxBkiR3Ln5ITsppP86ZSk/89cr6BdrS2RQ2FuMYIeNrw0craXfL2+zwmYLSCFVCEQN8N7
dUZ+403YfxYER67Ig/H0hbVqdmSelWKjlHtPQfsUBcOnkUp3NbXEhBWkXbXCfG9yd9oFbYf0e2w+
VEZ/izRP0DkjyCa4emxO+p3NoNAORLWOJCufqaUnrYq3/RgRJcg1mTJN2RgBWzpH9mqvXI8hTuNw
BM3kvsKSOnX2iNZtYWY7vwZL3FSdC1m9MxVMZp2QZTBZPpghch7zkdiV5MnNKJsNOgHrhsTuFYK+
hv/ZYCLgQ5JHVKSpDzuI4tVocjAWgbHxyC5d6838Ak0tYO0xBI5MICNOISe/E+N35/KUnRsX2UVk
w4+gPYfcpzHGs+NDa3fzxo2QGUTlsSfxd6E4rQJHAkPWG5jUMKgqQ4MEU84Pk/ICf9LRcld1gfdE
Ork/xGIRFXCYtF8D17y3RnDNQUyXUOpAz9zivQxBOncvXdKR9kLk6h5OqX40G1gebr21jI6z7ZNb
QdvpWWDQU2VnlodtzFjfOQcZ32QmT+Y+cTUiaEJLQGfrTbilbDKV00zsP/pPTPGHXJaN1rO3TYlB
H4T4kBOwPBFbNqhhn2dztiGyj2xLtrikaA6cpe8R91W4daKTRo7PIc7GQ5x6zOgycQgzHV6L5Bji
WBbmDbKsPBXsNHJk7MSMt4XiiGChdpc9uaCALQE/ORTks9LeysYFRRikZAT4qkYkGwLEESENFbOR
mP2mhNDarIc1m86sRSVUuKmdvkCWz6QV9z7TMwBE+QNhAUgRNfcUdOnIkJYvBnkCZZmkt0UQPwbd
wMEDOxnt2UUKRbgOo1oU3ek2YTq5apvugTp22wnhwXFlUtujX7zpi3I3xzfKKC52wWChos5eaTJ7
GPrQe8USQQ+nrGztF925zdw6u6yHqjSxzVieugsM4PJww/C+2vITyiOrZt+xUiP4HC0IMWZffIkk
8kuVhGDUXdZYzWw3Ex0RK0zONkRtttCHynUOvbuYNdoOIrxVok13OG9iuUD57KLzZTiD/qfY20TW
s6qDO9bZo5ySmNXSCBg60PEZmEeGrv5VaKE6dpV2V5MvHLnus5zQWQdBlt5pyRozy7biLe3DEvsQ
ZclRszKL+QHtEKQRhxTfFpIjFHYiv0wd0TcuQbMMdzCfqUvepIw6TOw00PTYHWpQZH0bMlyiYmrI
xpvT6NGUhbmuw4LUurgS92S9M0rUzOfaKx/6qAVmB5WZVcwkoqbezhaxthZDx0O/xJY3HjQtev5b
oXJ47cV8ybQzcI1ix3V3MlPtjKgA5cfYEL7U05eghkO8EyN4m7XPOkqe5RsN/WOmvQzk5JlEzfjk
GRFp5rH1iB9zwGrSquwF1M21F8TEoQNqBk+5QiGEvOEeWwiQn5RPcjZHTq4ydzaWozEeNIfX3pCM
3wpzO80V9t3F4TZV9/0UEmUXYv9Kc7j1ZulI+kjyvDB6t8QoAjAvolPeZO5ZI08uTAhVtk1CG4Lu
PUY9tEPZOHKZBzQqTkKL3ukOUom0ZLM5xjo1OrmioijWFjJPJh/WOethrHZrtgtn7+Y5QGOGyxrw
t175rUEnm+322DOkW1eq/3JKS1vZVk0+aP/G2l4xn4RKqGS9TlzC3HNTkDTvdad8J4PeH5poH2jE
Gowp59+063deVtacDjdTF1NS0ZSvTSj0zCwLn5rOW3upFWz0lBXbxhHV9DS+bQcqVR0E0xkfOGaI
MD+O1RJH3CHURmqyt1z1O9QT2lzpb/BR0l8ARLInFtip4xsoSegiiq0bWV/kdeFq024MPdngVuWn
4v65LZPHBEc4H1kC53R4nng3Rt9+TPFna+MzydChbIBb+ZHjFluL7CNyhwSXeg97nsSlh9bERJej
/9F1RL1gCwo+Ncr9/DG1xpaAMATCfYlYvy3TX0bElEc45VMQjHtkE+8d4/eVSlmIvFp9zklEfOhK
uLML86hn3l2WvxlUvcDWYSnn/6drC3G3e3H18aQmGWyDiXbd0OMKLEqo9HH26UxYeRLHOHqG+BU4
BSdazv6cb+VT7+yi3nS2ZTLgBKzPntc68KWjPcKajmj1oloPpaF2kgjXVB9Sik9OwJlw6/uuto6x
a3ubvE23tasFN5luPLbtnhDjlEGhSNi0MZ5U4KhoVvDZtBENJyPxUwXCL2fztOhokOBE3oN02025
bEsyGln3Aeizj4O0SnZV3quNxo5pj9STlQPuqczVD6O4kuoD4VVYMESiT1dMXnYT6uaNMzLZRlu8
QrVEhmnPBcc/zcqQKGvXHB23ptNheY9alNmIL9QvpF0UUUDIVoYztbvJJL6e8VXE9xiYdcxhU9df
ZqH9asLRulFVeWiElz7IW/mkj1FxVKGEIJs49DvDR8f8cbJEXcpkvg87Eg/AMAdjNJ5HrEPdUnHB
HUFvZxO268xkCYAfm/P+VLaEZ0iTWKEYd+Cqdlow4AorjBTiDXL1Q2PaX6WdvoW5HpAnN4ktq1rv
Ptg0WHcmvIAj0iiU8DMHzrJo7ZOTs0CmllzTZmp84YI0D215GKvXdAF2BItrX9j1V6n6+iavzHUX
dJe2Mkk/Mzhilh0Nn6rRCMVuKz8M7V3UIpGcVBVu6tpaFVp2JgMwPej9NN3pbnKbhWQSBHEjDs4s
7mgc0M0mhbEp/QR8yEpEHbp8i+iFOB4WWzBcEwVxjdAOxQF7ULcEwAe/opwR21hXm8TxdhqB3Ujf
VeULQ9t09YhLL413ox2ccVAvsA0uA4AT52lyHvUyMB+srDz8F13ntds400XZJyLAUEy3yrIk53xD
ODUzWUUW49PPknow/tH45sawZSXLZPHUOXuvfXYDbMfYekiZRe1Q/seUptFV7XoWrqzqqmewf2UF
4ckglWFljtaTRYfQFf28ySPTOCcfWFe2E3xkkrbj1IhiA5+X4SGcs9rq2bWQA2SJTnO+Q15D35Uf
sEE8W3ObrKJAf7SFgPrNSlN5ECOnhg5ZlOgtzMd2aRWE9rIR7kEahO0eHQiB3t57gaRiWQ6VsWH2
3ixlyhiI7wgTTc3bVpWg9gcMDV3x0bvKurG6nqDXz8h08+ciKu7Swvl0C7LjZEneQoEDsYnWxJJv
umS4LzgUUNTqZmVcdr/GKvK9b93oF0N1eMS8ahP5ScnI1Ha3iuuyKZtvLy4pTEPgwELLm0HbXCn7
q6HG29UDfWadYjdVJS9DZrD6Okj7yjDajucd53ca6OpapOmbrLkul7SryRkBptzmVyUH9c4JxJWJ
MmnvKGrroR67FVg1h/Jpiud3h80w8R1LT8I5NWumGKl+jewmXYe5fmvtJlpGtPAApumfoZG4aNsq
WYZat6swpWmnKgrkboDo6vub0uB4nYeuRXTbsnI1vFm7CpcxmTe8/4wxhH+QLDZ+jZOyV+aLSXW/
8vv+0YwbrI7nNrGoodR2tX4s01CDm/Qmek4uBK6kw1TK4tRneXQ1uRWuoTZ5qmy3XNo14SwSbsKy
mY1qYyasfGhJ1Dp2po9Gl390PkqEUv5t3ZgCtMXsbgrJ3RGuPOcpJeAwV8+kl1c02buZfKP6ujcV
PV57xjQph0ezhzetVqW1mgqHW8jKcPMlI6p9EgLd6TciOYTl+H9d15fv/rFe/39vsy9uht8HT//P
vH25TVIKLT2V6OpgEfS5vNx4uY9UHkK7y8/08YNp+fuKUS751eXndEr41eUB//OteX6R36dKQXrD
e9xfbrn87p938fdN/n1FrnftvP7fW2IRZStfkfFw8BqH4+P8SVxe/e8buTyjDZGs3P2+sDRySojL
XVXuzc3fz+/vk19u/X2Wy3emPzacDxyk+7B/j88k9aBs631VjvZen51T/9iu/rktmGdcN7/3yRBZ
0VU7G7Qu97x8F59X6t/bWlKt4OqJ3eX2v89w+e3fB//X4/55Ghc0OtbR2MKwQx99nXY4cxiI3fy+
EWUbTCAuz/U/39Ytx+r699mqpoKSPbpPeUmgOS1NcwJ+QybLGfRw+ZKdjUfJ+cs/t/3+ePmu0v7R
z/HL/XP75fGX2y5P8vvjTBXK3qfStFvOyJT/9xK/L/Z72+UuxQUS9V/Pdbntn6e5/BhqRd5H6yZL
OiDb3+f7++defr68XNXJbF7+8zR/7/RfT3t5TD6HV2Hbya1Xe5roDcoySxigwc4/+lHKGO385Z8f
zVGDLPnn14NJ2FywycJzx8UE43F50O+Xf24z6z6Cz09Uz+8r/PMyv4/956X+635WGPGefp8LfSFm
/av5cvPlAUIOZ4TA+S/7fYL/+f0/L3L58d9fG2Epd1PWrf/zI/h92t/38Z9Pc7njP/e53JagIFsP
PtTvFIAvOl9khBYjtAUUE0YfgI8bfRvrId38XS4G59lwSVSZT4ktny6rQX3OdUmyut4LJ/dJaDl3
HyBM5LlBS5Etm+cY54sYyHLL+tC4DrZMf5sDAVHNwT1/R7euEWyxPcguVk78aSmv7ZzWmRmUj2bU
mDvSwLf52D+qLqXlaNDS9DFwLcYW9V/nxRsZEaZq1Sd35sIRddTMbTndTrL/FtB78wQ9gZNp9h7M
YekBqrNcdyKuSKFIs81oW1rmd1iMj5YM802iEEWUY424qHEXhC+ma7ukSorzU1mrZNFABsU9I5Oj
hwrqFJ/nMDVm3mEqr0uQVSiAlLsKvQpBAKUwU3QJvVZHd1J1+9GcsIIPs3knAs/ezTjOHI/t6ui/
UJqwtdG5hYSdQscOYA6nJBA2ZNkZfclWn890VbNXYad3I2wygJj5wGuAlkk5iBQU74s5zE+OKPaV
lCdUuljuWvGmBnVV1xNYbhyEa5drOxXKMYmZSJGhGK/YsderttpPSXekK8EeI6MNaJjEPcWZBU6M
KUCkRboZFJ+dq51dFCTJY8wMcZY21OooaFeSjXkb4Nrtxz+tzwcT9OEbM3XGo314jMlWWKYFz1Nl
5pUlyZ5idna0ezNB9JSxb2mSF9X/ySIKSNOkIhhnN9hG88I3pN5pm/G30QTEVnp80oJ2umwHsaY2
fqaWHDetwsxd6PbbT2/L+IxaRWu7oBdU5VvHmKZ724hRtZBd1zB1W/pR/t72YbJmfF/upEGDQHZJ
swlma9gKXWwCNBprW/CHx+gaiV66G8+8a0D55nEkZ5sZUm1ghuUfLTdOAjOYGSQI6jgwGRtwLmmb
nX1i/NFROa8aDPUcQXbm6RPkpR9G2JTJLeMBJd614UfXtd19qdIelzan3xIZYL8YJ6RySeLLpTAz
wX7KPzKmGFYN3hDRtiN27XLjiNzYzrmJ3llPDEVKZosoX14i7Kkrz8OkWyG8mqBjxQGv5aEkW1V6
7pfd2E+QR110dMamjNvoboKpMKvgUxaVIPMy/ph6Y6MD0jQGi7rMck70E5JDUmHlCpNvMMBQ9kdC
Sq1xfg3VBOFa7Czjxw8rxCepk+4dyyyhgpt3s45gSJO2HCX942QBBzfDYxdQfdcGnde8J1nCyL9y
ZUFoUBTGNB7lxgieyYmBE5mVES6pqluJvqIXYtTHmVN6OeiBprhl3cSEOK9Lpq+d+eEqPObncDzy
UR/aXD0hpi+WIZ1KL5Rvlu6vmaGVmNj1ptD9c21GZGq2eOmbCAImKnj2GySML8KYAHo9Me7I/GTn
CsOkTrYI7hLPxL0rgW2tKNgjtaUyV1UGLSqw4rVpdTvLQXBZFNMLaRQfUawapsb1dza/zjaZTT7q
UDNNmN3bT4FKnsBHV4cq1ViYD2Shml4ffuixC1a0q2DmEz2He5a0CvtPhT1fm95bNrjX6DJfQGsf
yfiKl6U1nBwT/Z2eRbbukbRo2R4j9CG0pqZtnhCBks5Vsps+PeB+UfGYV9271VXMhfR0KzJjNXR4
Bj06iZgkWLvxPKMyJEe36miwNsMq5phYNnWHOi776PmQFo1ECIPNYi9HLFjYtNRSs0dMTGp2H79P
Wx8cuWlg7N2hRtFQNMiNOI+QvZHweQzPWNboOBTF60BI0soKia5vG9oRbVu+SNdylq6eyMUm6JGo
q3nlNSYNmZGJGCr7NeDyZw8ARz+em9MvPajFpUpzrJQIIlL7G/oODFj7q1UOXY4GlbvpxsTEljhm
Osq1MsqXkORdBm5MtZIpfrVQKYwlus5hqh/MTF0rcHhlNR1lR6OzpWFlD7zhxN6ELdY7U9vNejQ8
+pqmvGFuBQHQEzifY/at8bivyWHiP1LlntygF6E9qokXzqx9w1Tdb33MQ0V9XeY0thx/r5T30aZy
XY/iNiFjfSXMYpdYvlrEkdYQCyL0H8FwpZmsx94ZB85Vd905ICcE0UUrz2B2g7hvQt9QjavIMb4C
xYAv6kds3w6TgQGNkk+O4Ng8CmsmvqAU21rYW3ceTnlSPVUjmTZWgRA9QR4yqeItdTnMjPo1NOvs
ql/GSbAAJHCPBviRVKrn6RxmIJr2Eaj/Vz16L3aNrobWcOmpjRePJ2K8/JyGq9UiZbU871RLZDQA
DmkbMZTxRLvPIxQqqbcdUvDxKUq1N6b272FcPHqyO46eu8jMAYFrsWtF8ZaPHBOZbjd2R23g9Mdk
RkRE+uzabGhq5dK+TQlJdhrOzxw5bbFj1436EHTAJh08JPb1tOTcfJ/0+B63zAShwz21QU2bIGXi
W+ZfsCSfHDW+Eaz4kzGk7WOHwNN034nykfkqEzmzvpe4SrvUYDqeW3xxkgcxI0ip57RfE4HSAXaf
tyKMP9qg3ccdthy6m+sqKJF+aP+nFe280lxhiZhFwlAJxk8mcgtDDJAPzAoiEx4hXZHlTjIDaFh3
jSlqOxJs8la22blBFuzrkTE9JrV4aUxgaZKUa7NhHxRcuGvi+six8e3dWUetZFQtpJ8ftPtllhiP
zOG1403tTfmSylwtzKl4DhvjwMr3kDYRAdCdz0cfX1uSMsG14T8Nu7GONu2OnNFNy8fCIoFUIsVy
tRgYE74nE4NBkK/XaXBWL+h2bbaTtxrDY17XD0VH/B1DIUwqnL1DEP0UBbGU+UBuydi8oAo52qG+
7YJi6XfDndTxu1siJuhC2lCg3N78MER/gNlz2Z4Bn46gNzxzbJwTYxYsYi+qsQYqmhHQvXnklNyK
bpr3wLKiurzGG4DaBjMQnhlOl+7Fg5W2mItgPHPGboqMBgkuHz5NgZ7TKUlZ84ofeTaulLoYkF53
TymN+F2TMFVB0OPjWsBjgO68ivsD0q2EOIzoHRvMiiXXBhmlNn7bn5wmPOlakqQSoaUvUjxfjNYd
A10BFmrwnli/Yt9YOLNLk9/hQ/b5GH0fB0GJymrV2T4oNDzs9FmYrJYP6KklxxxiJjTUC7dt0nvd
r3Xk6UcucFSSd+G3OXbdkdDHJYgLdxdE+tEQE7u5sHtH8wvcwAAkM3TvTRtu4j5gqpFO/BbJXEGT
pmEqUtQ1UdWmwclDEabQBKqY8RmzPgSpZQ64vg/2AbGnPkW95Are9RIdOLUxuTX4OsmZyNKjwI/V
x8PNGGYcLiq9t1h+Vm3HuRZFOWNCdYzT+o/fprTHAYguc+cpaoNrBCef1ogqZW5aSm9MQlEagKGt
Tl1MmB3FYkyTrQ/ja0qQRda4JzvNn6m1nwPPkUsX/j4y3fGLrhTDFhgn10HIpcabVgSLfcQy5Wru
3RlxdgY6KaTbirNjIM+a3q3bl0ybvAKgRUAN5hVik8Xpn34TCn1wa6tZMHeHXTMOT24NVNMmEnUq
Da6tPvtgr7vFhsqw18hvHXrjzFw/aYlVW8ZsNwoWJQVt0m/R5ToEpa2soHpCQfTJTlkt3Vwhe7WY
+PscNMYfO7I/0jrfRx7TQdh/BymuS2mSsJIgJi5KCtHZJfilzYNliCknm91T04WPpdH9MNpxQnFM
x2iN5J0EcQSWWI3Wuo/PwVECEYl6G5vsqqvm+9mh5dLLdyUM1KohojHw0U9SIBkdZfQUDAholRlT
d2LKRyuLATxAy2GCEECcwnhl3vUeuRWV+5F1ZbLoh4nYHc+GeDI92ibmpYwzMOETzkUKJdY1flwE
JauCGAb2iInloQQZ30l5Yu7zVPicpWU5QHSz+JzEIK7jsTwRm4szzgtsyrH21ObuiwFjQGAjQ67a
v9rtAf6LZ46MAVzjQdSkMgu2YyxSNcbAAB/o9BycvbtDtJZ5zsJmOAdI0W994nzanjFtIrt/II1z
PWmLKJm4IOysoSJ0Q45+eKHhmsIE2lMCBI4aX6dI+urc+eMwrgCb1v0w1L6sm5BbXHs52eZdirp+
kSgfphizeyPkKPFd+8MNgp+U+RJWwXrv2APEYBsAlG3dKzdEOmWFiIodrHN57Z4fsE5TAgsRYO3G
IGcwbk9LC1Gkb/UBdUAml1aIhAdxB7FAat9E+mAgUFQ1or+2kE9ZUZ0S07vqGyJPaurnQYfM4EHR
LrzibPnLVou6na9pBbxK8T0hSZKgpcEQIyZz2u7Or4Y3vx2+0hIYHENtz7be0XeSvOUM+bKa1SIa
G2x988BAgINHioc+9+86hqGLKStPPY4lgxnlos7Ct8xFf4L+6THS950wGYSydYcmHIAXIquQodKp
cMVRWEw+81ivPSCNq8b0byS7jh6wBLxa8zYUw5PdG09m2FWbOJnucbj1K9AGd2UUMgjPIoLh5tcg
vA/otSMyKX2yo86GBZ1RYFNgej6+pMyuV9PgXiEbW/RNt9V+gn4I13PxpHCAEmsIoFC1y0YmznrM
LHZiPYI3/AbV2rA9Os9XbYzp0mrx+cXpvA47vKeVvx6U+WoUxRW5fvY2GqdtPUabui8wvSi/Q1Kl
vxJFGp7rgOXr8YRTYJxjxakq2X0NN2a+p5J298ZZedKn4IVquGtWS+h4ERJs6ISvlXLQ4AXZ9+Qn
r4lO1qQEkl7ed84yC21EV9NLLdJiHdlkuNvBourJRWpxtXgZoz3RveYVE/aIaecqAnVmhl6DFiYc
cDuC7Qr9HXfLzuIrL38aR67ebo2gVRJjtew9vQyDVi4YAlSIhEKg1N8ygoCaJ/Jax8nGyd0U0+t4
kLn9CQhiFyVZx6YNPbLSX+kwPeWo2DZGHYYLxRm/Dg1SaOAVV3gz2+tq2oTkak7kwKP11KQE5TGj
0DoCRRatRdFLCIAeg4GIXkiaftdRcTR9NE1swVy29a5czGm7S8ZaLwLqbHIE7O/BwdRRPBGjWW0R
vr37qFn8mbimKQQu6cjvmhnQxq+L76zA6jv0w0bZyfUcI1RVfDnnay9Gc75pknDnE53YvXMqEshd
faR2tLHd/g9IlmvAmf0iZY0CBrsue/8Z7NJhagyUHIpdfE3seN8IdGVM/3ymV3lob41zKzyR07FA
dLku0qrbpAgYPYbNCymHZ85R1CCWROQyCG/dxNOWxy3I6opXZAftwbc+4UE1VinTv2dhox2B73Wn
k+9wfFGB84J+5tEvO6pNqCsuOotlG0XpAlEHiiS0lD67BQpezk00u7XaqsbbOG8mGfDKcp7HsjP4
QJv7mg+PpqBzZxT5tNLCee3hfljx0K9mtFr8Z8L4iIXgMZ69nXXWvYk4aSmFiYxHMBKwh8WkiL+r
c0r6cLgee/sWltKd/GHhjWLEfMo5jkl/Vwh2al5DWm02ELokzFeQX/ZisutrtxgeR3QKG6KnbzOi
x5wQHVnATFYwhl2xCQSJS+E5OQ/WB1LqDx/ncmtyYObus594D7ZHMmScnpJw3uYaCwo56G3D2RJj
nQ7GXeuYr512Pw0fSQh/1x5T1QY3Ls2YjOs/wbrENtv9XnXXufJOLQtAKNJy2WjrLTpvXgMjPs7g
XpVVH3Pbm2nctV9SjWetwHPRgTqkQzow/KPwNl3EIhFHC1VMV9XhbjZxU7lMkOtIf1aiv5NJN8MH
cNnTdA9+IQ6ILNolQwpqKqT2ARNL3pgBN77MfigALIYytoZrWn8lZbLL3PyqwVts5qAlg4Y+VdPI
lSgsyJfp1p7kde7l47JRxV6CfJs7kzi42v3IrfaqsZnEhi6h9Dn+20w7n0lU3TVQtnkLhy658aEh
tPNwrAzoN7mHdCMFfzE495E2cGdEf+bKeLTPnjUcO49G/t6jcXBnmzhoU1Jz2Wg7S0Dl2vryO723
w/QBIk68r6v8W0fnDzsp3ierfyEOlCXMwWkMlH8ZpMP1lAMczNIHLBQflBAf5lnm7Nf9xpXTeyfj
YRGYXMiNMgSsPNdiOds+8ubu0qkctyNL5sqZaM2aqX2Fap1uQvIeYgk6z1SPZREfUEHfl8EgFr5p
vM3xcDRVeJWE1clmCQeKstXkAzC4tlHV6HU6pK9p0YjlH+XKL9cpPiMpCR2367vSUAskbCwuHu6Y
CPMHyT9zNawjbK8eHb0it+TBKcoHxJCLykdDUqF+mQYsTIkVvWQZqli3g/xCktchnYXDmBoxvQHX
1FMVgapLPYOt9f0038yxfyjq6sMT6h3p+E1fRuDpOU45Q15wO/hro1uFVX1KuyDe2k229AcSwH2j
WjrZfG1EFYznft4q11m7HaQfLnnG2i2Wgc3ZhYqy37k9CvOznnoMsNid/yjphPejT/MGTBO7cio6
juLq5BTPEGRWSVHfNol+TXq0r+dDcJ6Uvagojzaxx4FCL/8au9+Wjvhr5OtrOrc3URuZ7BIAJRYK
oFsmD4UoH3Riv5WjR468TihrB7kNwnmdCM2FsUofUC9wHTZpytA8ljt2Yw+EZb5KnX2x+30cAq33
Pn4Qp5rPscjFqyuPjYzeKA+6fZJQokQ06o9GINYNOqolYvscFJO9awxBWy8jeSqzVXwsJ+NY+9K4
Zq/5Mpb0dufO3zQS+ChKi4E9PUIcDDV0xkWR76rmVNUGAwKeAIaV8cW+dzF1/aNIo2A3zsa1ZFe+
j8ucJmYQX/XpwKbRgEI/EbEhM0T3kqzQqS2tK6NAy6xmYjni3GejFiTmtiSUZZpCtXeNADn+FAZL
HGDlvTG1aGogc2wvP/69LSp3Gecl45uVX6Q5WmBpc63SLtv4st4WCaTOanwNRHpi8NNtoMlPmD2n
fe2XOY4D/92jj2xhoF74Tmfs+Hs2s0Wh2omITp8F7LP1nueiabc9FXozcA3rGxqQqX4gQOGj0yCg
Uo+rz2wMe2H14daP/vg+TMqpYDSk6BvPreqRS6IiaPGmGN2ksTBR2nuD9YMbmJOGCruMok8nE2Bz
PFroUJWIOoJVbSLBajyWpYDUreFcsiUGos1g50f+VxLamF8EbFcW4aiL9s6cHk1Bx0qH9kuYX3dI
EfAIn9T55dLzBMbxLIVA9H0Ig+dAQMQIqp3Af7Psp+w4m959KW9kBoYBZc1DFeNwx8i0b6Sgpenf
4GFcNH7w3Yyuz8UQkpdb3GXn0UFokG80j81BEHeKC8LhjAirad2Z+qrr0T2qWAFfnZCsIXTjtHb2
VS9+QtNl9wY/BZ24yhM6oV7ULSxfthxZjr+wJ4x3IKRumqx/JVGUcmjMsDU65Z8hnduTzvU2pr1N
fJWkDxZygSVBNMRVtQ4T8zWd/FMY/0EFlR3M5uxFYMMp06BiecweyuE5crCl9AF7tCRGHltj/R41
+MixRpkRZuydfWR5MGS2WWpaL3l4htdrIHU5LRZoUO7WIs69o/vi9eKaPfYjqe4vbRkUa6PBYNBb
IChiA1ZYYG/TsxQuQ5HJPxHos2/uBJ1DmlToNGl7YvydC2YlWJolkPTZ8K5HN8+3KIN4lH1wmIVt
zMD7mDEklgOtyqhnuNLHPKo9M970yB7OcCAsVUWwzD3QkdHcP1pFTaHqKJzFkH4WDg0rV37nmbpt
wmrYFdPZXVTgGbHFXpe6Q7rDYKqdaT75fv7R0eTjalMbmE3pmBV1so+z/lxA22+uh/+VbiVAappL
t2aJZmmwkbedR0/Ru6LDgnHJoHbVR4wDmAYxVMYFND2KkbsIzAuQOZqdnWmE2/66N84ImrIjLL5y
G2p+xh5ePwT7TtHxS+duYF7GARM6cQ6Do1khngN+1+TdnSoZArVuy79mqA/05U+xC1eBAN/jWCBH
HmhrUkvJfdZjoWE3tU2UADvQpeZJM3bHUcoi5ts+Hpv0VAnzJpTg0oXZqU0/kc6uMgwaOWBqW4Dk
i7k4xLFoDwP99jzA0pDl47NX4QM19RNTM/7/1Qxsjo5slLbZVVHTVmffWmJ89Q6N028q0wEHrqr0
qH3mp6qhaS+d0Tg0HMUwwIAFauSebCBew7BaV+65/qy1e5j7vZuzkhYpAbdkde/wnGUsYfV0Jdrz
TKgxjUVnlfi2/Lyhri3cxTludy0SDgtjEPaBeWOpOdHYZnnuc1lgG/MtGMXEvlc2lAh3kPhmOUVb
CX7bi25gqtKAnjiFnaJxlwBYHVR06oi/9kV7fLaRpT0oezkaGk77VTk+Nx5/sXJ5STvHYDbG5Jy2
jGS8oH9xSXNDCl4eA5qSh7i+M2mhcEQx6Oa/Amq/hfIIEmEd8dqWhDhPVhhTZ6osn1nP2gtQgmdx
vxNs3KGrlsba7kS1ZVhMNmq1CZFhJknP66kP0xP6vrTJKs+mF3AMR9n7PdSErEZPibWimhgRzQAE
xnTmTsYfURp8Am78KR2vW/lBd0UQ1EzjMLTDBoAFbXNPftu64COastv+7NQNouC5SPpgh0+pX8dK
EmqGBnVlK7XrqkNTcSS7Ea4pTiTILPIkJrjv9ViRdW7j7KSscDnmhLS+x9j9IBSmH+fvrlJ3IQHf
rqtu59Yzr9oUY3kbfaDd49HC9jB0P0aQpVajZMksqHg8Y+ivB2bMHv6pLOnhIxtvYSMCpAqNuWS9
Q1IgDJ8o9eAryckISBh7ES5NpcM+RywmKlb2tVu7Zq0sSXlacdneZ040XXlYcRYpWx9RdRSzcT1u
DGlsC5k+aKMwN01wawuDwtCcnvsRQFVr0hUeoZb3TES8Ad9dDBZ5HELwOmMx8+7jU9LqNxKF25bY
3z69Ddjtswnmqtj344uw2Q50+NUWSWhQs++a2k1uYoJwjdphbECtMrToeev+DXgEmu7olHeQ8UX3
PQQ09GVGC76PjUdNU6C2i3AR25VH88N56iO2h1mhyzVakA+DrXuT+BPksFTsyyy7M4Q8Z0xDt/Fn
WS/qkP41bGC9gBpH819WP6YzfOrepGLxhp3F2rPNqxrWZ/GJozzisZhLjICdse039/xFGUcVvqJG
ugUgbzCes1rlRrYrTdhCTeTcqjbMrmp0yeDf4SPhBZxkeOA4qi4w33Wih4HAlrUjGoQsI+ispPuY
pvqGK2xGFewsMJWkMFErdCByM2V1e8RZRtc/zOStOcvvrEULopPswTbDaJkoWq9J7ULoUzROMNB1
N+Dv09L4otc+vBvxjukrMnZDXPctY7Z5rL58Hz6oL9gaNe21OjtzMsuctzFUu5v0/MWl+1YaIYm/
55/wqXz1Lp2Hc5o3l4LgEXDBuCsRiC9yJBA0iPJNYISQBZt+WknFOhxJ6zHr0ozjwHxpZTKsLNuG
o+7sAg/PmJjDlzhNgMo09LTrthzWTcRGpjyHXmWLZqzVXo3tY+/LeWtjQFr3wJTGnDxBFjkc1k2h
tpw8uIgDLEo6wPtrMYmjhGON9VDZs/PK67XTtN11L4P7ouIDrWb8qtJqrnWo5SJPQVLyeATwhma8
oYbspokmmvy0GXEUfg6dBZPUZyyfddaz4ykfdce7VFW0TUYM1jXossa/KZmIrbCwIydGOR9JY9Mz
YrUKoyVVcvjJMG1FXo81HLp3043EAivgYdE1ULJT7LFXYVuGDlbCizUI0K4t9NChlBQ54w9LLjA2
P7i1nOZOdTltGA8Sx8T8U3BdigHLNwbezKi/zSJc46lL2IauynhjFODflBX88d0e76F+HjVKM9FQ
bvgTCtt2Yn125m8xBrvGgc6a/fE9zGBzWXwpQpdpfmpqPwPVfzXFh8GRT02OmEJzcNnt45i3h7BB
4YNPc43O/MnK4Rr4ofgSfYNP3rFAy4W2s4xs/2iT41Awf1n3sbcPkfxcyWx8smYsfLE0mLbXfAC+
+IYbQFqKscQpUhBXDLqfcMJHCBHMTX2c/MjI0axNN73D9MAV0VtyiwKFVWUZDfO6swmj6JsT4LFi
iyxjP/XRjWwZEPv0InJrRKrj85zYoF7Kyv1p5vEkwBtQpZLClBwwJFcLjk4DQVC7yQU+rfxcnTFH
ufGyBEt33mLY7J2dcvXegpjUleODMc3WqUMLZEuXy0C6g0vhUrw7P3bugDOGFWHUeqbPlXMx4HOz
1bJUiJ6aIDloZmn03D5sofUR/SerfTBtDK3DVQtHORTnEOn0rqjh8sWs9XWzbYW19/qCSzmA5HVh
yffCS7HWjdiVbOMndruPXOSfGqIyR7+9HRT/F5EOS5g4+cabW3C1NCGzrFwbRsYEzcHPZ9cgQQQu
NjoMTGxdPuYezTLCJ1bYq0xnT/z/7/3PBr/kKqZfQJuWpn8bmvgO2Va58c/Yjvet7f/IQr8EU/vA
FAIKaWbEfOiauTPuMhWxHRDWWb3DHNXAc+0J8EZmEgaLrpwVW36TqbMfOQeprE8rGsAsVejEztOs
SpO9zk4NWFgl9/3oHfrmanKmrc8ZVKHeK1m4I894dbr0T2PjxIZlPRJsj6wtwj3f/FR++xLKmG50
Vd8osbEirpys6QX8ul0p+tMIUALv7MDwZN0FKZI6U8hNTKGqSCBYu2ebC4vPt2//MNAM1skcnkYk
aavKEl9FGd9hFk6uYAhdje58MZSfJIAwCvfy6AEKzCtVbvXkmmtkcy7VBcTGyttawxgfWy3VJm7V
PT6wtenWnP65IGUJvpRWBkZ50ANlqDQrPEay7CeBuIZpQe+dyuDvBqcoPLo4lLdswrx4bUwDFogk
PNDZWI4tiSSBm1rr0a8eE9ncOp2zGoE68DbS1YCPdhXQLV829Pw8gLkLxbh8mU4w9HwnJ8VN3cWw
bhf2KJlYjQwxxjKjWVVslTYAlMgbPZsW1OZ+g2sCvFpOUSZb8tZAfXT0hNMK8o4mjTBI5lMKv3oZ
Japam1JfxUG2j2IToTqKIwsA4xp+zUvKZrEY8bv0LSWAjuHAUfQDgPiOGeipDLBCGBvpypjsD0+r
G2HqXRkW01pb1LuFxh1CXW0sKyJgQP7d6tj5lOIQO6yaYzr4jMP+hGgcauFCrOzDH3/SHzS/hAqe
maBsxypmVpIfHDalSUwZMcY2aVHjTTIgqR461B7WXsZFubFoD3ildzvamOFoTzVbqcwruDKgzRr7
pR3h3Sgapm75f9g7r+XG0WxLv8qJcz3ogTcR58wFQe9Fed0gpJQE7z2efj5A1cVMVXX2zFxPVQQT
IEEQIuH+vdf6FpiVqglsK9GPyaDcOkpwUTmnLE2jXoXFsLIyaetwJVfNwK6J09jqIJOCgGrkGP6C
RULOO2WOjJI50+VmJ0MXQywr45V446egqhtpaVQVdyUUG62kQwIgRHu1K96doHkPS3oVwTCT8kuU
1zUHTY8VJn1Cd//ud9pH3aQLB9K5IkbZShQ6+mU9IMOcUbvuvVGSpWGPgYzimXBS0uHO04yHwOjW
oqxsMGXmc6GS934rjHhZNDr1GKda4rXdf6KlXuRixgWjLOzGUpdazhVWbN+QrJ+j8E1VRsBBuKGo
e4MlTOb3Sx8HkrcK0AdYnaR7Ky1QI1nPXo20nU7nXgCTMENoVyOc7fZabN7itaLAHZv3YtHsayc9
TSj///k3vPwfadYXvutVX/j8P2f/13pxWfzX+I7rUyNv/zq3+kiPr/FH+duFDrfLu+8L/LJSPvaP
zZq/Vq+/zCySygcEVH8U/eWjrKPqn4D/ccn/0xf/42Nay13/+7gDoJJEY//ruIP76tX7Je3g6w1/
Jo5bxIqL17yDnxPHCSPXRZkRokiwgaiSbf5H2oEq/0OUZF03ddp7kiWpRBSUjGw9cryNf4j8p4ia
ZGgAMWXt/yZyXNZM5T9/STsQTcpviqggxxmjDvQpJ/zH64UcdVLDpf+R5qnvpb3ZH3QJsUwU4kKn
uU1m30+TujHm+U35vF+T3xdQoxU1PqNetiXycjs1hrPvjeI/K61WCWV5BhbWQ5NSMKtTFb1x7jNc
Fc6eAaK4qM19UQjtFuqQuRCk4bNLBf+c9EOBA733V2UXBsu0EHRbAPDGdcmFgljI2B8M9xjjpNpi
FH/2hOEJ4jPKT6eFd60iMw7bbiXHFD5ibsm4j5DKVZTr4TwGkzsr/RY+y/SXACLkYjhNCrDeh9tp
UoVK0OzMIW3nDLEoWAoZ98fTS1NUytdX8dNqppd++pampaYnRShBfjlIK2IQGnExZUxLNKmap2kS
T3+0VFXvbkpEmZ6aHqbsmymA+u+eU9sKZ870SoSz6I9JdQrtnt45vXTNr76u4/oxyfTGaf4vk7//
9Glt148hiUnb9H7RbaqW9EpxinYap5rxYXru+kIZEgd5nZ2mXG2M/J0mr2+5rmZ6yzQL6NGjOQSs
/O8WljSdVur3NX49O71d404TTcO4fT4YhiH3vjb22zZdP29a17ePmma9caeAkkl15s+/JwMlAjtv
nEcELdtJxnAj68eBdjI9+qMrqEXVC3lrnMQ7n2xRpW0jt0hX01NfC1L5xKH05yJf65iW/lpofPk6
+9PL4WQqor/DQGuanJb6trpp9l+/PH3ET1vpVo5L4cKn5IMAIP+Kfg7HjZuW/Ip+tlqy3Gm2AhJ0
x3zodAxVnRaaUqCn2UHwgm17mZ6dnphemmYHvfpnqHQ0+af+fJgWTCY/1/U9pkAXro5lhskeV+Kx
0FxJCXoe7ToJD5EUVBQ12+n1LsGzmmncrrej3QxvuzJvakOdt4LQzEOVzHFN20zsSWekUCZ+uaf/
IXA3IfRrIGt2NiRceU2fPNivSbSACbzCMRcYD9M/J6dnvcrYqYHrraa56WF647TcdfanVU5PTi9P
C17fNz3nyGN0QJB4y9wdkOU0cfrWjAFMg1PshjpVMDxEVAI0gxZKVL2Y40l8elCmTCfyTzi105Mh
WwmxIrycooKa3pHSPoZBqWMsVDKIc4qjx0HN71ItouzXFPiNJiuRru2LuOw3U/ot5iNMdH/m4l6f
g6VHXCLACrqgfB9DQU+PkR4cD6FQHtUgJ+HKkPS1V+TKyvXabuu4PER0c5Y+2Vj+lJJlugRmoSFj
1KvdUCvk5rcARVoR503WQE4O5DgbF/kM4STFuKZGGtaFwzaQ24o7L5NoxbAJwMiN4W+ZjOvRKIiR
da0aclPebqT6gRrBq2LW0jIuUS+i7eDOrCxCG+AAV4gxMqyThluHsi96Z3GNSpCQNRHCszYGjE1T
JfBaita1rYyJVeYYTaaNIWVTpvKUrkzZGQnJNWh5mvLJOlPG0LNuPIKmB29Mx77OTlPFGJ2mxGPF
igNpegjHgDWDpDXIFGSueboobgX3lIuVsNILPZsLWcsh0McldUm3LG1ypok9qc/yGOk27VDK+Mtd
d7/rc/kYDGc0RMRFhkhVMo1WMGLK7YRh1aCV/MFmneanV76Arb1V9GuTRDp0Gd0Wwuv4C4+BdckY
XedP894YaNeN0XZhS1Z4ohoVeXdODRiLctQM7jTReOIYjfc1WeVrUMnyxiM/z2kLgvSITKNKgqaY
gejM9BILJ79kfj3g3FLbPt/qdQDJrChRfymE4dIdK2hIK1iLugFakUE5iKY30QkcyB3VNe5o1lJ/
A6Czv8U6rkD7ve1eTG9FbIOZzvzEHh5IMP9kTOEqwMFsZIPsiuG7zyj2jCQ+c58oipJJiguur58W
P5TsmFOzLdfEWYreoulke2Hg6iLLmAxruyfA27T94eiKZ6lf5Op77bw28bjqAAIDcrJkEXXz6gEu
dyEsRO81VvY15CsUa92uNtcRoZvJHBygnj4B8IqHDwQSAY29zKOputTcDS3TERcA/iG0G5OBqHqP
8UfVSFXYNe6j8aFnm167B5KR1jTT10VwSMFUwz2L9tSw0HHG/U4FNeQdoCZk4tpEyQoJo7FVbwXx
bgAxkCmrkq9TJjGXE47KZtGTpoZibQTEYoMtfHawsQ3osG39VHRzUIes0clOCJLjBHuRLdT73rwg
r2vrxxgdce2es+od/0uxNXcGqmxgqMhxfUy09EnnSbTxBLItzTVuZgCPbngx8IuptiMe3Warm+sy
tmnZK6+tO9CIWxHJmIUbOdzHJG/ndirCp7HR8Hl8vwqQIfrgM6A/FBEQrljUJGcVIjFbfCoeTGHb
0cf9JEgUFXl9kg6EzwoR2ZoLnYwn9F6E5gx28xDsOmvRngille6rgz8npccFVIGeUKEevOn1DbF+
mUcJfqYVH4CrhogG0cEMbclfI9nXh70pvwXDVjc4TY6Yub1o3aTCPNVXJqTFYVsY57DeBWTfDBwX
yqyj3hWEn6n7oJYHl/1oRxwM3zejWdFdBfxtZE9+osI3tDnnMIHdtPO2mUu9eQGVWm1WA0FQn0CW
VTRH6DO6OeZ9s9pKn2lBXO4GYYSCjj63+Z4E7Jdgodg7aSXm5iYQFrBS4Z5Cu2NlpNsT/kpZkEzX
BJCVjZZGs+wkQL+yAGbQgs8yd5QjpG4u7rOLJoCnAFy1HWgWe/Nyg2jVoZYJrS7dRcOiBQBf7VGa
4DOCqQKYYabuh7CfLbqX7t4r6JgQjh1pN5W8aT2Afs0evQ5MdayKBEejVcVSglSpHXY6w/WP4IUK
pg4BicKcLBIbdmnjvUGb6Q45nio8o4LxjZP/hExcGQDlbSWdO3A7fraUbcmh4GI7PWdjroV/GfCZ
DRg5OGoJgRD9DL8NzuilWtNCsTEEtRh43DneC2ryRbhlWoIlAL4ERJawD4q3Kl6FLiV96a42T/S7
C3ol1gzWiv6O7MW6h7ymLZQjgBdQyKMa0SKCgTvIRaYu22dUKbqB1xs/xXKsPBV2+oS9A8hDjRJY
n4v5nLWU6EIx10VzvvMjOzOCgaOyw1O1TtFoVkuu45QhgG4AIp1R/+sMmy3xkbyni6a6Z+CEbiDb
1U+a8pTXa0p91bq+yO+OsgiLNZsGyyujmg7sqchWbJMDhCfey8pMR6hgu/fZIyVf1Yf8sot2Iqwe
eDDyLc3YSqTaU9C63jftXheX3lvtHwdrjtFFeI34ufJKnPXCqvSP1LPQkhm4Ue+Tx/iQb72Teke0
7nDxfMje1H5eFOXkod9KayJHuYdD/jNv8pUSHaRuL6iHwtm5Of0NMp6WuUkxdQcIGwkambbxjU9H
Ql3jFsSs0eOGOVuPVMKsH+kD4ix03GsERrckK2Tqxr0ZyI+dEWfdPVp4o/oV7p82XCDupoQFEjJ4
EiH7DAsfSFdjrcuIax3Ke2wA83CUFs6olnn7TLjTiGEZ7tSBathNy6C0fLXEfQVdhAAQMs01fmSq
tBgply7xG2hJ09u72rvrh61pUh+tbB8/QEQ+BXbqWzf4bPvnBmY+40nsB49xWc6a6iC7+NzgzTEj
QmOzRYr/5gVcfwR13dnr3brhzOJvM7Dj+Wub7SUBjPmKbwjIXGHOoAr44JcpGnozQrgs3KZMS7Pm
Hd5bMDt5T766Y+3hjgGNp+DwQlc48+50O1+1lxR2ojwfKvD+0FQJ7FhFc2S9dNmrN3iQ6corVuSy
3IlohWx9i85wFiwN1DXzH1pgZ494IfRzuICPfKMglVsG82TXn/Viobw46wqdP3KZBXuascCkKb7T
Sg0eXLDUtnhrHNtgwZZLNgeD9wiP2UEcjsPgXj2b79ma7tLho3hEKasdAywCLhgamz4kacj3zAgL
wYbldSF12nbWsc13OvNsaeYttcuP2Ue2qH9AcpxvPHEmn5VjspbPPScFbgDusYRxxCSPwaOozFAO
FI/aBdsD1f1YpY29cDDK4dRYeNGBRdt0WTYbHUDPSqFUfXYMZDL35MObwYoqs+ZgD54hRnI725sT
kGKkcyCmbrvYoMtCL+rBbXopV9nJX3RExokrt7wQCjzW4gfbLZb9wt+q88bGlSZTy8VnkRyJuzfw
K83fUHPb8NtkukNL6XGjYjZ4QbSt7MkfWRO7WB6FH+KDBJEKi+ery2GAvONGW8c34r27DQ+4Q1HS
kOPgBEf6pOl9ugrYqpV/Yz7T2+A1CdMU+lR7eDPY6gXabDx0XrqB8OSC0uS2jQwCvltaoTdoIuid
kJijPYocYZSJGD3dS3cyYM5b+QGd+TxZNmcNxfGsOYc73VZoBM2WNSlPfGm2tlf25bE5FxtnReLy
bNgP+/yoLMGiuWtUanus4wcObzx9IW6yfUcWz13lcM2YodciRSq5ZYl0BgLhOOy1pfdcbbSGP7xf
mFtn+1K+dvv42M3J7TFX3H3s5W2yx9Q+LGkJ2KEtLKI5Ku9ZPQsOjk0lfY6+8BAtrSVQs3O10U07
uwuP2Z3w5F+6ef0a3BF2cEcL5DN/aBfZRptlINpn1bP7iAoZl/odwGok3CRP8xhXs2IuLblqPHIm
Y9fhG8Y2HGF7RjlCCX48h7fn4VLsSRnJNuFRWGtzY6/dZXME43ayss6J7S+NZ4H3VnPvgIVgeK5t
2QaxbXOGggKKivtZUNaowLi4PMf8VSt3xU3JJtqxOzwEd9W+/QyP5qrZ568Rdz1Uvp7Ez6f46F/6
hfPpPSfvYGr4JjjHaDvgxwcMECPL9za5rQ+JbC/rF/HevwHQBU+Z3YqDyp/diR8JrUpbJOX+nt5o
N7uz3uoXyMDqgujAm3htvqr3xTP+BgAB3LO8Fs/BD9Vuj3Alu9twF+7ke91uzvkNAakLOrgzcSUf
eLSHucAHvGUYAlY4v+0EFstM2xtrkt+33tO4062FR5qbnN5qxrSAlF4AJtQHpJk82c3iG2mdnLgk
bvMP9tX0HqvDZtgFy/J+2LmcY6rHNFykB65O4ce031ePwcnDX83VhaNo3u1ifq9gXpGJpCMotona
yNCukhPAmPSDAJfqkdc4mPx6rks7kzEKXw1gWS5YfE3CDOV59za8BbeCYwch/dwZHEFJnKn9SqPp
jITpXngTD5yXdVtbdhtaxxwtZ33rrrtNxw/SH7v34hl/DzlVS/b3BHGtrfxAwd/b6YNwInJm6a5T
rkiBtEazJz60yhPKvI278TfdgmtxA6hyoWyFg4LW1V8Yl/gDj6JWzj3rPURx6s5imUtmdw4f4evq
1tK76S/iyjgN+5rMxkMBWAsyXsixIj7TvF00a+f84d+0fNVwtGE/oHThVnkbnPyb4bGbToDTWQJZ
CScVOG7lffrh0ionpGKmvdW8EZ02GHHOH1wG39qDzongodok824jMVR7rU751nqLkaqh2rsgLDdf
mSqevSdtT9u/G7d62LuBXV6aCrEF/a1Zc2s8ivfFCa0B6bXxzXh/8CK95S9sIs0mbFT5R9Pvh0cu
iM3bwM+IeiQZT8ac2LhFICCI01K/gKaAdXPbL94QcSHDmXUX5YhWd0YbxvZsd1GcOJdymXwZ4kPb
r3DSnTjlRaf2wPcarkWbZNddjaLjJG89jlBugWzpRdzgjNX31sLccOCrYDpt9P/zZN1xutFX1klc
iccUP+9cu3MfiyUxqtSr8EFx8LrrN2+eLTTE9FzTuht938xSLnjBie3u8oXESZIMsyWjsUfUHO6b
8T48VxhE36Vn7WRy7Q6W1jF5zHb6ptp5pW1d5AAQzaImip7ovzO3g9Rh2Gnvu7XC6bnYtDYkt510
a67yFXeorHl1NufahXuK9sMc/3rk0zsQtOv6o+E8sY7X9OFsaR0sg1v/JrzRdniQL8sCS/qjzC4Q
zjphLt83HJk3HLPOA7VFfkD1Q6HR7C/Eh/61f83OxV14iY/VPuEsCDn25N0Zt9KpiOxh42xhXh7N
G3EBXPz5LZgLF/jaHM7Kevxf7+BpzvzC1h/k1+gsaIsgm7WjLX1WNbZAUu1a8Wcht1A2ttwn0ztw
pREfSmdvVkvui7f6luDHFWDhbMN44YacpiO3mey18j0RCSg3ELa1m+7O3aoba8B4u5TNxWB8iP2I
vb8J9Z5fEcazcVfdgeR0tzr7UcERm16sRzbiDS3qrA6CZlmPlVBy6rjjlQ2FsRHjo6niJoyFyAnx
Mz18PUcOjGLKOrUCOd2ag5NSWmZKGktU09T00JvQPNI2uGEUQhFKHcvJ08NUibrOTlNu35ozuaU/
OVWhpu0xxWhbe1Y2bw3pFgZEt/Fot+ZOS4AjllIJHP0GMzP+Nn9XCi8NxRxpRIRGzSLHqLdG8Epv
maMaQSskLnRnRpiuie49ydTkV0XkMgAeHxi6EEWsb9wc5hjCnXQ7TSGzw2gLTEjuaDCUwVjVx29F
X6EoSbScJkNyELgKtJwuoxGBBmpD9k0qmOa9axboUl3kq+DsLumAvhMfCwPeIaCf1CtoilVqg75O
xUEan+oIrN16ngR1tg/fEIlSfZFHRA931Fnn0qDquvGmPLa7MDr0mc5t0LjFVLXoCIiBSN879AlI
dDJokUN6lBWFE24unKjRrguc8Jw42SbFVVD1pI9dQ5BKHSI11ix6FZUxtkemybrTKWn4KnDGqaQ7
1Xinuu40ZUzNujbPd7HjxqtAofw9PfR+nW/lgkL59blMqH3M87gWkr6hpCK1Y1qQVmyb8WGanR5E
vMXkLjACm+qg00MmCLkMeJO6qO7gaqvRPUx12a9arTyq6eXc57H1dAjVGUms4hjO1I2V4f7PKa12
qX2Oz00P32an5aa3ESxEGwXqx4tkphS6y49QLNGgmNABDE4AIXg4QeQ6U0npTqpkeWsVx6jK+Ls6
ipTb3hKLLb45JPApwj5ng78mmMs1bNVcpSqejV2brozyr6nQRDaSeOE8GLozOoQEETrh6+Ai0Xzv
QEmcatgGS6TeSNzlLN9CrM+okeoPhmzWm6+56QULd8bcd6nZ//Tk9L6v+Wmy6dCKG9iNBmquUK65
rFT4v92C+nGJ3JLe2DQ9PT09YO7i2B4frrPXV/PSoeLaRKtpsevzX2tR6qIY7OtLepvcmLVRgUPB
WtSQzouPQtQOPgI70u+QyVFlIOagU3W+Xo7BibgnqA0weql7TiOtWKUWsvs/X5umvvMAUQ8C95te
mh7yiemnosUHPt7I0DU4YqY3Ub2uBvtK/8PFxM/7HU74NT+9YXrrtNK/hQ5+LTm9fl3p9T1fq79+
/NfineYmxCU2t9/eMn1gaxTI3gtq2tfVXJf7vmU/zU8b8f2jrvO5hnBPtsCAXkmMX5Pf/7qf0IzO
tOy0kp8+6WtyevbrD7Rqxpk6aKSfgI7/8juZ/hggEOyA0yp++l6vf+e3P+bvt+D6EcPLUKn3tOme
y7GpAdU23g4jZHN6+Pbct9m/W4QeAHWtb6uRpqbVdfFp6rrMtNp0ooJel7m+/HfPff+YaRXfVvu1
jKEMl4p+27Ie/z5zasC6QZ+ucrwT1XghB3/Cw/jqt1mMGzQXOT//8Yo5dVGnxb8mp+VTak2yqQGc
+5tVTEtMD9fVfH3KdWv+5fu+bdi/XM203PWTpvVdn+vGLtj/Fx39XnSE9Aeh0L8WHT365Y804Tf7
RXn09a4/lEem/g8TI7gmaYh+DNMSUTG1H2X13/8pWPI/SHnXZctSwRobusZL/1QeIS8izlM1JV6R
DUNhM/5QHiFKQipkiJamq7JoWmzhP2VX5zTqXbbn2/x/YJY/p35SjUqiX3VHqmlZmqEpoqwqrE76
i+5IlkQvJDdP38FyKzABVt0Je4tGC3+t5R0UMELoyY0IZpk04N9xCdNIRIpchiKuarU9/PT1/bF5
v2yO+IsM6mtzDBm9lSoh19Il/u7sJxlUyJeSyVms7RRNNsnw8rJlgCexN7KTmLxamQO/xqQyIzSQ
p+mFbn//+dbffbyq8+3CSzJNedy8nz7eAtaCTtxQd0XnPKdmU99qHRn3FWLQVsQn1OoV+S0Z5jON
EI7ff7bEz519/WKb9//+z+lvZ1dhX9E00AWi+u1vL7zWc+tQUnfwYbXX1OnD1WgdiHtAd0Hhy3dC
4O4Y04XourZCELzr8QRSj3fw66uVUiLKJI3es+O2HNb/ZuO0v9k4ibtXWEqiZCEN+PWbafOQGxEs
iDvC/HBQlvmzFuXZMs+dsXNPrYEsbwbbKsmIWmLS9IpXUe1Gc0TrtxF8GKxfkE47c/n77VLNv24X
R4NkySDaTd0cj9eff7EujcrY6CiKeyTMr9zc6eiTMhZIHOtTDEPKz8Q6KXJEo2BQQZ5GjbYl8lLb
IrvAy74uA1VeKyUE1ijvd31fGUsS38m6IC/qJEpby2rmalcXt0qKFLQ3oA/ori/tWr17171CJw/+
mbspY00iBVa/HkaR76YvemXdC4GsXjBRnDnIqN1KeD6qQLrRxWDJ2C/b1hbaStf5LBO1uHHAyDFs
MRWGRVQMdflRlBNr//tvS0Kw+G0XQ4qAa0A0JUM34Jr8+m0FkufUketAXSemiejgUp3rmkQxnK+R
LvLoOu5y6mIpjTza9j8IpSR87/9xQySJM4/Ekc4B9e1AcwN0vR7JojvNrNptLZJVAmTyMtTdKpOr
234grj3ryx1axA1hthsQm93d77+Mv+45uiipJpJqQyQrQZN//S78iggDHWEwnRTvU5DXDF7w6db9
BpLcWfVpA8nZvzu9/fVsy2fqsmRZ/Msl4dveKjYBkgt5hFSI2rrDezYXSvk2dc1z6sQCnGZx2MVa
cJQrKZqRT3QQoSMXI2QEMfy/OXRG/exfdgZFNlC4Kio/hPltZzCx6DSDICm7NKygV7UKqJDqAOyR
7PLIuohm/0MzULXHiQEf0m+pGjQJ7b102ACZo9PuZZhNiKyblfDXt63ZRwSoRhcF4usmBciMBxXk
vFmlAHPLfhniI9CkZnTAN/Xs9z+m/Nczty6qXMfE8eSpyt/3bEeW4Gnoobpr1T7dQR52TkVBaqvW
efGqC8jNcCyTNmBJZo0WqZuo1GiN9vqLkmb5pURS0WYiAo46TFCsM/hS2gKQcOY1m7pFs0HixzEq
XbqpHrIPfPwLkaoAzgaXAGeDBlSl0yXXstJfBeiX1r//89Ag/+WnwgJrqbgANMMQvx0uYWTpRElg
GYAclK87IUMEI7K5bVKnOzTxtQuK+fcfKY37/6+XI52rkWKicOY2RP5+fHSZWZCwlCs7X7O6S+y6
/Tnzi7OU5VTtESItrRiNjhcp5m56QGap6u9hnsT/5qIs/Xrt4UKvqqIlog3mDsX465GaeVUa5Xkm
bCsHmgJI5FtIOhFeGxd2SecjLm4DcZmZGOHBGisHuaSk7sIMWJtyWZMl5JJSUri3CSOSf3PR1n49
o47bZpjcjSm6ziGtKuM93M/XnywcMP5JMJ5yi6hMITIWkkanNGxijQuF1aNsDNAmmeZBNKCwSVWN
SMAxT+N1xW0jeSHnhjhzG4Usdg1ZC8l6I0BEWUpWjglMs2AxsxsniWasOwr2FndlM98trUUn80bS
MVWgBs6uk2oadTn+VyvIpaPp6/ma1D1r3qnOjeias8w1LVK7NQpzmbssA1OkLi2K8BW57wu92F/F
YbfMC3yE3B5h0h18eR4E6UIiDH6tIvo6t2tfStPd7/czfsJf9zSNW1+DazgHriUqCjr/b3t3YnaB
2sUK8jJXAj2g6ffigCwv9XVhqSfxSemclos2Ud2BgNZ3YNvtVCdLljs0tExOEZI5F3AdyUVMPT4+
2RmUJuLslB4bB3atqOrlrV+1NLtF9SVW480Q0MEmcBAsKEkw2z7Qla0F9bBrxyTkMPRn0BmbudQh
JQIKs03MMli1envM3QCYsEv7Ux/1h57q9kSIOYE9TAVGaayCBhTHCGke64XTfBdEdE4BNM7ESYeZ
Gaa5dNCPKADSNyBLSGzJlHTne5S6kS9a27ZbI0bvj0mL8C6q451MmhG4bFxV3B6wC7XASvHf2EOP
GEux6O9VirDKlYCQyeQxysJmQwTCJTW1C+c10rW4LSqi5qX3u0UfeeWtJyPuIo6TwlEuIMTTMcaH
GnmRYqyeK86hp1aoUiQdg7fQxazdcP+/ygOvRMtlxrMM/fYiVCKkiiQT7qlmgYqwYHOWmoyINalB
IQwR4qOOxC4xFhJiryU7yOUnQwSf4IMztpWmey25CN9G0UuQBE+Kto4GyScCEkEMcr1uX6otrexW
fEwbl2AZSQOPggQjKwnFxFtLtUpy0lVpRLSgDCAFVdwoW4RQ+WhcxnatNUe/VmBQWQFGsbTZJUUJ
AN0ybhGoWdAtHbQpVbWyBkff9kN/j3+u3WPmXsua6G3EWP9IOtR7pWfli8goQSymUGSBcRIg4uED
a4iXJU/ZXytkSLyESX9S4Z/Ejt9cDJnfvFW4ka/qix42KO+iBN2k5iSLPCCgLAT5RFq4cQPDqKAV
wY1HHBerttOrjW/mNECT6LPUS/ciNM6nI0IcIBsqXjReBOm2qriZ1aLhkLgPYUZZlXTHuQ/p9QhM
vZ/Jg2k+tRmUrSA55AFcJMdTM6ofmEBCx4DMGTXKaD4t7uqmxjmcrWqanYpZ9hcz9lZaSjCVgDNf
gUlCoqtIp5zdegMGtbArWHILk/yBfMA1FxFJx76mzNOi5n5mDCxVLITYngwHMwpHPKwLgWPaw4uE
smPssKdaTEm582n5RbkD2fFuuVyDLUKqzq2ZHjmTyfMMTyOSTzqwWkk6JShEaV6WbwKHxr2jPAfJ
2GT05T3cW2AtjKTR+cHfbJMGoGIEiL/Pb0vFXblq65wrNB8B5AFOH0gxLP3DJ490ocVECoG2kkiU
a9JN7A67MjJa2seBhzQwcG/6IH9ViWdaF4QErks3enUQbnHCIGlXVfMzf2BKf6gwNo7svKqW0++q
OP2kJtse3FoSKaYqlMb5VfE71/6dq7GHJURASiA3Vee2kH32CoDC79VeGxrvQqqaOMtMbrxV/Hun
Mgnngx7H24hkW3r4n1YrCUAgS7KkRquhQQ5DPby5YtJuySJB4RoqgAP84smneQm77pFolhdfcubl
iDog1QYuPwmJxAxa4QHVN0QQQ9lqJR/YATGyq5xT4JBTAAjrCBB8geRK4NcScXzOLBHZaGIIwT7N
hYeC4fBKA2FkF1FJJo+V/oi5pUDuQYNAkrJzBphw05gIQElLO+Dtwzs9JLdi56FxsJRNIwwvngb2
KchBlkiCEW3yBox/3rwUwBTquFxZCYHKjI0KF58wgMha0vcIy9d96RwCqytvFGtJljhM4QrujaoV
AYcdUruirBiGprJ0lxhrtzLcu1pCLUXE932hBmjUpNB5yFX1wxVhFRPVGzKMZkuapFZuogzf5mSW
wuKXHmlI0Yw1IkTcnqjNuFgnax9kQVdEOBid/JFek4WkzS1wUdWoVhrrzhvNVTnhG0onqacx5rlT
Y7IMsCYD2NL6O3ffiQ131ypyLsMVj35qAYBzc5IEAncpqYyp407blGUubJpKOudOPkYh1HunLM2D
MByKxmyX0+AsYWS8lKuRP1EUHmGLpp+uijox7BYEEPeLt0MJK7Dr1JzQJIdGL/7XNOlIYDa1HezY
c0K7blHISTNavOGDBeUdZS6CI2MzXeSh9UI+ZHqJBwvcNLDrhd62YEfkTnlsVLQROOgBvXNyUojM
28dy+TH0pTuHhdhsEgcxpcBoCExQjig1haoCRcvz1H6RYuRkJ5FvXAGSvK4xlrCIF+XQDTWUdqjT
syS6I4g62ivlvm8KYW2leT0Hl+H2u3rIGC1m3bk0wUipKGy90tH2mSzcW4VEcV1AeFqNAXVdnTGM
Dwuu+YWBbqjmnKIXcMAEIUZnbCgnuQ2BkxqA0/PWesrL/qmJ/GLdxWpNFyB/BkHcPJFxONiORDyn
6IbxPMlFZx0OKBKycXBhqm35Trws+Y1Aench3Uy0FlSNcjX5jEvFm5uCpuxzz7ip9Dw+kZOBl7rK
UABgvWuaqrjhPnzg4yx3YTlj6Ffh7aJShd0hFekWEEpmdMmWeEJ1o/QLTRyUJeBAsMQJqN4ltLUF
AdzE7PYdo0ulmquWADB+kMRlh75C6JAvyVXX7ZsiCBZVEBT8jrXGfRDCwVKlfiPlZrHP0V5rXZft
/Ab9ajE0LYk9yC4ZEpMjZDAeb1qU77i/JUs/FWkOQQLU4CxQvVFvLRHK3kRHqy7ec1npX3xUL1El
w1cCHNaVKiL0oD6Wjk78oRRamKqtY5CTgxCARcHqrEDBrCh5ydRSufjLwRKrdoEfhtOi24TmGmJ5
h2kdvLRZymNynSrPAiV2lrHiBwjOKDjQHkVJMH1ikHv1KtNJLgi158hF/Ro4KK+o5KnzQQ40CPmo
7bjyynuokkpcEUuS9Bq8u8RcOLUe4sQnqk7Rye/uCsAxRSQsuTJKi3bAqF2Zn17atJvSVF+aBB1x
FjDcVUVi4AJymyzxLRQcnyFJ7OFvas5NXGlL+APs/7JFn1YpFk6B5FxpjkT+MlBRq2dZsDZgjIA5
ZMifsw9Vk14US+bokkG6O12wkjqfa4eKF5iIerWJn+o09NZNCGSUfv6slPRLF3fd0jE1fZ4n3ouu
78ZiWOcp3sog4YdRymeXwIxu5PgNy/ejVoYbQ9SXuo90M0tj5BKJtgTviVBzwI/BIbsg4IFMvuyl
NLNwFWPLWfRxA7m8qzaQTcHbqf+bvfPqbSNZ8/5XGex9E53DxS7wMisnWw43DVqSO+fcn35/Rcoe
UfaZs+f0AEu8WGCgkRmKzVJ11RP+IYUkDRXD9ZUrvQDgibPmlaQiGiqn67RRIIN/aDuEgcpee7T5
/6DwZ+vq4StIJXMd+P2ZbQASig1cGrw228nJsGuUcNsMypOB8RFK5L4cP7RD5y1zO4SonetoXDzS
PkfxLnKcRWBU2qI0ntXYQG45QvIJ1WcAHCiW9/wxMh1eEJJABY1OiBF5b1wPrZ+hm4WB6xBHxkLL
q3yeArN3y2JcYHShQ7lP71q5QHtjwFAZP2W8I5SlDWIJEAnTE879MohWvlVcFj0+RVGIF2nVIT6e
xgXRr4kfc5NhRaNXeHZn11mo1ytQpRY+NkxF/dDkYwRCGNHUpeMEGE/qCBpVSgXgsIuxlmrjdTv2
W8WEJzG2ObmHZ6x8IyfZqavtoEYcsgiaSS16jLmwuUi8zp2POVJ+SliXi6J3l0qATiVJX1YHHbEs
5M3QQarDHLFtvsaC+0sTyV8TP7HXuonqb40IlWakN5JVwsPBz7l12NDJ1JbEiKjNV2DnbF0BExa8
kPFu9dSvV6Xupsu21B85GG6JRZ/10czYkzi5PSvHW7LrAP1bd7YUoK1a6WutNIo1Etn3cQrnBvpW
sYpsf02EjmxedJZk0JkbxESo2GNAVLwMBimGlkUbts1Ppdvpc4dSkqElhJUeAseZpz7IPrtFkjQA
++E06GFSocsVPZBVnI9dla2sHMMiLhRrAg28c2bCccoD7Bk1JJUrlAzixko2bvRs+8ZL1xucGZps
rashxBnE+oCF9IB/ps9BELpwMXxtaXrepaxoxVqrgaJA9ykQnXPvkjy6DuzuPicIZv+o4ehIzlMr
sVW2JWV62j7e2ukR/ZGe+sLEKtl40Dq8JmU0QrpSe9byBIMYREGLBJ+ksghaiCLr3olQRjCx4Mky
IseM46eq8SNRmm9aejvGPlgvR8Lrw1p5cLXxiqS+awB2TloYSlmG4PQAigHi+TZSn6O2Q+MigzSB
SfvCQuNBGVIMV22wrbXypVUNoFl1fOkRCC7wJt2mFnJyupFb7LS9/2nc1EV1baMvDkzS8RaxXt2p
KmNKbg46z5HODJdvUQHcmLdg1iWGA38U6Xl5nZiA9W3rLm1RQTY1gNeyEp8b5hejFJBDPetvBmCL
oYrEUmhAzmp9CQ06AfdxApv5j67V1kvgT5GO4+hsrfREP7eFAGCrfAtQYQeArvf9Lg5A9EkOkbKN
9K/daM4cY426Is43knAhgzGa26g8w8a/102kyHKhluMOPrK3nglzhNMVuf1NFFufNKVc9AXGDbC2
VDTDLbPdlcbnWK2fJSciPKnPxRGm4ku09Cr9otICnCeCUsP8RLkMSuATvgxeEDP7c73zMdP2HlM5
/654bM9Nj3R355AOG/aituNrj1POVRN/ETnmLd416BPHOHlSnt5igoH8t+zcd1iQxlXaXlIC7R7Q
rFRW5BZ4XjpUibSxKFeGLXTEpChcKQJPp8B5X2iDs3Ad/SsVTxlpFxBYtAvcJSK08Vbx0MHCo0wG
85ZKyxje9KIorAH3tEDdIIf1Yji2cmWa2SVyVuG5EhBoLx1rLbcl2C45M1e23ofXjBNe73+L+zS8
9r3kVhv88ezPx6taAKvHQWHXyeCd6LINcJ77Yv/P/Q+SEtC7llCfzLUKMRJdoDsrNKzauEAGTNNQ
EagznLpAvZ3V4rFy/9iAwLefgtnP+tK77lRp68nwWa3C9673P4yfv5maCxLTA/fXe/ZHrTM/67HW
bhuMC/BqqjoHVJ10Sc+Hf1pdcRlBX54jo5k7Cn0CwFWrPIgRP1pnOfQHjJeSLZZiCECGA7rMVou2
jRShQJTIX8mK+6WFZc3awSE4wgxIxhMrSPLnKg0TLDHw4Kvc9s7utk5K/mNlerQG40V5BW39yEfZ
Zqg4v2X4anwlTKzXjQEimNL2lVBC9ds6RPkdQa2G4HVpmdKzYZSXo+7DGvGojxkcM5HRPIShd9PE
vrzRMx8yoHJDUUaw2cjmHJym5nO6tNE6CFW0XdrhQ1VouyGoTEzOwu+NAJWZesENJGqMQv5fggKd
GFSpwfHyN81Lqzyr0Im4t5X2slI1/7aBraEE/lWHsGIfUBFFCbe9FDtlh0ANJ7dHWJuG2oXk4Xsj
uMdnRkQ2mI2g+Sh62Pi5Y4RjY2MH/zG9qUYonKjeZBsOKfhnGjePGwbSvdEoW13t4NT5hXpWyb1x
ESfj86Bl/gPdiytLrf1L2y6kbYmtK6g017lBWzI1qvJOjixnWxJaILWpAGI1OExcD283yY+Si8pI
bkCBcVh7cbcNkyHZRtHgsGPXPYRgh4gG+TTNL7xzsFvhWZ8hsY1eMjs0KPi28oNNqbbZrUypbN5b
2cJKHFzIwnFlqd2nxEetiPaGcYnp54NZFDdGEEaXWYk8YGGZV12OULmtcsl4E9gbzs0OgevbVK6s
FTIHyp3h30exXeAjFnif2grYba7439AzQ5KOopsZWMu8wJ1YUlHv5G75kuHCsE1iFMHivpDQYovL
bWZBQqvZ3rt+vOKzUN/O1gj0luTeQfkQh2exqmcXhp89lUVZ3eCrHWzH1kbXcOB0VY3+q9Naj6Oq
IrJVKskFX93f5InarvreAyernROoordq6yYZim5e9Gm6tkhuIwyhwGbfqiN8md7rvBUtSWfu5CZO
SpXiLugIdqDwyuE+J7yvcVG/yLzsk5olCDn3sbFFX1a6tAuIJUO0dqSsWNsm5z8q9sllllA/8VoS
n94Bqp27O8lWAyTc7Puh08tLABcfka1VLpReRe2SGh3iAnhoIOd5r2jaGem2vcwKRV/sk081w+u6
bs0rKkXebVN5PphIl41a88BeUz+8yuUWjoAeKleVDLKOfqyzrip5HOb7B/ev6VKjvbIfUhgbkm5W
d74u+w9dhw5TQA+YghUhwKKD2DPgz3GHWhEaWyEY2ayPsSBCxMW4zFBbQ3BeG9AH0NN23vZ0ArSm
ozqSehvL/oCXS3mO3v21NmLulaUZlGfSn23XmR9wYnW2RZkMSysD6E5ZdJN3hYMPAT1wLp2+ltpB
QA5Jn2NXXQBLRq2j8u/9Ufks95/Dzm1QhArwAkeaq5KRP7cs9E+HvJdQsXcRkU8JPdmwZPLQFXLI
WsDdyNWyyakJWHKXyM4Otl2IvWSS4RCuoVdoIXmgp1e085ENDBBgTXR4iuWNQ0I27/oBbjvqzk+a
6SP7KknDeRhgW+WbDuaTknquq415JnuPedug7id+cB/dIz35pEs2O6ndF2y7lFpGoT/SdNTs979l
e9mQPIQnjsIbtdPayy5kkv6lo7kg/i1zIC43mJXYpqSJbn533sbSgmjsfFSq4KJtRVOOvB/hWKOB
RNzaCuK3WAHi9obDS5uGJBjUT2ztEiRrciGzNcue1K8dXzlL8Mic104cn1UlSYg6mA9DZz5VnmUs
UD0T+6vyoSt6Y9Mq+V1XDsIA1CpWvdHfBKFHTQpqtVsxzVobInWG3jqinxDHtY7svwnPfa0ixtMw
H/Obl6TQ+zMLyWEJ+zQ289FcmokBfpdqdOFl340yki7Y/bdU4eC3Nrpw+NwEOSnfYGodLMgSPnzu
fMxHK7gL0Nu1Ud5r9MI8zwauuDckjBZrdkdSsrkcl96VYiJBmidOvgilkCgrhTeXZK62JYv18DmZ
F+yc8zxAGtYveqREy/iKQhMEoxp+6F5wW46cR63Fxq2LpYe+lEUFBElFz8RoheK+7dVwcDp4GREF
Kicuv+LaMZyhV4aTD8Bnq2Vxh4PbQltfNb1RzNGUjdZNnDDfSNoPXVQAaqEMNqgDGEEFzk843mrK
GcZVEJoqNAhM/T6npYVRSANnpAFY0mQw6QIHYgZEulA3/U2Cna9i5PoyJCaRBwS7FQstBFfSvgSK
Km+kuLyq9TI5i3tlSfMWEc8cEdfasxd+kpsrtX+iNIcTDalTaRKGUl+0PPIdNF6fZYpESYxgylCI
kk+f1Cs/31mR6l/7/d3oD/oWt9NbxcvrDcgZvGBT+zpI0F/OVMHZlRpUQbpGSI/QxlbCVa6W3opi
CESlIFn6o5xdtGbDd7PhQFop501uvhR60qwtJ4Ia6jgkPuEilrJPJgcD9EiyHhi9ruF+SRy5WxUK
TjkUB2ApRaPQtRPmDHkPZ9LCeYS8msFopiA/uTTy7K7F5HCt5N8qiuFb0+m2mQ+hIzHvPb2FSK26
z6WJK5aHCnbrCs2VuPgagOeZSw7BtR7TSiss8qDAt87R5NbXbBAffSV5kFXbW3mm+6VL8MMJWztd
9yVVAjR+AypKnb4p0afGs83axjIS76n26Hoe8sb4j+TakC9S0/aWiF8py8wJ2BXIVv0AOe3IpZmq
4ZIgAce20z5ejeTtVaWp19YQPta+RscjKu/Dsnka+5qliL480UJB20kNuvzCTXOLnQLaKUURuPqj
/HksA0r4ARRgNL9iWgDDenRQrZAyc2l5SXRBAm/23ZOTixIHHellp6PkXqLjiNUFYXqwMEN5Q0eY
Ey/uAWcpw6VCiWINjOyj0acx2sbxo2GWgleFqHFiEDQ7OVr/AYaUyyg270ZJ/zrImCmZuq2eAypE
0FvPVminlgvqzt1ycNEpNIVbtSJ9N8JBXpZ4o6zMQTdwNm0oeSgXSG5rG5qv7PFD8QxEjNvDrp5l
t1KXfd138xq6Boh/ZR0JlWjsQTBUIgAfWwoZmJEV3fhRSrI7Z7Q3joR4QVV38nmRt8Uq14f+tpUv
QhFIUvzCEzcI6JFS1aYR1+Pv4ynhQ08Kf9FlSw3s3HIg9MbuLSQmNeGkgawJscYwjQWMAf3cCGAp
6cX4xfJq2PfIpd2YfisEkL07tYLCbHQR1oE2jdXSLc3LLmZPcKU83KgS/eQORsYi0YcW4XZKGkhY
r5vkDKBlflkVm9QxPqa2vTPRlN3ayI4UUY1VF5x5hzr9esRBDclqEotEJX1SqvgmGNuLpNH6h4SW
ISym+sOI2+yFr6f2pd74xFfIJGmOuxkb3dnkFoFSjuElJSeNPFglO0pylbVYrLLKpJ0/QEajb8D6
a5SPKLLhCos0eBrl51Krew/GGLw0EnacJM3oHWf9tYHyC3IcsMblPHlKx5YUI6yqrSbZeMjAvvVy
TX5UPWxF60Cbq2lUbfMAa8sIQ4lE629TAq5zP6XyojufMtHscFXvq9Znn5IOLV6aa96WqPRJzfg2
Wdu0CztJaBmNY7WpQytdZXWt0ZpVbmUvl1GtS3rsowlXArSMlXaFw1ywTh38vm0PoYgU7Q1czmDY
BZlMK5guUcsHfYAy8JxZzZNeyNEGr5wrIzPtS6SFt9gtxGeljaZxht5rjC35RlXibqUZnND0kFCV
93M4P37ubVPejj8tmt9pg1ZDJ9sVNatG2YCL+UY/GufxsLiz2Ys3mo1++2AWOeT/EvxhWsOjNIfr
JJZwr4MhtiqpXgZGToer1+88JdmYGploUkSAF8qlEbC7NTrBz+AmRFs6pB4PjVWCXvRPAue+KQ3E
mDwNWfXeNlcAUxdVkVylRod+yoCLkVV4q1ay8ItOG9qS9MMVP1Hnjseh6/qDtdYC9Yvb8pfzAUfE
yKeCM4jO8JULsQyiKUpBNzLq+GxsWe3IC6DVSRWSGJqK4LIKq61bSP65tkK/SsZPbx72hf+YC1ao
TCiS0blZyOBSV+2IHVhhob7dSKZ2ZqSeslblslm0I/AoZzTzC8cPLyIL7mhbfi6tJN20ojeoy9Bk
DTf8PgSQMvNO+4Zhhbxt7BFS3ECGXnjesq6GDeYf8WUpBLhRLccrPvC9M0mKpAe3wADZWJYBbHrK
0cmNaVnlIn0R/j1en+uXWKCaSyAq+jyVwH+ahrrNs3XKX+kGG+0lytYc3qBn0Nkpt1JjBXTPcJf1
O2c10Fmrqwo6qZmzQn2IxJRBUSGQ0FDpMT0EmoMRiOlutQzmURiRUEmkRZ5KS1wCp7SgNk6CYKGh
gSQ6ZDNLX6ll5JzbFIxvAVF9kEGlzbNAvY47XVrbNRFcqBbuRsHkx/ys9gnuVcQqlyi1MmL4hSzb
5nR15LVbGt8LG3JUaAMZRNomCTCzK/1AHBtY6eVOd84Bet3G6B+TlqKq3tIfVapLtYRAE5seENom
v2zN8qot3HqtZQgQtVl8XYyYVyGaaFE5gOhcgyXHRKdvl8i6FAQllc/hNSiYhxQfrYFbBSelj7nc
5Gvf7aiXy9XFWPnqMgOXsTRaY7xumDnwNDViZ3x0XrXlfHTscekOHk21oMF2BsEItd5qTqGS4SJK
RUEClk9O7hqWOExaOhIijgfsSqDmYWHSQRlw+Q6VJFsNoTXcdgZqEJw49spuiktQC4hi6OOtZKbV
SiMLW6hIZMMDrWGFV3qClooybFqMGOalaqH9FKIU1Gu2C+HzMVyYlYzgbiaFy96V0crpQZD4rYUP
cKGtVZ2y+9DTyclbeiZ20t57QAUfEke9iErmrcCf7tyVoQ73zaqS2k8B07eQPQMllxHTEc+56Hrn
ozGG35TG3xIXNhy94dsf+8fa4yf2j2GTUHAiaD1WNJG00nOa0WjtnweCbBpagrC2/3X/4P4HAu4w
sCsTvecyhS4GRNMtqhLNtrA8l0YFx7f9v/98ECVsGHucXWhbil/3r6xc1plf02RPLIv8u2O3mLuR
0JcXoyXpeOFmHJMRbqmiXsc1+fvL2f8qJ2lyBveAAwQ+7J8/inaAX/nnv62BODQwwycp9KH28fWg
KMn3JTpja93IjI2kVpv9c3++QC5c2HFqbi8qWjKHq1U8LJ3m+wvf//DFl7Wa9rItgpCw3kTGTu35
Iaa94/aPk2jA/xDaLm3VhyLCXmEvz+lEYPeQ9F/vn9s/1Nl4NVae/oDDXMIOijIafojZWUCFtaYI
PyabTBuCbevSZi0Sb2eOxvOfup25jsyUkn6osECx1J7gWHKAPOxRdv8nGIxDfboMqroMnuq3LBxH
0YAR/mPqzo/3/JF9/2ORAaH7Fux+ff8riccyZw4SwHBtcEhW92q/P0g8ljVTAKU6loAuIhEs+D2v
JB7NnkHtcRwbN1qICVSof5J4eMqWHY1Ovo0QpIrG8L9C4kFs+C1U12B/R9xY1wSg3NBMTXzztyDU
QUkjxR96eQvnCEdM2n/fjRExA28tVzSGcMCQ0cMIqV+5ygtIn3nVPoC5n8vjsypB7ZfdVQBP3ktC
ikK3Xb6Vg5u6+Kygz1AHt2+m+fYAIH5L8YEE95urJTuhZsb0qI7yDneOBZwJHtbjanv5XPGxvagS
3EQsqm6u/nlwCJ3bSNw26PBspUS+tzjt8vF6sNttIdXfVAwzW13djnT9PIoDFKaugsxed5p5Nug6
FqnIfGS+sD2fOzeW9lLlwzxCPMzHgWG8LmCikG8usHe5FcMNJg1r8RivACGy1ovsSbwGqMG8zmEm
83GZ4Ww7DE7kEXETPorSI95KlxCE9g+Jl4ghixynOa7Azru1GApfrHNExwmlnwC4/rwo8CBLcU3i
AvcXXHTrTEbYDvSVuPCA4bximLudiZg+r82kueuguE6TW/xe8HuFeZxLS1FNkPjwkECw5RvxGh9w
Skkq5vNWniYEImLnLeKlHo+FeC8XKWpzN3rUn6k06wsQ+UUJGJ5364GzlRP3q1mR04kxAqxfCj8/
dxG/KXhvQfbnEX9xVV3iXInh1PCiaStQqFg08M8o6O4KXp3Bz1+Ij+1q+btqA8iOEOjUiTsudKHB
RPcxZQA+Y39dfHih0GV9/ari8yrE1SxH2dSA99N2K57SNX///35ryN8qhEVVEEX7L8A4ek6cS1An
pkd8d/Hh4jvo1KGKNFqL38UUuuJ3nquItZ1sGUYfZC5t0NJHHR8VlWbfHIoGImceTjwg+xvCTI9i
tsnv1O5D9YOLObkcsBzq84BChWnUlDeRIOIFlYIVS2Wjq4CqC8gchFapoyIeAQq8wblJPA70V/RC
KRwBjpFJA3hb1K6DCP0fhhNDqPzu1LjJNijwc1Wmqix+vJUe5qKgQRGhuBUgW+Pyu3iuEMOSIQvZ
DtFhpbsfKPUDzp/rhLeLKxBvQ+PadL4omrSKCFXbYljjsEXZCrhFEipztMnB8aNXRaGsznFL8RYy
0KVd22Ph2kT3vYQcrCfV81jLv+JBguuHOXcG7dZN4scuN1GWMsCr2wbKWNZFhWEeTYDF6DWLGtCV
5atXTQ92ILUbZT4gWkZtfq7icxeln9UKZUXENBB3Cu2B79Q9pRDKEh/6oelxw0iKfxsr2qpqkbGi
aKJ19R1aE6CXq1WTjcygdsMm5v3/cni+Eeb/RW7/JwtUiPHv6Z8fsn/vRT/opL8f6H+m36+glf/m
nPg51N484K+GiHd1UDfPL0juqzOOUAMDB1uG8QdF9D/+wKnVe31ass2ZrcuazCGsQVzZn8Sc/2/m
6B/Nwl9/wV+tDX4d56++wcve30BQPOG6cRYexST7of6VSdBnqgPcBL6EqaqwRJnVt5OgKMqM7443
kqU5lk6Ldv+BJzQJKn8h6E2TZkHXZqZtGKply4qhaKZglLydBUuZwZICg2BYigWMRmep/K8shaes
ATmLO4bHQfk2vFRfLwnDDu8l+4vb4d0Ib24HBx64wWLXDQe6myHDTHo7Bw7RJ+xuJIZAi2Fr8Trp
J7USgLNOXAmaPoMUpgGUg/vrUJR+tykAg5gpmGvIgstmc/8ddqETmgVcR94nKv/qpmBqM8UC1aqA
5vzxJd8uBcXQZhakSOp0MK2AbR92oROaBPIWk/U7dVMQnH1FhUBvG4JQdnxD0FabiWdQFVBZDoZ+
2IVOaBYsyyEXmjYJYufT2Az4mvts9N35YHGIalQsdIQlFFszxCH6v7Iz7v5R4m4YzuHM+qdb47sh
3myN1ow1QMgByoKNdu/bc3Q/KM7MhHyuwj7XmAPtMOsntBIU3IgmrgR2RrZ/R+XbQzUTZYvj2wH1
EWRHKD+QiZM97MOp01oJ1l6NZNLtsC/B2AYSKmyNnJTau0NSkY0ZG4GtaOiNEE8InZXTmgTbFtc8
bRLwvkLwQUXmBS63cKs6XgmWMSOh001CBcVCqOnkTgcKWqLkNW0SDLIDjS3hzT3/dk8ge9B4Xqcs
hx6Exmyd2koAqWFPzqHkGcVptkYL53Fqhtb7TUGZwfd30MNQVcQ59mpFp3U/KIo8OWhUbUJnFc2P
n6fg8Q1hszVSlCWutKDWcE+cXBJFziOUBibdERyCIkMiCrCIFlTW/PEssCHOeNYw2BlOb08ghpMP
m/WEOEGdkTGwuwjdIKG/9S5YsrWZzqFBEslJShghavsndjeQ2k1OpnE5ZPfnG8qHvzar/e3O6DAL
BBKmA+KHXOsU14JuKVN3Rl2faTb6E4QKCubDqogE3s6Cougzk3AZKCdTzkFxctkDWkby5PRBppul
kTtp5CLYUApNoLezYDsz9grAjUjQEKNqr9N+SpGzjmzbxJ1Rc2YwHKgy8rdGNWDfuDuaBXNGE9BC
Ik4RZcbTCxWosWmTAyZnhpqNTmGFzuer+enbSVAUkxvC0IklTATFsG48uc2RRH9y7EyowApQDccg
kyKCfHdDUGWjHE2GZam0etkdD3fgKd0QdK2nFph0Yyaay8TGr7X1d6GC6cyIHzggDiXnfenlxA5K
Dvqps4DnLykieuAQ0PbbI0fA2zvCNtgWKMtTWkKr6xRrK5oBJXfi5qhbM11RxNnAtxQRwbva+6HM
hoqTaR3qjSd3UIo/0ORwQeUgRHHSUKi16b/WnUUHgsKKozIR4pw8wTOCXHdq6CjKK+jakipZqKD9
mkKAm7Fw0EZrct+lOcHdUVXQqJh6R1Bp489MCZ4/92/qK+wLlGRJJh22yNNcCxQJpwZNuiigOBoS
YYd+k/k+jdBnxFTkmrYNQ1uUWE4tXlDpJU6dBe4I2pEOuSSdN5EtvY8XRGkBeTea2Nw4p1hgYRbk
ybNAl4HvTlwkqo1i7zs6J6m+Gyazg26i6MOIlXJa0QI7ln24qH+/uMA5CSQQBW/DscDnac67mImK
O9UHQ0bPcg9WOMETgvxnarSgUUMinwSYqFBh+PV+sEgobYOtESbW/gA5HMwnFD+D6lSnnpNotlNB
YWs0TNIpzgKOnLd3BDkUrUkibECryPESMJzaHUHQOx27otBnoKxsECiouiW/C58dEk5qcYBbZApy
pxg+00YTis2Tqq4ifGYWqMIDfN2HA++XgswsCVwsQtHUYkTb7sQ2R5XW8tRZIDwmlaLUxjKg4SAW
/NsbgrVgA2WScchig6RNcXrBAiopk7cFqm2aTTjArkAz+pfigkXJ0WKdgBDh/DjNQhOLdOpaYHMk
EqDcJkrxh7/127VAexLNOFF+PtmQiVBmanFB57Zn9+doQIlePQD33s4CPSmLtBvrBQrwKBGfXrmN
gM6ZmlaLcIE2NCYTgBv3Bbd3+wLnJP4FKhNxaFmd3EGJD4U6dRZYC2DZ6DzSpsVuAzDT8SzAObHZ
N9hBdRw5Dmn3iZ0R1IQnn5SEC+SKFNuYBzbB90ETJRadQg5J26n2KDUO+qnFBXoRGokSRWYUtX6H
YBGAX4t8kimC0niCHXsiR2Xq7qhpELBImXUOCtGQf59W2+KOARINWEYklCfYowSTJyql02JHnU4t
0TOtht/GjoD7sA8CAUrQRNX/BMvwYi0cAtoJiTWQXzJTAX7Ghohay7vdEdzfjPPYIIngOcykTq4x
pUHSm7o7imYE0fPP0PE92tWyZxyjQO1VMonT3BfAKk+dBbr2tChfGw2H2/4oaHKovAJtY89gRbAv
nFwyRUY5uWlPzdHUKbBgkkL5QJTcjsMFNkfIlqA88ZkTaNd/BczzPyjE/CQaLfwgft5TjIKXas9p
OVBn/ukLfvBvfh3glVcjyDOCMXH0wg9D/nIY+sCwEf/+ryNM8J778+bJH1yg/ee8vv31C/760Uef
9eNb/XhwG7yUu/LJH/ZPDK+Xeb1L4Cn9v3j3bZfs3rI9DuynP6/kP//j6DrfHAv/ZOAqejeuaO1O
HrcMxiw9HnjPVJo+cLRL8SH4cYkHDpRANk8deYFk6/esTI852wfo+OSxszgrd8/Zj6sUV32AIk8f
OU1fnurgqamPBt/D/qcOvnyJd92ufHk78gE8PHnkV3r9P6HK72lu4q7691b3mlkPno9X4QHrOfX6
Ny9Z6R2vlFf04NSRt8x4ELyd8Vdg5tSBz553/tECVA4Qt8njxnGQZsHxHXnAjU0eOn0Odu92kQMW
a/LIWXe8LA6gx6nDXvy6Nx0AQ5MHZoDmKRqO1sUBfzJ16EtEG6tfpvkADJ869tUuSI92D9q1f8fx
crUrh3iXPr+dDvUAPph+yVW1e/Kb6qWuj9b0K8Rj8vjBE26du2Pm5gExMH1ozoIqq49WtiDrkCRO
Hxvja/7L86O96bWz+3eMnjXl+6H/lgvP0vrdHvLaip160dcv38rdu+gJ1qzIHacP3e6Oz61X+OX0
gbs/trskr/zg+FhnfMHm/TvGP38pq5ejnYpym2hs/B2DX730wdPRMcbggr3xdwz+BdnrHyPt8wPA
uH9DZHmN76//x2JXZpyUxzfnoR0++dr3H7DcRe/v/UNzcerwN8iPHk3LoTcxedgoJiI5zmpeC/6T
hy5fMC0/vuY9G3jqwLcvaVoNcbt7lya8luinDn/vZ88vf5xVv5xth9r31OEfEK77/UJ8Laj+PR/w
60J8rdFNHf4Ds/9SVS9HIcUrk2/62DhDvl0xr/CEqeN+rHf+0bCHAv7UYR9fyoST7WjkQzl48sgB
mc275f1aXZw69Kcd507qYQN3fN17BPHkwV+q+o/H3138oR42efygesrSKji+9kPBcfLYQ4bmnHc0
KweM0F+P/LtK0095ml/rTz9kZ373tuPimnjFU/yyK//rvwEAAP//</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8C7DC7-8487-48EE-B41D-573DBB4A9AE3}" type="doc">
      <dgm:prSet loTypeId="urn:microsoft.com/office/officeart/2005/8/layout/chevron1" loCatId="process" qsTypeId="urn:microsoft.com/office/officeart/2005/8/quickstyle/simple1" qsCatId="simple" csTypeId="urn:microsoft.com/office/officeart/2005/8/colors/accent1_2" csCatId="accent1" phldr="1"/>
      <dgm:spPr/>
    </dgm:pt>
    <dgm:pt modelId="{8F633E79-5B87-4CD7-9908-03B811CF3492}">
      <dgm:prSet phldrT="[Text]"/>
      <dgm:spPr>
        <a:xfrm>
          <a:off x="2833" y="1337853"/>
          <a:ext cx="2522202" cy="1008881"/>
        </a:xfrm>
        <a:prstGeom prst="chevron">
          <a:avLst/>
        </a:prstGeom>
        <a:solidFill>
          <a:srgbClr val="FF000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a:ea typeface="+mn-ea"/>
              <a:cs typeface="+mn-cs"/>
            </a:rPr>
            <a:t>Agricultural Act of 2014</a:t>
          </a:r>
        </a:p>
        <a:p>
          <a:pPr>
            <a:buNone/>
          </a:pPr>
          <a:r>
            <a:rPr lang="en-US" dirty="0">
              <a:solidFill>
                <a:srgbClr val="FFFFFF"/>
              </a:solidFill>
              <a:latin typeface="Calibri"/>
              <a:ea typeface="+mn-ea"/>
              <a:cs typeface="+mn-cs"/>
            </a:rPr>
            <a:t>(Farm Bill)</a:t>
          </a:r>
        </a:p>
      </dgm:t>
    </dgm:pt>
    <dgm:pt modelId="{AB62DB09-A657-48D4-A83A-A3340EAAA351}" type="parTrans" cxnId="{4C863440-35FC-4869-A023-9FB261D0A3DD}">
      <dgm:prSet/>
      <dgm:spPr/>
      <dgm:t>
        <a:bodyPr/>
        <a:lstStyle/>
        <a:p>
          <a:endParaRPr lang="en-US"/>
        </a:p>
      </dgm:t>
    </dgm:pt>
    <dgm:pt modelId="{1A1515CD-C4F8-4AFA-A395-CFD83FB1D65C}" type="sibTrans" cxnId="{4C863440-35FC-4869-A023-9FB261D0A3DD}">
      <dgm:prSet/>
      <dgm:spPr/>
      <dgm:t>
        <a:bodyPr/>
        <a:lstStyle/>
        <a:p>
          <a:endParaRPr lang="en-US"/>
        </a:p>
      </dgm:t>
    </dgm:pt>
    <dgm:pt modelId="{A1AE4951-8A35-43F8-9F34-AB2622A3E161}">
      <dgm:prSet phldrT="[Text]"/>
      <dgm:spPr>
        <a:xfrm>
          <a:off x="4542798" y="1337853"/>
          <a:ext cx="2522202" cy="1008881"/>
        </a:xfrm>
        <a:prstGeom prst="chevron">
          <a:avLst/>
        </a:prstGeom>
        <a:solidFill>
          <a:srgbClr val="ED7D31"/>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a:ea typeface="+mn-ea"/>
              <a:cs typeface="+mn-cs"/>
            </a:rPr>
            <a:t>Agricultural Improvement Act of 2018</a:t>
          </a:r>
        </a:p>
      </dgm:t>
    </dgm:pt>
    <dgm:pt modelId="{62D80320-244B-4414-9671-F58166C88B15}" type="parTrans" cxnId="{AC125C08-FF86-4CD0-9124-D30977998C37}">
      <dgm:prSet/>
      <dgm:spPr/>
      <dgm:t>
        <a:bodyPr/>
        <a:lstStyle/>
        <a:p>
          <a:endParaRPr lang="en-US"/>
        </a:p>
      </dgm:t>
    </dgm:pt>
    <dgm:pt modelId="{74C06F00-4C7F-4A07-96BF-23ACE85204C4}" type="sibTrans" cxnId="{AC125C08-FF86-4CD0-9124-D30977998C37}">
      <dgm:prSet/>
      <dgm:spPr/>
      <dgm:t>
        <a:bodyPr/>
        <a:lstStyle/>
        <a:p>
          <a:endParaRPr lang="en-US"/>
        </a:p>
      </dgm:t>
    </dgm:pt>
    <dgm:pt modelId="{8DD7BC03-35DD-4AE3-8C1B-58F51F787EB1}">
      <dgm:prSet phldrT="[Text]"/>
      <dgm:spPr>
        <a:xfrm>
          <a:off x="6812781" y="1337853"/>
          <a:ext cx="2522202" cy="1008881"/>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a:ea typeface="+mn-ea"/>
              <a:cs typeface="+mn-cs"/>
            </a:rPr>
            <a:t>7 CFR Part 1719 (Program Regulation)</a:t>
          </a:r>
        </a:p>
        <a:p>
          <a:pPr>
            <a:buNone/>
          </a:pPr>
          <a:r>
            <a:rPr lang="en-US" dirty="0">
              <a:solidFill>
                <a:srgbClr val="FFFFFF"/>
              </a:solidFill>
              <a:latin typeface="Calibri"/>
              <a:ea typeface="+mn-ea"/>
              <a:cs typeface="+mn-cs"/>
            </a:rPr>
            <a:t>April 2, 2020</a:t>
          </a:r>
        </a:p>
      </dgm:t>
    </dgm:pt>
    <dgm:pt modelId="{87391E21-1EEC-4F11-AE86-5EED5E118FA3}" type="parTrans" cxnId="{E49097DE-A28F-469F-A40E-D20700C82F49}">
      <dgm:prSet/>
      <dgm:spPr/>
      <dgm:t>
        <a:bodyPr/>
        <a:lstStyle/>
        <a:p>
          <a:endParaRPr lang="en-US"/>
        </a:p>
      </dgm:t>
    </dgm:pt>
    <dgm:pt modelId="{4CAD6DE2-ABCF-40A3-AC35-4B5F02A578DC}" type="sibTrans" cxnId="{E49097DE-A28F-469F-A40E-D20700C82F49}">
      <dgm:prSet/>
      <dgm:spPr/>
      <dgm:t>
        <a:bodyPr/>
        <a:lstStyle/>
        <a:p>
          <a:endParaRPr lang="en-US"/>
        </a:p>
      </dgm:t>
    </dgm:pt>
    <dgm:pt modelId="{B232E5BE-41CB-4464-BA49-202EF79FFD74}">
      <dgm:prSet/>
      <dgm:spPr>
        <a:xfrm>
          <a:off x="2272816" y="1337853"/>
          <a:ext cx="2522202" cy="1008881"/>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a:ea typeface="+mn-ea"/>
              <a:cs typeface="+mn-cs"/>
            </a:rPr>
            <a:t>Appropriations Acts of 2016 and 2018</a:t>
          </a:r>
        </a:p>
      </dgm:t>
    </dgm:pt>
    <dgm:pt modelId="{B514C86F-52F1-4B0C-B694-1EF97B080FC0}" type="parTrans" cxnId="{B95D0629-E614-42F1-ABC2-D3510B0BA7AE}">
      <dgm:prSet/>
      <dgm:spPr/>
      <dgm:t>
        <a:bodyPr/>
        <a:lstStyle/>
        <a:p>
          <a:endParaRPr lang="en-US"/>
        </a:p>
      </dgm:t>
    </dgm:pt>
    <dgm:pt modelId="{363CA993-CB81-45AB-B81A-BF065676A01D}" type="sibTrans" cxnId="{B95D0629-E614-42F1-ABC2-D3510B0BA7AE}">
      <dgm:prSet/>
      <dgm:spPr/>
      <dgm:t>
        <a:bodyPr/>
        <a:lstStyle/>
        <a:p>
          <a:endParaRPr lang="en-US"/>
        </a:p>
      </dgm:t>
    </dgm:pt>
    <dgm:pt modelId="{A6774F34-7D4B-49D9-A757-F079FF27818E}">
      <dgm:prSet/>
      <dgm:spPr>
        <a:xfrm>
          <a:off x="8949200" y="1370077"/>
          <a:ext cx="2522202" cy="1008881"/>
        </a:xfrm>
        <a:prstGeom prst="chevron">
          <a:avLst/>
        </a:prstGeom>
        <a:solidFill>
          <a:srgbClr val="ED7D31"/>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a:ea typeface="+mn-ea"/>
              <a:cs typeface="+mn-cs"/>
            </a:rPr>
            <a:t> Notices of Solicitations for Applications</a:t>
          </a:r>
        </a:p>
      </dgm:t>
    </dgm:pt>
    <dgm:pt modelId="{1F32E01C-2478-46AA-8A34-8AFB6FF3D9B4}" type="parTrans" cxnId="{AAA0B4C7-E057-47A2-846B-960B0A415EA4}">
      <dgm:prSet/>
      <dgm:spPr/>
      <dgm:t>
        <a:bodyPr/>
        <a:lstStyle/>
        <a:p>
          <a:endParaRPr lang="en-US"/>
        </a:p>
      </dgm:t>
    </dgm:pt>
    <dgm:pt modelId="{A426DAAF-9840-4DFC-AA74-9EE9D646BFF0}" type="sibTrans" cxnId="{AAA0B4C7-E057-47A2-846B-960B0A415EA4}">
      <dgm:prSet/>
      <dgm:spPr/>
      <dgm:t>
        <a:bodyPr/>
        <a:lstStyle/>
        <a:p>
          <a:endParaRPr lang="en-US"/>
        </a:p>
      </dgm:t>
    </dgm:pt>
    <dgm:pt modelId="{8CE163D0-F1A4-4030-A22C-43952E0055A4}" type="pres">
      <dgm:prSet presAssocID="{008C7DC7-8487-48EE-B41D-573DBB4A9AE3}" presName="Name0" presStyleCnt="0">
        <dgm:presLayoutVars>
          <dgm:dir/>
          <dgm:animLvl val="lvl"/>
          <dgm:resizeHandles val="exact"/>
        </dgm:presLayoutVars>
      </dgm:prSet>
      <dgm:spPr/>
    </dgm:pt>
    <dgm:pt modelId="{47F33263-C5EE-497A-A59A-EFBBEB150F42}" type="pres">
      <dgm:prSet presAssocID="{8F633E79-5B87-4CD7-9908-03B811CF3492}" presName="parTxOnly" presStyleLbl="node1" presStyleIdx="0" presStyleCnt="5">
        <dgm:presLayoutVars>
          <dgm:chMax val="0"/>
          <dgm:chPref val="0"/>
          <dgm:bulletEnabled val="1"/>
        </dgm:presLayoutVars>
      </dgm:prSet>
      <dgm:spPr/>
    </dgm:pt>
    <dgm:pt modelId="{AE0E8E58-53DF-4CA7-995D-56FAC671B5D2}" type="pres">
      <dgm:prSet presAssocID="{1A1515CD-C4F8-4AFA-A395-CFD83FB1D65C}" presName="parTxOnlySpace" presStyleCnt="0"/>
      <dgm:spPr/>
    </dgm:pt>
    <dgm:pt modelId="{8F2E37B3-6C53-4A37-9CFB-43E5D792DB54}" type="pres">
      <dgm:prSet presAssocID="{B232E5BE-41CB-4464-BA49-202EF79FFD74}" presName="parTxOnly" presStyleLbl="node1" presStyleIdx="1" presStyleCnt="5">
        <dgm:presLayoutVars>
          <dgm:chMax val="0"/>
          <dgm:chPref val="0"/>
          <dgm:bulletEnabled val="1"/>
        </dgm:presLayoutVars>
      </dgm:prSet>
      <dgm:spPr/>
    </dgm:pt>
    <dgm:pt modelId="{3FAF3EF5-848B-4F91-AD27-2E98D4F375FD}" type="pres">
      <dgm:prSet presAssocID="{363CA993-CB81-45AB-B81A-BF065676A01D}" presName="parTxOnlySpace" presStyleCnt="0"/>
      <dgm:spPr/>
    </dgm:pt>
    <dgm:pt modelId="{6432BCC7-5934-436F-892F-FC60A4F9FA24}" type="pres">
      <dgm:prSet presAssocID="{A1AE4951-8A35-43F8-9F34-AB2622A3E161}" presName="parTxOnly" presStyleLbl="node1" presStyleIdx="2" presStyleCnt="5">
        <dgm:presLayoutVars>
          <dgm:chMax val="0"/>
          <dgm:chPref val="0"/>
          <dgm:bulletEnabled val="1"/>
        </dgm:presLayoutVars>
      </dgm:prSet>
      <dgm:spPr/>
    </dgm:pt>
    <dgm:pt modelId="{8EDA05B7-AD43-48F5-B035-6D931604DE3A}" type="pres">
      <dgm:prSet presAssocID="{74C06F00-4C7F-4A07-96BF-23ACE85204C4}" presName="parTxOnlySpace" presStyleCnt="0"/>
      <dgm:spPr/>
    </dgm:pt>
    <dgm:pt modelId="{D24353EF-614C-48AB-8728-4350BCFB675F}" type="pres">
      <dgm:prSet presAssocID="{8DD7BC03-35DD-4AE3-8C1B-58F51F787EB1}" presName="parTxOnly" presStyleLbl="node1" presStyleIdx="3" presStyleCnt="5">
        <dgm:presLayoutVars>
          <dgm:chMax val="0"/>
          <dgm:chPref val="0"/>
          <dgm:bulletEnabled val="1"/>
        </dgm:presLayoutVars>
      </dgm:prSet>
      <dgm:spPr/>
    </dgm:pt>
    <dgm:pt modelId="{B6A107BF-A16B-408B-ADA7-FC91A61D035C}" type="pres">
      <dgm:prSet presAssocID="{4CAD6DE2-ABCF-40A3-AC35-4B5F02A578DC}" presName="parTxOnlySpace" presStyleCnt="0"/>
      <dgm:spPr/>
    </dgm:pt>
    <dgm:pt modelId="{4D5B0BAA-A8D7-4AF7-84C8-E1BAFD005867}" type="pres">
      <dgm:prSet presAssocID="{A6774F34-7D4B-49D9-A757-F079FF27818E}" presName="parTxOnly" presStyleLbl="node1" presStyleIdx="4" presStyleCnt="5" custLinFactNeighborX="-40734" custLinFactNeighborY="139">
        <dgm:presLayoutVars>
          <dgm:chMax val="0"/>
          <dgm:chPref val="0"/>
          <dgm:bulletEnabled val="1"/>
        </dgm:presLayoutVars>
      </dgm:prSet>
      <dgm:spPr/>
    </dgm:pt>
  </dgm:ptLst>
  <dgm:cxnLst>
    <dgm:cxn modelId="{AC125C08-FF86-4CD0-9124-D30977998C37}" srcId="{008C7DC7-8487-48EE-B41D-573DBB4A9AE3}" destId="{A1AE4951-8A35-43F8-9F34-AB2622A3E161}" srcOrd="2" destOrd="0" parTransId="{62D80320-244B-4414-9671-F58166C88B15}" sibTransId="{74C06F00-4C7F-4A07-96BF-23ACE85204C4}"/>
    <dgm:cxn modelId="{B95D0629-E614-42F1-ABC2-D3510B0BA7AE}" srcId="{008C7DC7-8487-48EE-B41D-573DBB4A9AE3}" destId="{B232E5BE-41CB-4464-BA49-202EF79FFD74}" srcOrd="1" destOrd="0" parTransId="{B514C86F-52F1-4B0C-B694-1EF97B080FC0}" sibTransId="{363CA993-CB81-45AB-B81A-BF065676A01D}"/>
    <dgm:cxn modelId="{8A93532E-0C48-455B-81ED-1B5F02EF2228}" type="presOf" srcId="{8DD7BC03-35DD-4AE3-8C1B-58F51F787EB1}" destId="{D24353EF-614C-48AB-8728-4350BCFB675F}" srcOrd="0" destOrd="0" presId="urn:microsoft.com/office/officeart/2005/8/layout/chevron1"/>
    <dgm:cxn modelId="{4C863440-35FC-4869-A023-9FB261D0A3DD}" srcId="{008C7DC7-8487-48EE-B41D-573DBB4A9AE3}" destId="{8F633E79-5B87-4CD7-9908-03B811CF3492}" srcOrd="0" destOrd="0" parTransId="{AB62DB09-A657-48D4-A83A-A3340EAAA351}" sibTransId="{1A1515CD-C4F8-4AFA-A395-CFD83FB1D65C}"/>
    <dgm:cxn modelId="{E1F0244D-C163-4957-BB60-2C78E7D0FC2B}" type="presOf" srcId="{A1AE4951-8A35-43F8-9F34-AB2622A3E161}" destId="{6432BCC7-5934-436F-892F-FC60A4F9FA24}" srcOrd="0" destOrd="0" presId="urn:microsoft.com/office/officeart/2005/8/layout/chevron1"/>
    <dgm:cxn modelId="{BE640A75-FD03-4DAF-917C-805894EEA78C}" type="presOf" srcId="{B232E5BE-41CB-4464-BA49-202EF79FFD74}" destId="{8F2E37B3-6C53-4A37-9CFB-43E5D792DB54}" srcOrd="0" destOrd="0" presId="urn:microsoft.com/office/officeart/2005/8/layout/chevron1"/>
    <dgm:cxn modelId="{97A0E3AB-4B33-4B73-8DA6-2F13309CE3FF}" type="presOf" srcId="{008C7DC7-8487-48EE-B41D-573DBB4A9AE3}" destId="{8CE163D0-F1A4-4030-A22C-43952E0055A4}" srcOrd="0" destOrd="0" presId="urn:microsoft.com/office/officeart/2005/8/layout/chevron1"/>
    <dgm:cxn modelId="{500F16C7-7998-40C1-A0F0-E855AF7039B7}" type="presOf" srcId="{A6774F34-7D4B-49D9-A757-F079FF27818E}" destId="{4D5B0BAA-A8D7-4AF7-84C8-E1BAFD005867}" srcOrd="0" destOrd="0" presId="urn:microsoft.com/office/officeart/2005/8/layout/chevron1"/>
    <dgm:cxn modelId="{AAA0B4C7-E057-47A2-846B-960B0A415EA4}" srcId="{008C7DC7-8487-48EE-B41D-573DBB4A9AE3}" destId="{A6774F34-7D4B-49D9-A757-F079FF27818E}" srcOrd="4" destOrd="0" parTransId="{1F32E01C-2478-46AA-8A34-8AFB6FF3D9B4}" sibTransId="{A426DAAF-9840-4DFC-AA74-9EE9D646BFF0}"/>
    <dgm:cxn modelId="{9F828DDB-768C-404A-AE7B-E4A5A9653ACB}" type="presOf" srcId="{8F633E79-5B87-4CD7-9908-03B811CF3492}" destId="{47F33263-C5EE-497A-A59A-EFBBEB150F42}" srcOrd="0" destOrd="0" presId="urn:microsoft.com/office/officeart/2005/8/layout/chevron1"/>
    <dgm:cxn modelId="{E49097DE-A28F-469F-A40E-D20700C82F49}" srcId="{008C7DC7-8487-48EE-B41D-573DBB4A9AE3}" destId="{8DD7BC03-35DD-4AE3-8C1B-58F51F787EB1}" srcOrd="3" destOrd="0" parTransId="{87391E21-1EEC-4F11-AE86-5EED5E118FA3}" sibTransId="{4CAD6DE2-ABCF-40A3-AC35-4B5F02A578DC}"/>
    <dgm:cxn modelId="{07B2E80C-5ECF-4DE8-8158-439B4D192BE3}" type="presParOf" srcId="{8CE163D0-F1A4-4030-A22C-43952E0055A4}" destId="{47F33263-C5EE-497A-A59A-EFBBEB150F42}" srcOrd="0" destOrd="0" presId="urn:microsoft.com/office/officeart/2005/8/layout/chevron1"/>
    <dgm:cxn modelId="{98603303-2BB9-451F-8ABE-3C60AAEDC8FB}" type="presParOf" srcId="{8CE163D0-F1A4-4030-A22C-43952E0055A4}" destId="{AE0E8E58-53DF-4CA7-995D-56FAC671B5D2}" srcOrd="1" destOrd="0" presId="urn:microsoft.com/office/officeart/2005/8/layout/chevron1"/>
    <dgm:cxn modelId="{CAAAF4F3-EF14-4821-83E3-EF48EDCCCEB2}" type="presParOf" srcId="{8CE163D0-F1A4-4030-A22C-43952E0055A4}" destId="{8F2E37B3-6C53-4A37-9CFB-43E5D792DB54}" srcOrd="2" destOrd="0" presId="urn:microsoft.com/office/officeart/2005/8/layout/chevron1"/>
    <dgm:cxn modelId="{F84FDE78-9F5A-4C5F-80AD-F510BF3ABD53}" type="presParOf" srcId="{8CE163D0-F1A4-4030-A22C-43952E0055A4}" destId="{3FAF3EF5-848B-4F91-AD27-2E98D4F375FD}" srcOrd="3" destOrd="0" presId="urn:microsoft.com/office/officeart/2005/8/layout/chevron1"/>
    <dgm:cxn modelId="{B74ED6D4-20C0-4B29-BF94-79EEF89DFA46}" type="presParOf" srcId="{8CE163D0-F1A4-4030-A22C-43952E0055A4}" destId="{6432BCC7-5934-436F-892F-FC60A4F9FA24}" srcOrd="4" destOrd="0" presId="urn:microsoft.com/office/officeart/2005/8/layout/chevron1"/>
    <dgm:cxn modelId="{58DEFC54-68B8-4572-B8F7-5350B335D319}" type="presParOf" srcId="{8CE163D0-F1A4-4030-A22C-43952E0055A4}" destId="{8EDA05B7-AD43-48F5-B035-6D931604DE3A}" srcOrd="5" destOrd="0" presId="urn:microsoft.com/office/officeart/2005/8/layout/chevron1"/>
    <dgm:cxn modelId="{6C9E7E6F-A65D-41ED-B560-06F604434685}" type="presParOf" srcId="{8CE163D0-F1A4-4030-A22C-43952E0055A4}" destId="{D24353EF-614C-48AB-8728-4350BCFB675F}" srcOrd="6" destOrd="0" presId="urn:microsoft.com/office/officeart/2005/8/layout/chevron1"/>
    <dgm:cxn modelId="{7095C9D7-A881-4CBC-9FE1-D930D94DBE5C}" type="presParOf" srcId="{8CE163D0-F1A4-4030-A22C-43952E0055A4}" destId="{B6A107BF-A16B-408B-ADA7-FC91A61D035C}" srcOrd="7" destOrd="0" presId="urn:microsoft.com/office/officeart/2005/8/layout/chevron1"/>
    <dgm:cxn modelId="{4A7B2F67-6AB8-42A2-AAEA-C59D08E1CD1B}" type="presParOf" srcId="{8CE163D0-F1A4-4030-A22C-43952E0055A4}" destId="{4D5B0BAA-A8D7-4AF7-84C8-E1BAFD005867}" srcOrd="8" destOrd="0" presId="urn:microsoft.com/office/officeart/2005/8/layout/chevron1"/>
  </dgm:cxnLst>
  <dgm:bg/>
  <dgm:whole>
    <a:ln cmpd="dbl">
      <a:solidFill>
        <a:schemeClr val="lt1">
          <a:hueOff val="0"/>
          <a:satOff val="0"/>
          <a:lumOff val="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D4073-A3AB-42EE-8664-B6C3A614C82A}" type="doc">
      <dgm:prSet loTypeId="urn:microsoft.com/office/officeart/2005/8/layout/arrow2" loCatId="process" qsTypeId="urn:microsoft.com/office/officeart/2005/8/quickstyle/simple1" qsCatId="simple" csTypeId="urn:microsoft.com/office/officeart/2005/8/colors/accent1_2" csCatId="accent1" phldr="1"/>
      <dgm:spPr/>
    </dgm:pt>
    <dgm:pt modelId="{6884E946-A8EC-43BC-B1D3-962D7CD8F87D}">
      <dgm:prSet phldrT="[Text]"/>
      <dgm:spPr/>
      <dgm:t>
        <a:bodyPr/>
        <a:lstStyle/>
        <a:p>
          <a:r>
            <a:rPr lang="en-US" dirty="0"/>
            <a:t>Letter of Intent </a:t>
          </a:r>
        </a:p>
      </dgm:t>
    </dgm:pt>
    <dgm:pt modelId="{B55DC5C7-838F-454C-82F6-C9EBA2402CFA}" type="parTrans" cxnId="{024E12A3-9153-4157-A581-3BACDEB2C833}">
      <dgm:prSet/>
      <dgm:spPr/>
      <dgm:t>
        <a:bodyPr/>
        <a:lstStyle/>
        <a:p>
          <a:endParaRPr lang="en-US"/>
        </a:p>
      </dgm:t>
    </dgm:pt>
    <dgm:pt modelId="{D17ABF11-E521-43B5-9506-D47E65B561CB}" type="sibTrans" cxnId="{024E12A3-9153-4157-A581-3BACDEB2C833}">
      <dgm:prSet/>
      <dgm:spPr/>
      <dgm:t>
        <a:bodyPr/>
        <a:lstStyle/>
        <a:p>
          <a:endParaRPr lang="en-US"/>
        </a:p>
      </dgm:t>
    </dgm:pt>
    <dgm:pt modelId="{5494BA58-6D67-4CAE-B944-3A5542D46AC5}">
      <dgm:prSet phldrT="[Text]"/>
      <dgm:spPr/>
      <dgm:t>
        <a:bodyPr/>
        <a:lstStyle/>
        <a:p>
          <a:r>
            <a:rPr lang="en-US" dirty="0"/>
            <a:t>Complete Application</a:t>
          </a:r>
        </a:p>
      </dgm:t>
    </dgm:pt>
    <dgm:pt modelId="{92081E53-CFCB-4CA9-8CB8-61AB50971425}" type="parTrans" cxnId="{122BD8A4-58E4-446D-B098-4EC668525C5F}">
      <dgm:prSet/>
      <dgm:spPr/>
      <dgm:t>
        <a:bodyPr/>
        <a:lstStyle/>
        <a:p>
          <a:endParaRPr lang="en-US"/>
        </a:p>
      </dgm:t>
    </dgm:pt>
    <dgm:pt modelId="{C80F8B83-7624-4A56-8818-E2DB2D2FF105}" type="sibTrans" cxnId="{122BD8A4-58E4-446D-B098-4EC668525C5F}">
      <dgm:prSet/>
      <dgm:spPr/>
      <dgm:t>
        <a:bodyPr/>
        <a:lstStyle/>
        <a:p>
          <a:endParaRPr lang="en-US"/>
        </a:p>
      </dgm:t>
    </dgm:pt>
    <dgm:pt modelId="{C05C8A89-A25D-4DB8-BEBA-F044AD2A2664}">
      <dgm:prSet phldrT="[Text]" custT="1"/>
      <dgm:spPr/>
      <dgm:t>
        <a:bodyPr/>
        <a:lstStyle/>
        <a:p>
          <a:r>
            <a:rPr lang="en-US" sz="2500" b="1" dirty="0"/>
            <a:t>Conditional Commitment Letter</a:t>
          </a:r>
        </a:p>
        <a:p>
          <a:endParaRPr lang="en-US" sz="2700" dirty="0"/>
        </a:p>
      </dgm:t>
    </dgm:pt>
    <dgm:pt modelId="{048FAEA2-8739-4D79-9347-386AA7C404F0}" type="parTrans" cxnId="{6832F9BE-C0A0-4A1A-A608-AA28132E06C5}">
      <dgm:prSet/>
      <dgm:spPr/>
      <dgm:t>
        <a:bodyPr/>
        <a:lstStyle/>
        <a:p>
          <a:endParaRPr lang="en-US"/>
        </a:p>
      </dgm:t>
    </dgm:pt>
    <dgm:pt modelId="{72863451-0D96-4BE5-BA09-935AF633F116}" type="sibTrans" cxnId="{6832F9BE-C0A0-4A1A-A608-AA28132E06C5}">
      <dgm:prSet/>
      <dgm:spPr/>
      <dgm:t>
        <a:bodyPr/>
        <a:lstStyle/>
        <a:p>
          <a:endParaRPr lang="en-US"/>
        </a:p>
      </dgm:t>
    </dgm:pt>
    <dgm:pt modelId="{C72A5DBC-489F-44BF-96E8-DDBFD32CBB05}" type="pres">
      <dgm:prSet presAssocID="{A65D4073-A3AB-42EE-8664-B6C3A614C82A}" presName="arrowDiagram" presStyleCnt="0">
        <dgm:presLayoutVars>
          <dgm:chMax val="5"/>
          <dgm:dir/>
          <dgm:resizeHandles val="exact"/>
        </dgm:presLayoutVars>
      </dgm:prSet>
      <dgm:spPr/>
    </dgm:pt>
    <dgm:pt modelId="{84543B56-7ED7-47B2-B144-E4285E258DCD}" type="pres">
      <dgm:prSet presAssocID="{A65D4073-A3AB-42EE-8664-B6C3A614C82A}" presName="arrow" presStyleLbl="bgShp" presStyleIdx="0" presStyleCnt="1" custLinFactNeighborX="11260" custLinFactNeighborY="-5950"/>
      <dgm:spPr>
        <a:solidFill>
          <a:srgbClr val="FFFF00"/>
        </a:solidFill>
        <a:ln>
          <a:solidFill>
            <a:srgbClr val="D2DEEF"/>
          </a:solidFill>
        </a:ln>
      </dgm:spPr>
    </dgm:pt>
    <dgm:pt modelId="{294A3066-CC76-45E3-80DE-3B0465C8FE01}" type="pres">
      <dgm:prSet presAssocID="{A65D4073-A3AB-42EE-8664-B6C3A614C82A}" presName="arrowDiagram3" presStyleCnt="0"/>
      <dgm:spPr/>
    </dgm:pt>
    <dgm:pt modelId="{45377A97-30DA-4EB7-A0F9-D867E3EBFB5A}" type="pres">
      <dgm:prSet presAssocID="{6884E946-A8EC-43BC-B1D3-962D7CD8F87D}" presName="bullet3a" presStyleLbl="node1" presStyleIdx="0" presStyleCnt="3"/>
      <dgm:spPr>
        <a:solidFill>
          <a:srgbClr val="92D050"/>
        </a:solidFill>
      </dgm:spPr>
    </dgm:pt>
    <dgm:pt modelId="{085D38A4-DA61-4321-B3E0-4F87C63D4A1F}" type="pres">
      <dgm:prSet presAssocID="{6884E946-A8EC-43BC-B1D3-962D7CD8F87D}" presName="textBox3a" presStyleLbl="revTx" presStyleIdx="0" presStyleCnt="3">
        <dgm:presLayoutVars>
          <dgm:bulletEnabled val="1"/>
        </dgm:presLayoutVars>
      </dgm:prSet>
      <dgm:spPr/>
    </dgm:pt>
    <dgm:pt modelId="{54CA9496-472C-4906-B787-A9474BA8C26E}" type="pres">
      <dgm:prSet presAssocID="{5494BA58-6D67-4CAE-B944-3A5542D46AC5}" presName="bullet3b" presStyleLbl="node1" presStyleIdx="1" presStyleCnt="3" custLinFactX="50168" custLinFactNeighborX="100000" custLinFactNeighborY="-71765"/>
      <dgm:spPr>
        <a:solidFill>
          <a:srgbClr val="FF0000"/>
        </a:solidFill>
      </dgm:spPr>
    </dgm:pt>
    <dgm:pt modelId="{5BDB46F5-8FA4-4994-80CE-CDBF22A36B04}" type="pres">
      <dgm:prSet presAssocID="{5494BA58-6D67-4CAE-B944-3A5542D46AC5}" presName="textBox3b" presStyleLbl="revTx" presStyleIdx="1" presStyleCnt="3">
        <dgm:presLayoutVars>
          <dgm:bulletEnabled val="1"/>
        </dgm:presLayoutVars>
      </dgm:prSet>
      <dgm:spPr/>
    </dgm:pt>
    <dgm:pt modelId="{4BA3BF80-9F39-4A86-9064-F18938B809DC}" type="pres">
      <dgm:prSet presAssocID="{C05C8A89-A25D-4DB8-BEBA-F044AD2A2664}" presName="bullet3c" presStyleLbl="node1" presStyleIdx="2" presStyleCnt="3" custLinFactX="54246" custLinFactNeighborX="100000" custLinFactNeighborY="14868"/>
      <dgm:spPr/>
    </dgm:pt>
    <dgm:pt modelId="{19944AD0-306A-4042-AD73-BDA7F96E81E2}" type="pres">
      <dgm:prSet presAssocID="{C05C8A89-A25D-4DB8-BEBA-F044AD2A2664}" presName="textBox3c" presStyleLbl="revTx" presStyleIdx="2" presStyleCnt="3" custScaleY="29352" custLinFactNeighborX="12635" custLinFactNeighborY="-25302">
        <dgm:presLayoutVars>
          <dgm:bulletEnabled val="1"/>
        </dgm:presLayoutVars>
      </dgm:prSet>
      <dgm:spPr/>
    </dgm:pt>
  </dgm:ptLst>
  <dgm:cxnLst>
    <dgm:cxn modelId="{941EA11B-621F-459F-948D-62F375D869F6}" type="presOf" srcId="{A65D4073-A3AB-42EE-8664-B6C3A614C82A}" destId="{C72A5DBC-489F-44BF-96E8-DDBFD32CBB05}" srcOrd="0" destOrd="0" presId="urn:microsoft.com/office/officeart/2005/8/layout/arrow2"/>
    <dgm:cxn modelId="{7E08B95B-0C3C-4393-933E-FEF102F43370}" type="presOf" srcId="{6884E946-A8EC-43BC-B1D3-962D7CD8F87D}" destId="{085D38A4-DA61-4321-B3E0-4F87C63D4A1F}" srcOrd="0" destOrd="0" presId="urn:microsoft.com/office/officeart/2005/8/layout/arrow2"/>
    <dgm:cxn modelId="{D3429776-6E77-4072-802B-BFEDF12B4114}" type="presOf" srcId="{C05C8A89-A25D-4DB8-BEBA-F044AD2A2664}" destId="{19944AD0-306A-4042-AD73-BDA7F96E81E2}" srcOrd="0" destOrd="0" presId="urn:microsoft.com/office/officeart/2005/8/layout/arrow2"/>
    <dgm:cxn modelId="{024E12A3-9153-4157-A581-3BACDEB2C833}" srcId="{A65D4073-A3AB-42EE-8664-B6C3A614C82A}" destId="{6884E946-A8EC-43BC-B1D3-962D7CD8F87D}" srcOrd="0" destOrd="0" parTransId="{B55DC5C7-838F-454C-82F6-C9EBA2402CFA}" sibTransId="{D17ABF11-E521-43B5-9506-D47E65B561CB}"/>
    <dgm:cxn modelId="{122BD8A4-58E4-446D-B098-4EC668525C5F}" srcId="{A65D4073-A3AB-42EE-8664-B6C3A614C82A}" destId="{5494BA58-6D67-4CAE-B944-3A5542D46AC5}" srcOrd="1" destOrd="0" parTransId="{92081E53-CFCB-4CA9-8CB8-61AB50971425}" sibTransId="{C80F8B83-7624-4A56-8818-E2DB2D2FF105}"/>
    <dgm:cxn modelId="{6832F9BE-C0A0-4A1A-A608-AA28132E06C5}" srcId="{A65D4073-A3AB-42EE-8664-B6C3A614C82A}" destId="{C05C8A89-A25D-4DB8-BEBA-F044AD2A2664}" srcOrd="2" destOrd="0" parTransId="{048FAEA2-8739-4D79-9347-386AA7C404F0}" sibTransId="{72863451-0D96-4BE5-BA09-935AF633F116}"/>
    <dgm:cxn modelId="{457A94FC-01BF-4A36-9483-DEDFA88EA852}" type="presOf" srcId="{5494BA58-6D67-4CAE-B944-3A5542D46AC5}" destId="{5BDB46F5-8FA4-4994-80CE-CDBF22A36B04}" srcOrd="0" destOrd="0" presId="urn:microsoft.com/office/officeart/2005/8/layout/arrow2"/>
    <dgm:cxn modelId="{063B4904-2C04-4AD7-A138-5ADF74C91202}" type="presParOf" srcId="{C72A5DBC-489F-44BF-96E8-DDBFD32CBB05}" destId="{84543B56-7ED7-47B2-B144-E4285E258DCD}" srcOrd="0" destOrd="0" presId="urn:microsoft.com/office/officeart/2005/8/layout/arrow2"/>
    <dgm:cxn modelId="{836BCB96-3266-4F12-B7CC-8D48A8153C02}" type="presParOf" srcId="{C72A5DBC-489F-44BF-96E8-DDBFD32CBB05}" destId="{294A3066-CC76-45E3-80DE-3B0465C8FE01}" srcOrd="1" destOrd="0" presId="urn:microsoft.com/office/officeart/2005/8/layout/arrow2"/>
    <dgm:cxn modelId="{1580414B-DA95-4B55-922B-65D32B92BC06}" type="presParOf" srcId="{294A3066-CC76-45E3-80DE-3B0465C8FE01}" destId="{45377A97-30DA-4EB7-A0F9-D867E3EBFB5A}" srcOrd="0" destOrd="0" presId="urn:microsoft.com/office/officeart/2005/8/layout/arrow2"/>
    <dgm:cxn modelId="{DDDE5603-04F6-4F37-BF17-886068857BA4}" type="presParOf" srcId="{294A3066-CC76-45E3-80DE-3B0465C8FE01}" destId="{085D38A4-DA61-4321-B3E0-4F87C63D4A1F}" srcOrd="1" destOrd="0" presId="urn:microsoft.com/office/officeart/2005/8/layout/arrow2"/>
    <dgm:cxn modelId="{9F524175-A1CF-4EE7-B89C-3BF10F91951E}" type="presParOf" srcId="{294A3066-CC76-45E3-80DE-3B0465C8FE01}" destId="{54CA9496-472C-4906-B787-A9474BA8C26E}" srcOrd="2" destOrd="0" presId="urn:microsoft.com/office/officeart/2005/8/layout/arrow2"/>
    <dgm:cxn modelId="{FD492027-E99E-4F52-BD3F-E2C2E63A8DEB}" type="presParOf" srcId="{294A3066-CC76-45E3-80DE-3B0465C8FE01}" destId="{5BDB46F5-8FA4-4994-80CE-CDBF22A36B04}" srcOrd="3" destOrd="0" presId="urn:microsoft.com/office/officeart/2005/8/layout/arrow2"/>
    <dgm:cxn modelId="{C2B0119E-D056-4A8B-9210-2B4C2ACC1FF5}" type="presParOf" srcId="{294A3066-CC76-45E3-80DE-3B0465C8FE01}" destId="{4BA3BF80-9F39-4A86-9064-F18938B809DC}" srcOrd="4" destOrd="0" presId="urn:microsoft.com/office/officeart/2005/8/layout/arrow2"/>
    <dgm:cxn modelId="{837AEFE6-2AA2-4829-825D-1F85D275870C}" type="presParOf" srcId="{294A3066-CC76-45E3-80DE-3B0465C8FE01}" destId="{19944AD0-306A-4042-AD73-BDA7F96E81E2}"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33263-C5EE-497A-A59A-EFBBEB150F42}">
      <dsp:nvSpPr>
        <dsp:cNvPr id="0" name=""/>
        <dsp:cNvSpPr/>
      </dsp:nvSpPr>
      <dsp:spPr>
        <a:xfrm>
          <a:off x="2833" y="359778"/>
          <a:ext cx="2522202" cy="1008881"/>
        </a:xfrm>
        <a:prstGeom prst="chevron">
          <a:avLst/>
        </a:prstGeom>
        <a:solidFill>
          <a:srgbClr val="FF000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Agricultural Act of 2014</a:t>
          </a:r>
        </a:p>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(Farm Bill)</a:t>
          </a:r>
        </a:p>
      </dsp:txBody>
      <dsp:txXfrm>
        <a:off x="507274" y="359778"/>
        <a:ext cx="1513321" cy="1008881"/>
      </dsp:txXfrm>
    </dsp:sp>
    <dsp:sp modelId="{8F2E37B3-6C53-4A37-9CFB-43E5D792DB54}">
      <dsp:nvSpPr>
        <dsp:cNvPr id="0" name=""/>
        <dsp:cNvSpPr/>
      </dsp:nvSpPr>
      <dsp:spPr>
        <a:xfrm>
          <a:off x="2272816" y="359778"/>
          <a:ext cx="2522202" cy="1008881"/>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Appropriations Acts of 2016 and 2018</a:t>
          </a:r>
        </a:p>
      </dsp:txBody>
      <dsp:txXfrm>
        <a:off x="2777257" y="359778"/>
        <a:ext cx="1513321" cy="1008881"/>
      </dsp:txXfrm>
    </dsp:sp>
    <dsp:sp modelId="{6432BCC7-5934-436F-892F-FC60A4F9FA24}">
      <dsp:nvSpPr>
        <dsp:cNvPr id="0" name=""/>
        <dsp:cNvSpPr/>
      </dsp:nvSpPr>
      <dsp:spPr>
        <a:xfrm>
          <a:off x="4542798" y="359778"/>
          <a:ext cx="2522202" cy="1008881"/>
        </a:xfrm>
        <a:prstGeom prst="chevron">
          <a:avLst/>
        </a:prstGeom>
        <a:solidFill>
          <a:srgbClr val="ED7D31"/>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Agricultural Improvement Act of 2018</a:t>
          </a:r>
        </a:p>
      </dsp:txBody>
      <dsp:txXfrm>
        <a:off x="5047239" y="359778"/>
        <a:ext cx="1513321" cy="1008881"/>
      </dsp:txXfrm>
    </dsp:sp>
    <dsp:sp modelId="{D24353EF-614C-48AB-8728-4350BCFB675F}">
      <dsp:nvSpPr>
        <dsp:cNvPr id="0" name=""/>
        <dsp:cNvSpPr/>
      </dsp:nvSpPr>
      <dsp:spPr>
        <a:xfrm>
          <a:off x="6812781" y="359778"/>
          <a:ext cx="2522202" cy="1008881"/>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7 CFR Part 1719 (Program Regulation)</a:t>
          </a:r>
        </a:p>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April 2, 2020</a:t>
          </a:r>
        </a:p>
      </dsp:txBody>
      <dsp:txXfrm>
        <a:off x="7317222" y="359778"/>
        <a:ext cx="1513321" cy="1008881"/>
      </dsp:txXfrm>
    </dsp:sp>
    <dsp:sp modelId="{4D5B0BAA-A8D7-4AF7-84C8-E1BAFD005867}">
      <dsp:nvSpPr>
        <dsp:cNvPr id="0" name=""/>
        <dsp:cNvSpPr/>
      </dsp:nvSpPr>
      <dsp:spPr>
        <a:xfrm>
          <a:off x="8980024" y="361181"/>
          <a:ext cx="2522202" cy="1008881"/>
        </a:xfrm>
        <a:prstGeom prst="chevron">
          <a:avLst/>
        </a:prstGeom>
        <a:solidFill>
          <a:srgbClr val="ED7D31"/>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a:ea typeface="+mn-ea"/>
              <a:cs typeface="+mn-cs"/>
            </a:rPr>
            <a:t> Notices of Solicitations for Applications</a:t>
          </a:r>
        </a:p>
      </dsp:txBody>
      <dsp:txXfrm>
        <a:off x="9484465" y="361181"/>
        <a:ext cx="1513321" cy="1008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43B56-7ED7-47B2-B144-E4285E258DCD}">
      <dsp:nvSpPr>
        <dsp:cNvPr id="0" name=""/>
        <dsp:cNvSpPr/>
      </dsp:nvSpPr>
      <dsp:spPr>
        <a:xfrm>
          <a:off x="1182583" y="0"/>
          <a:ext cx="8990116" cy="5618823"/>
        </a:xfrm>
        <a:prstGeom prst="swooshArrow">
          <a:avLst>
            <a:gd name="adj1" fmla="val 25000"/>
            <a:gd name="adj2" fmla="val 25000"/>
          </a:avLst>
        </a:prstGeom>
        <a:solidFill>
          <a:srgbClr val="FFFF00"/>
        </a:solidFill>
        <a:ln>
          <a:solidFill>
            <a:srgbClr val="D2DEEF"/>
          </a:solidFill>
        </a:ln>
        <a:effectLst/>
      </dsp:spPr>
      <dsp:style>
        <a:lnRef idx="0">
          <a:scrgbClr r="0" g="0" b="0"/>
        </a:lnRef>
        <a:fillRef idx="1">
          <a:scrgbClr r="0" g="0" b="0"/>
        </a:fillRef>
        <a:effectRef idx="0">
          <a:scrgbClr r="0" g="0" b="0"/>
        </a:effectRef>
        <a:fontRef idx="minor"/>
      </dsp:style>
    </dsp:sp>
    <dsp:sp modelId="{45377A97-30DA-4EB7-A0F9-D867E3EBFB5A}">
      <dsp:nvSpPr>
        <dsp:cNvPr id="0" name=""/>
        <dsp:cNvSpPr/>
      </dsp:nvSpPr>
      <dsp:spPr>
        <a:xfrm>
          <a:off x="1733036" y="3878111"/>
          <a:ext cx="233743" cy="23374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D38A4-DA61-4321-B3E0-4F87C63D4A1F}">
      <dsp:nvSpPr>
        <dsp:cNvPr id="0" name=""/>
        <dsp:cNvSpPr/>
      </dsp:nvSpPr>
      <dsp:spPr>
        <a:xfrm>
          <a:off x="1849907" y="3994983"/>
          <a:ext cx="2094697" cy="162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56" tIns="0" rIns="0" bIns="0" numCol="1" spcCol="1270" anchor="t" anchorCtr="0">
          <a:noAutofit/>
        </a:bodyPr>
        <a:lstStyle/>
        <a:p>
          <a:pPr marL="0" lvl="0" indent="0" algn="l" defTabSz="1466850">
            <a:lnSpc>
              <a:spcPct val="90000"/>
            </a:lnSpc>
            <a:spcBef>
              <a:spcPct val="0"/>
            </a:spcBef>
            <a:spcAft>
              <a:spcPct val="35000"/>
            </a:spcAft>
            <a:buNone/>
          </a:pPr>
          <a:r>
            <a:rPr lang="en-US" sz="3300" kern="1200" dirty="0"/>
            <a:t>Letter of Intent </a:t>
          </a:r>
        </a:p>
      </dsp:txBody>
      <dsp:txXfrm>
        <a:off x="1849907" y="3994983"/>
        <a:ext cx="2094697" cy="1623839"/>
      </dsp:txXfrm>
    </dsp:sp>
    <dsp:sp modelId="{54CA9496-472C-4906-B787-A9474BA8C26E}">
      <dsp:nvSpPr>
        <dsp:cNvPr id="0" name=""/>
        <dsp:cNvSpPr/>
      </dsp:nvSpPr>
      <dsp:spPr>
        <a:xfrm>
          <a:off x="4430781" y="2047682"/>
          <a:ext cx="422535" cy="422535"/>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B46F5-8FA4-4994-80CE-CDBF22A36B04}">
      <dsp:nvSpPr>
        <dsp:cNvPr id="0" name=""/>
        <dsp:cNvSpPr/>
      </dsp:nvSpPr>
      <dsp:spPr>
        <a:xfrm>
          <a:off x="4007535" y="2562183"/>
          <a:ext cx="2157628" cy="305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93" tIns="0" rIns="0" bIns="0" numCol="1" spcCol="1270" anchor="t" anchorCtr="0">
          <a:noAutofit/>
        </a:bodyPr>
        <a:lstStyle/>
        <a:p>
          <a:pPr marL="0" lvl="0" indent="0" algn="l" defTabSz="1466850">
            <a:lnSpc>
              <a:spcPct val="90000"/>
            </a:lnSpc>
            <a:spcBef>
              <a:spcPct val="0"/>
            </a:spcBef>
            <a:spcAft>
              <a:spcPct val="35000"/>
            </a:spcAft>
            <a:buNone/>
          </a:pPr>
          <a:r>
            <a:rPr lang="en-US" sz="3300" kern="1200" dirty="0"/>
            <a:t>Complete Application</a:t>
          </a:r>
        </a:p>
      </dsp:txBody>
      <dsp:txXfrm>
        <a:off x="4007535" y="2562183"/>
        <a:ext cx="2157628" cy="3056639"/>
      </dsp:txXfrm>
    </dsp:sp>
    <dsp:sp modelId="{4BA3BF80-9F39-4A86-9064-F18938B809DC}">
      <dsp:nvSpPr>
        <dsp:cNvPr id="0" name=""/>
        <dsp:cNvSpPr/>
      </dsp:nvSpPr>
      <dsp:spPr>
        <a:xfrm>
          <a:off x="7178888" y="1508444"/>
          <a:ext cx="584357" cy="5843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44AD0-306A-4042-AD73-BDA7F96E81E2}">
      <dsp:nvSpPr>
        <dsp:cNvPr id="0" name=""/>
        <dsp:cNvSpPr/>
      </dsp:nvSpPr>
      <dsp:spPr>
        <a:xfrm>
          <a:off x="6842335" y="2105108"/>
          <a:ext cx="2157628" cy="114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639" tIns="0" rIns="0" bIns="0" numCol="1" spcCol="1270" anchor="t" anchorCtr="0">
          <a:noAutofit/>
        </a:bodyPr>
        <a:lstStyle/>
        <a:p>
          <a:pPr marL="0" lvl="0" indent="0" algn="l" defTabSz="1111250">
            <a:lnSpc>
              <a:spcPct val="90000"/>
            </a:lnSpc>
            <a:spcBef>
              <a:spcPct val="0"/>
            </a:spcBef>
            <a:spcAft>
              <a:spcPct val="35000"/>
            </a:spcAft>
            <a:buNone/>
          </a:pPr>
          <a:r>
            <a:rPr lang="en-US" sz="2500" b="1" kern="1200" dirty="0"/>
            <a:t>Conditional Commitment Letter</a:t>
          </a:r>
        </a:p>
        <a:p>
          <a:pPr marL="0" lvl="0" indent="0" algn="l" defTabSz="1111250">
            <a:lnSpc>
              <a:spcPct val="90000"/>
            </a:lnSpc>
            <a:spcBef>
              <a:spcPct val="0"/>
            </a:spcBef>
            <a:spcAft>
              <a:spcPct val="35000"/>
            </a:spcAft>
            <a:buNone/>
          </a:pPr>
          <a:endParaRPr lang="en-US" sz="2700" kern="1200" dirty="0"/>
        </a:p>
      </dsp:txBody>
      <dsp:txXfrm>
        <a:off x="6842335" y="2105108"/>
        <a:ext cx="2157628" cy="11462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00F8FF0-80EA-8D46-ADCE-C172378CB1FD}" type="datetimeFigureOut">
              <a:rPr lang="en-US" smtClean="0"/>
              <a:t>4/7/2021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EA0FA1-ADE9-0647-BE3D-7CA3179F4500}" type="slidenum">
              <a:rPr lang="en-US" smtClean="0"/>
              <a:t>‹#›</a:t>
            </a:fld>
            <a:endParaRPr lang="en-US"/>
          </a:p>
        </p:txBody>
      </p:sp>
    </p:spTree>
    <p:extLst>
      <p:ext uri="{BB962C8B-B14F-4D97-AF65-F5344CB8AC3E}">
        <p14:creationId xmlns:p14="http://schemas.microsoft.com/office/powerpoint/2010/main" val="227922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EA0FA1-ADE9-0647-BE3D-7CA3179F4500}" type="slidenum">
              <a:rPr lang="en-US" smtClean="0"/>
              <a:t>35</a:t>
            </a:fld>
            <a:endParaRPr lang="en-US"/>
          </a:p>
        </p:txBody>
      </p:sp>
    </p:spTree>
    <p:extLst>
      <p:ext uri="{BB962C8B-B14F-4D97-AF65-F5344CB8AC3E}">
        <p14:creationId xmlns:p14="http://schemas.microsoft.com/office/powerpoint/2010/main" val="1701589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514022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992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47988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76143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2635494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007233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6215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51326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17199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31249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51484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145718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57220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71124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57F70D-2148-41FA-9966-2CFD5BAB4D69}" type="slidenum">
              <a:rPr lang="en-US" smtClean="0"/>
              <a:t>‹#›</a:t>
            </a:fld>
            <a:endParaRPr lang="en-US" dirty="0"/>
          </a:p>
        </p:txBody>
      </p:sp>
      <p:sp>
        <p:nvSpPr>
          <p:cNvPr id="7" name="Title 1"/>
          <p:cNvSpPr>
            <a:spLocks noGrp="1"/>
          </p:cNvSpPr>
          <p:nvPr>
            <p:ph type="title"/>
          </p:nvPr>
        </p:nvSpPr>
        <p:spPr>
          <a:xfrm>
            <a:off x="838200" y="622300"/>
            <a:ext cx="10515600" cy="611140"/>
          </a:xfrm>
          <a:prstGeom prst="rect">
            <a:avLst/>
          </a:prstGeom>
        </p:spPr>
        <p:txBody>
          <a:bodyPr>
            <a:normAutofit fontScale="90000"/>
          </a:bodyPr>
          <a:lstStyle/>
          <a:p>
            <a:endParaRPr lang="en-US"/>
          </a:p>
        </p:txBody>
      </p:sp>
      <p:sp>
        <p:nvSpPr>
          <p:cNvPr id="8" name="Content Placeholder 2"/>
          <p:cNvSpPr>
            <a:spLocks noGrp="1"/>
          </p:cNvSpPr>
          <p:nvPr>
            <p:ph idx="1"/>
          </p:nvPr>
        </p:nvSpPr>
        <p:spPr>
          <a:xfrm>
            <a:off x="838200" y="1323927"/>
            <a:ext cx="10515600" cy="4853036"/>
          </a:xfrm>
          <a:prstGeom prst="rect">
            <a:avLst/>
          </a:prstGeom>
        </p:spPr>
        <p:txBody>
          <a:bodyPr/>
          <a:lstStyle/>
          <a:p>
            <a:endParaRPr lang="en-US"/>
          </a:p>
        </p:txBody>
      </p:sp>
      <p:sp>
        <p:nvSpPr>
          <p:cNvPr id="13" name="Text Placeholder 1"/>
          <p:cNvSpPr txBox="1">
            <a:spLocks/>
          </p:cNvSpPr>
          <p:nvPr userDrawn="1"/>
        </p:nvSpPr>
        <p:spPr>
          <a:xfrm>
            <a:off x="285949" y="5335737"/>
            <a:ext cx="9162851" cy="1515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buNone/>
            </a:pPr>
            <a:endParaRPr lang="en-US" sz="5400" b="1" dirty="0">
              <a:solidFill>
                <a:srgbClr val="002060"/>
              </a:solidFill>
            </a:endParaRPr>
          </a:p>
        </p:txBody>
      </p:sp>
      <p:sp>
        <p:nvSpPr>
          <p:cNvPr id="14" name="Text Placeholder 2"/>
          <p:cNvSpPr txBox="1">
            <a:spLocks/>
          </p:cNvSpPr>
          <p:nvPr userDrawn="1"/>
        </p:nvSpPr>
        <p:spPr>
          <a:xfrm>
            <a:off x="285948" y="6103093"/>
            <a:ext cx="9192482" cy="517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dirty="0">
              <a:solidFill>
                <a:schemeClr val="bg1">
                  <a:lumMod val="65000"/>
                </a:schemeClr>
              </a:solidFill>
            </a:endParaRPr>
          </a:p>
        </p:txBody>
      </p:sp>
      <p:sp>
        <p:nvSpPr>
          <p:cNvPr id="19" name="Text Placeholder 3"/>
          <p:cNvSpPr txBox="1">
            <a:spLocks/>
          </p:cNvSpPr>
          <p:nvPr userDrawn="1"/>
        </p:nvSpPr>
        <p:spPr>
          <a:xfrm>
            <a:off x="9734749" y="6146309"/>
            <a:ext cx="1989025" cy="42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i="1" dirty="0">
              <a:solidFill>
                <a:schemeClr val="bg1"/>
              </a:solidFill>
            </a:endParaRPr>
          </a:p>
        </p:txBody>
      </p:sp>
      <p:sp>
        <p:nvSpPr>
          <p:cNvPr id="23" name="Subtitle 2"/>
          <p:cNvSpPr>
            <a:spLocks noGrp="1"/>
          </p:cNvSpPr>
          <p:nvPr>
            <p:ph type="subTitle" idx="13"/>
          </p:nvPr>
        </p:nvSpPr>
        <p:spPr>
          <a:xfrm>
            <a:off x="317500" y="5169745"/>
            <a:ext cx="9144000" cy="1655762"/>
          </a:xfrm>
        </p:spPr>
        <p:txBody>
          <a:bodyPr>
            <a:normAutofit/>
          </a:bodyPr>
          <a:lstStyle>
            <a:lvl1pPr marL="0" indent="0" algn="l">
              <a:buNone/>
              <a:defRPr sz="4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3766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57F70D-2148-41FA-9966-2CFD5BAB4D69}" type="slidenum">
              <a:rPr lang="en-US" smtClean="0"/>
              <a:t>‹#›</a:t>
            </a:fld>
            <a:endParaRPr lang="en-US" dirty="0"/>
          </a:p>
        </p:txBody>
      </p:sp>
    </p:spTree>
    <p:extLst>
      <p:ext uri="{BB962C8B-B14F-4D97-AF65-F5344CB8AC3E}">
        <p14:creationId xmlns:p14="http://schemas.microsoft.com/office/powerpoint/2010/main" val="419898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27414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44798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536282882"/>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442461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4254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2237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2544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7965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68" r:id="rId3"/>
    <p:sldLayoutId id="2147483669" r:id="rId4"/>
    <p:sldLayoutId id="2147483649" r:id="rId5"/>
    <p:sldLayoutId id="2147483666" r:id="rId6"/>
    <p:sldLayoutId id="2147483674" r:id="rId7"/>
    <p:sldLayoutId id="2147483675" r:id="rId8"/>
    <p:sldLayoutId id="2147483651" r:id="rId9"/>
    <p:sldLayoutId id="2147483673" r:id="rId10"/>
    <p:sldLayoutId id="2147483650" r:id="rId11"/>
    <p:sldLayoutId id="2147483676" r:id="rId12"/>
    <p:sldLayoutId id="2147483667" r:id="rId13"/>
    <p:sldLayoutId id="2147483677" r:id="rId14"/>
    <p:sldLayoutId id="2147483663" r:id="rId15"/>
    <p:sldLayoutId id="2147483661" r:id="rId16"/>
    <p:sldLayoutId id="2147483678" r:id="rId17"/>
    <p:sldLayoutId id="2147483664" r:id="rId18"/>
    <p:sldLayoutId id="2147483679" r:id="rId19"/>
    <p:sldLayoutId id="2147483662" r:id="rId20"/>
    <p:sldLayoutId id="2147483680" r:id="rId21"/>
    <p:sldLayoutId id="2147483681" r:id="rId22"/>
    <p:sldLayoutId id="2147483682" r:id="rId23"/>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4/relationships/chartEx" Target="../charts/chartEx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3.png"/><Relationship Id="rId7" Type="http://schemas.openxmlformats.org/officeDocument/2006/relationships/diagramQuickStyle" Target="../diagrams/quickStyle2.xml"/><Relationship Id="rId12"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diagramLayout" Target="../diagrams/layout2.xml"/><Relationship Id="rId11" Type="http://schemas.openxmlformats.org/officeDocument/2006/relationships/image" Target="../media/image35.png"/><Relationship Id="rId5" Type="http://schemas.openxmlformats.org/officeDocument/2006/relationships/diagramData" Target="../diagrams/data2.xml"/><Relationship Id="rId10" Type="http://schemas.openxmlformats.org/officeDocument/2006/relationships/image" Target="../media/image34.png"/><Relationship Id="rId4" Type="http://schemas.microsoft.com/office/2007/relationships/hdphoto" Target="../media/hdphoto1.wdp"/><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rd.usda.gov/programs-services/all-programs/electric-programs" TargetMode="External"/><Relationship Id="rId2" Type="http://schemas.openxmlformats.org/officeDocument/2006/relationships/hyperlink" Target="https://www.rd.usda.gov/contact-us/state-offices" TargetMode="External"/><Relationship Id="rId1" Type="http://schemas.openxmlformats.org/officeDocument/2006/relationships/slideLayout" Target="../slideLayouts/slideLayout11.xml"/><Relationship Id="rId4" Type="http://schemas.openxmlformats.org/officeDocument/2006/relationships/hyperlink" Target="https://www.rd.usda.gov/contact-us/electric-gf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https://www.rd.usda.gov/programs-services/rural-energy-savings-progra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hyperlink" Target="https://www.rd.usda.gov/contact-us/electric-gfr" TargetMode="External"/><Relationship Id="rId5" Type="http://schemas.openxmlformats.org/officeDocument/2006/relationships/hyperlink" Target="http://www.rd.usda.gov/" TargetMode="External"/><Relationship Id="rId4" Type="http://schemas.openxmlformats.org/officeDocument/2006/relationships/hyperlink" Target="mailto:Robert.Coates@usda.go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3775166" y="4995638"/>
            <a:ext cx="8416834" cy="1242804"/>
          </a:xfrm>
        </p:spPr>
        <p:txBody>
          <a:bodyPr/>
          <a:lstStyle/>
          <a:p>
            <a:pPr lvl="0" algn="r">
              <a:spcBef>
                <a:spcPts val="1000"/>
              </a:spcBef>
            </a:pPr>
            <a:r>
              <a:rPr lang="en-US" sz="3200" dirty="0">
                <a:solidFill>
                  <a:srgbClr val="FFFFFF"/>
                </a:solidFill>
                <a:latin typeface="Times New Roman" panose="02020603050405020304" pitchFamily="18" charset="0"/>
                <a:ea typeface="+mn-ea"/>
                <a:cs typeface="Times New Roman" panose="02020603050405020304" pitchFamily="18" charset="0"/>
              </a:rPr>
              <a:t>The USDA Rural Energy  Savings Program  </a:t>
            </a:r>
            <a:br>
              <a:rPr lang="en-US" sz="3200" dirty="0">
                <a:solidFill>
                  <a:srgbClr val="FFFFFF"/>
                </a:solidFill>
                <a:latin typeface="Times New Roman" panose="02020603050405020304" pitchFamily="18" charset="0"/>
                <a:ea typeface="+mn-ea"/>
                <a:cs typeface="Times New Roman" panose="02020603050405020304" pitchFamily="18" charset="0"/>
              </a:rPr>
            </a:br>
            <a:br>
              <a:rPr lang="en-US" sz="3200" dirty="0">
                <a:solidFill>
                  <a:srgbClr val="FFFFFF"/>
                </a:solidFill>
                <a:latin typeface="Times New Roman" panose="02020603050405020304" pitchFamily="18" charset="0"/>
                <a:ea typeface="+mn-ea"/>
                <a:cs typeface="Times New Roman" panose="02020603050405020304" pitchFamily="18" charset="0"/>
              </a:rPr>
            </a:br>
            <a:endParaRPr lang="en-US" sz="3200" i="1" dirty="0">
              <a:solidFill>
                <a:srgbClr val="FFFFFF"/>
              </a:solidFill>
              <a:latin typeface="Times New Roman" panose="02020603050405020304" pitchFamily="18" charset="0"/>
              <a:ea typeface="+mn-ea"/>
              <a:cs typeface="Times New Roman" panose="02020603050405020304" pitchFamily="18" charset="0"/>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5791201" y="5559884"/>
            <a:ext cx="7696513" cy="680219"/>
          </a:xfrm>
        </p:spPr>
        <p:txBody>
          <a:bodyPr>
            <a:normAutofit lnSpcReduction="10000"/>
          </a:bodyPr>
          <a:lstStyle/>
          <a:p>
            <a:r>
              <a:rPr lang="en-US" sz="1800" i="1" dirty="0">
                <a:latin typeface="Times New Roman" panose="02020603050405020304" pitchFamily="18" charset="0"/>
                <a:cs typeface="Times New Roman" panose="02020603050405020304" pitchFamily="18" charset="0"/>
              </a:rPr>
              <a:t>Innovative Partnerships and Expanded Energy Efficiency Measures</a:t>
            </a:r>
          </a:p>
          <a:p>
            <a:r>
              <a:rPr lang="en-US" sz="1800" i="1" dirty="0">
                <a:solidFill>
                  <a:srgbClr val="FFFFFF"/>
                </a:solidFill>
                <a:latin typeface="Times New Roman" panose="02020603050405020304" pitchFamily="18" charset="0"/>
                <a:ea typeface="+mj-ea"/>
                <a:cs typeface="Times New Roman" panose="02020603050405020304" pitchFamily="18" charset="0"/>
              </a:rPr>
              <a:t>National Cooperative Business Association</a:t>
            </a:r>
            <a:endParaRPr lang="en-US" sz="1800" i="1" dirty="0">
              <a:solidFill>
                <a:srgbClr val="FFFFFF"/>
              </a:solidFill>
              <a:latin typeface="Calibri"/>
              <a:ea typeface="+mj-ea"/>
            </a:endParaRPr>
          </a:p>
          <a:p>
            <a:pPr algn="r"/>
            <a:endParaRPr lang="en-US" sz="1800" i="1" dirty="0">
              <a:solidFill>
                <a:srgbClr val="FFFFFF"/>
              </a:solidFill>
              <a:latin typeface="Calibri"/>
              <a:ea typeface="+mj-ea"/>
            </a:endParaRPr>
          </a:p>
          <a:p>
            <a:pPr algn="r"/>
            <a:endParaRPr lang="en-US" sz="6400" i="1" dirty="0">
              <a:solidFill>
                <a:srgbClr val="FFFFFF"/>
              </a:solidFill>
              <a:latin typeface="Calibri"/>
              <a:ea typeface="+mj-ea"/>
            </a:endParaRPr>
          </a:p>
          <a:p>
            <a:endParaRPr lang="en-US" dirty="0"/>
          </a:p>
        </p:txBody>
      </p:sp>
      <p:sp>
        <p:nvSpPr>
          <p:cNvPr id="4" name="TextBox 3">
            <a:extLst>
              <a:ext uri="{FF2B5EF4-FFF2-40B4-BE49-F238E27FC236}">
                <a16:creationId xmlns:a16="http://schemas.microsoft.com/office/drawing/2014/main" id="{645E9481-C624-4E5A-A934-90807937F26E}"/>
              </a:ext>
            </a:extLst>
          </p:cNvPr>
          <p:cNvSpPr txBox="1"/>
          <p:nvPr/>
        </p:nvSpPr>
        <p:spPr>
          <a:xfrm>
            <a:off x="10870492" y="6067808"/>
            <a:ext cx="1473694" cy="338554"/>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April 8, 2021</a:t>
            </a:r>
          </a:p>
        </p:txBody>
      </p:sp>
    </p:spTree>
    <p:extLst>
      <p:ext uri="{BB962C8B-B14F-4D97-AF65-F5344CB8AC3E}">
        <p14:creationId xmlns:p14="http://schemas.microsoft.com/office/powerpoint/2010/main" val="320152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43E7-B972-4E3E-8CFD-2E7C7279EB9E}"/>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2018 Farm Bill Amendments</a:t>
            </a:r>
          </a:p>
        </p:txBody>
      </p:sp>
      <p:sp>
        <p:nvSpPr>
          <p:cNvPr id="3" name="Content Placeholder 2">
            <a:extLst>
              <a:ext uri="{FF2B5EF4-FFF2-40B4-BE49-F238E27FC236}">
                <a16:creationId xmlns:a16="http://schemas.microsoft.com/office/drawing/2014/main" id="{6F6E0635-10D9-48E0-B5B1-4366849004E9}"/>
              </a:ext>
            </a:extLst>
          </p:cNvPr>
          <p:cNvSpPr>
            <a:spLocks noGrp="1"/>
          </p:cNvSpPr>
          <p:nvPr>
            <p:ph idx="1"/>
          </p:nvPr>
        </p:nvSpPr>
        <p:spPr>
          <a:xfrm>
            <a:off x="748990" y="2116069"/>
            <a:ext cx="10515600" cy="4741931"/>
          </a:xfrm>
        </p:spPr>
        <p:txBody>
          <a:bodyPr>
            <a:normAutofit lnSpcReduction="10000"/>
          </a:bodyPr>
          <a:lstStyle/>
          <a:p>
            <a:pPr lvl="0"/>
            <a:r>
              <a:rPr lang="en-US" sz="2400" dirty="0">
                <a:solidFill>
                  <a:srgbClr val="000000"/>
                </a:solidFill>
                <a:latin typeface="Times New Roman" panose="02020603050405020304" pitchFamily="18" charset="0"/>
                <a:cs typeface="Times New Roman" panose="02020603050405020304" pitchFamily="18" charset="0"/>
              </a:rPr>
              <a:t>added </a:t>
            </a:r>
            <a:r>
              <a:rPr lang="en-US" sz="2400" b="1" dirty="0">
                <a:solidFill>
                  <a:srgbClr val="000000"/>
                </a:solidFill>
                <a:latin typeface="Times New Roman" panose="02020603050405020304" pitchFamily="18" charset="0"/>
                <a:cs typeface="Times New Roman" panose="02020603050405020304" pitchFamily="18" charset="0"/>
              </a:rPr>
              <a:t>on- or off grid renewable energy </a:t>
            </a:r>
            <a:r>
              <a:rPr lang="en-US" sz="2400" dirty="0">
                <a:solidFill>
                  <a:srgbClr val="000000"/>
                </a:solidFill>
                <a:latin typeface="Times New Roman" panose="02020603050405020304" pitchFamily="18" charset="0"/>
                <a:cs typeface="Times New Roman" panose="02020603050405020304" pitchFamily="18" charset="0"/>
              </a:rPr>
              <a:t>to the list of eligible energy efficiency measures;</a:t>
            </a:r>
          </a:p>
          <a:p>
            <a:pPr lvl="0"/>
            <a:r>
              <a:rPr lang="en-US" sz="2400" dirty="0">
                <a:solidFill>
                  <a:srgbClr val="000000"/>
                </a:solidFill>
                <a:latin typeface="Times New Roman" panose="02020603050405020304" pitchFamily="18" charset="0"/>
                <a:cs typeface="Times New Roman" panose="02020603050405020304" pitchFamily="18" charset="0"/>
              </a:rPr>
              <a:t>added </a:t>
            </a:r>
            <a:r>
              <a:rPr lang="en-US" sz="2400" b="1" dirty="0">
                <a:solidFill>
                  <a:srgbClr val="000000"/>
                </a:solidFill>
                <a:latin typeface="Times New Roman" panose="02020603050405020304" pitchFamily="18" charset="0"/>
                <a:cs typeface="Times New Roman" panose="02020603050405020304" pitchFamily="18" charset="0"/>
              </a:rPr>
              <a:t>energy storage systems </a:t>
            </a:r>
            <a:r>
              <a:rPr lang="en-US" sz="2400" dirty="0">
                <a:solidFill>
                  <a:srgbClr val="000000"/>
                </a:solidFill>
                <a:latin typeface="Times New Roman" panose="02020603050405020304" pitchFamily="18" charset="0"/>
                <a:cs typeface="Times New Roman" panose="02020603050405020304" pitchFamily="18" charset="0"/>
              </a:rPr>
              <a:t>to the list of eligible energy efficiency measures;</a:t>
            </a:r>
          </a:p>
          <a:p>
            <a:pPr lvl="0"/>
            <a:r>
              <a:rPr lang="en-US" sz="2400" dirty="0">
                <a:solidFill>
                  <a:srgbClr val="000000"/>
                </a:solidFill>
                <a:latin typeface="Times New Roman" panose="02020603050405020304" pitchFamily="18" charset="0"/>
                <a:cs typeface="Times New Roman" panose="02020603050405020304" pitchFamily="18" charset="0"/>
              </a:rPr>
              <a:t>Directed the Agency to </a:t>
            </a:r>
            <a:r>
              <a:rPr lang="en-US" sz="2400" b="1" dirty="0">
                <a:solidFill>
                  <a:srgbClr val="000000"/>
                </a:solidFill>
                <a:latin typeface="Times New Roman" panose="02020603050405020304" pitchFamily="18" charset="0"/>
                <a:cs typeface="Times New Roman" panose="02020603050405020304" pitchFamily="18" charset="0"/>
              </a:rPr>
              <a:t>not to include RESP debt in the calculation of debt-equity ratios</a:t>
            </a:r>
            <a:r>
              <a:rPr lang="en-US" sz="2400" dirty="0">
                <a:solidFill>
                  <a:srgbClr val="000000"/>
                </a:solidFill>
                <a:latin typeface="Times New Roman" panose="02020603050405020304" pitchFamily="18" charset="0"/>
                <a:cs typeface="Times New Roman" panose="02020603050405020304" pitchFamily="18" charset="0"/>
              </a:rPr>
              <a:t> for the purpose of determining eligibility to borrow under the Rural Electrification Act;</a:t>
            </a:r>
          </a:p>
          <a:p>
            <a:pPr lvl="0"/>
            <a:r>
              <a:rPr lang="en-US" sz="2400" dirty="0">
                <a:solidFill>
                  <a:srgbClr val="000000"/>
                </a:solidFill>
                <a:latin typeface="Times New Roman" panose="02020603050405020304" pitchFamily="18" charset="0"/>
                <a:cs typeface="Times New Roman" panose="02020603050405020304" pitchFamily="18" charset="0"/>
              </a:rPr>
              <a:t>Instructed the Agency to develop </a:t>
            </a:r>
            <a:r>
              <a:rPr lang="en-US" sz="2400" b="1" dirty="0">
                <a:solidFill>
                  <a:srgbClr val="000000"/>
                </a:solidFill>
                <a:latin typeface="Times New Roman" panose="02020603050405020304" pitchFamily="18" charset="0"/>
                <a:cs typeface="Times New Roman" panose="02020603050405020304" pitchFamily="18" charset="0"/>
              </a:rPr>
              <a:t>streamlined accounting requirements</a:t>
            </a:r>
            <a:r>
              <a:rPr lang="en-US" sz="2400" dirty="0">
                <a:solidFill>
                  <a:srgbClr val="000000"/>
                </a:solidFill>
                <a:latin typeface="Times New Roman" panose="02020603050405020304" pitchFamily="18" charset="0"/>
                <a:cs typeface="Times New Roman" panose="02020603050405020304" pitchFamily="18" charset="0"/>
              </a:rPr>
              <a:t>;</a:t>
            </a:r>
          </a:p>
          <a:p>
            <a:pPr lvl="0"/>
            <a:r>
              <a:rPr lang="en-US" sz="2400" b="1" dirty="0">
                <a:solidFill>
                  <a:srgbClr val="000000"/>
                </a:solidFill>
                <a:latin typeface="Times New Roman" panose="02020603050405020304" pitchFamily="18" charset="0"/>
                <a:cs typeface="Times New Roman" panose="02020603050405020304" pitchFamily="18" charset="0"/>
              </a:rPr>
              <a:t>Increased from 3% to 5% in the maximum permitted interest rate </a:t>
            </a:r>
            <a:r>
              <a:rPr lang="en-US" sz="2400" dirty="0">
                <a:solidFill>
                  <a:srgbClr val="000000"/>
                </a:solidFill>
                <a:latin typeface="Times New Roman" panose="02020603050405020304" pitchFamily="18" charset="0"/>
                <a:cs typeface="Times New Roman" panose="02020603050405020304" pitchFamily="18" charset="0"/>
              </a:rPr>
              <a:t>that can be charged by a borrower to a qualified consumer; </a:t>
            </a:r>
          </a:p>
          <a:p>
            <a:pPr lvl="0"/>
            <a:r>
              <a:rPr lang="en-US" sz="2400" b="1" dirty="0">
                <a:solidFill>
                  <a:srgbClr val="000000"/>
                </a:solidFill>
                <a:latin typeface="Times New Roman" panose="02020603050405020304" pitchFamily="18" charset="0"/>
                <a:cs typeface="Times New Roman" panose="02020603050405020304" pitchFamily="18" charset="0"/>
              </a:rPr>
              <a:t>Allowed for</a:t>
            </a:r>
            <a:r>
              <a:rPr lang="en-US" sz="2400" dirty="0">
                <a:solidFill>
                  <a:srgbClr val="000000"/>
                </a:solidFill>
                <a:latin typeface="Times New Roman" panose="02020603050405020304" pitchFamily="18" charset="0"/>
                <a:cs typeface="Times New Roman" panose="02020603050405020304" pitchFamily="18" charset="0"/>
              </a:rPr>
              <a:t> qualified consumer repayment of RESP loans to RESP borrowers </a:t>
            </a:r>
            <a:r>
              <a:rPr lang="en-US" sz="2400" b="1" dirty="0">
                <a:solidFill>
                  <a:srgbClr val="000000"/>
                </a:solidFill>
                <a:latin typeface="Times New Roman" panose="02020603050405020304" pitchFamily="18" charset="0"/>
                <a:cs typeface="Times New Roman" panose="02020603050405020304" pitchFamily="18" charset="0"/>
              </a:rPr>
              <a:t>via a recurring service bill</a:t>
            </a:r>
            <a:r>
              <a:rPr lang="en-US" sz="2400" dirty="0">
                <a:solidFill>
                  <a:srgbClr val="000000"/>
                </a:solidFill>
                <a:latin typeface="Times New Roman" panose="02020603050405020304" pitchFamily="18" charset="0"/>
                <a:cs typeface="Times New Roman" panose="02020603050405020304" pitchFamily="18" charset="0"/>
              </a:rPr>
              <a:t>; and</a:t>
            </a:r>
          </a:p>
          <a:p>
            <a:pPr lvl="0"/>
            <a:r>
              <a:rPr lang="en-US" sz="2400" dirty="0">
                <a:solidFill>
                  <a:srgbClr val="000000"/>
                </a:solidFill>
                <a:latin typeface="Times New Roman" panose="02020603050405020304" pitchFamily="18" charset="0"/>
                <a:cs typeface="Times New Roman" panose="02020603050405020304" pitchFamily="18" charset="0"/>
              </a:rPr>
              <a:t>Required the Agency to </a:t>
            </a:r>
            <a:r>
              <a:rPr lang="en-US" sz="2400" b="1" dirty="0">
                <a:solidFill>
                  <a:srgbClr val="000000"/>
                </a:solidFill>
                <a:latin typeface="Times New Roman" panose="02020603050405020304" pitchFamily="18" charset="0"/>
                <a:cs typeface="Times New Roman" panose="02020603050405020304" pitchFamily="18" charset="0"/>
              </a:rPr>
              <a:t>periodically publish RESP award data.</a:t>
            </a:r>
          </a:p>
        </p:txBody>
      </p:sp>
      <p:sp>
        <p:nvSpPr>
          <p:cNvPr id="4" name="Slide Number Placeholder 3">
            <a:extLst>
              <a:ext uri="{FF2B5EF4-FFF2-40B4-BE49-F238E27FC236}">
                <a16:creationId xmlns:a16="http://schemas.microsoft.com/office/drawing/2014/main" id="{E26212A1-0E94-4B56-B8B4-5F80DE15F4B2}"/>
              </a:ext>
            </a:extLst>
          </p:cNvPr>
          <p:cNvSpPr>
            <a:spLocks noGrp="1"/>
          </p:cNvSpPr>
          <p:nvPr>
            <p:ph type="sldNum" sz="quarter" idx="12"/>
          </p:nvPr>
        </p:nvSpPr>
        <p:spPr/>
        <p:txBody>
          <a:bodyPr/>
          <a:lstStyle/>
          <a:p>
            <a:fld id="{262BAFDC-492D-CB4D-B02A-4A44B4604C8A}" type="slidenum">
              <a:rPr lang="en-US" smtClean="0"/>
              <a:t>10</a:t>
            </a:fld>
            <a:endParaRPr lang="en-US"/>
          </a:p>
        </p:txBody>
      </p:sp>
    </p:spTree>
    <p:extLst>
      <p:ext uri="{BB962C8B-B14F-4D97-AF65-F5344CB8AC3E}">
        <p14:creationId xmlns:p14="http://schemas.microsoft.com/office/powerpoint/2010/main" val="949974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86ED-D4C9-4B7A-87E1-D9CA94BF5962}"/>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Consolidated Appropriations Act of 2021…</a:t>
            </a:r>
          </a:p>
        </p:txBody>
      </p:sp>
      <p:sp>
        <p:nvSpPr>
          <p:cNvPr id="3" name="Content Placeholder 2">
            <a:extLst>
              <a:ext uri="{FF2B5EF4-FFF2-40B4-BE49-F238E27FC236}">
                <a16:creationId xmlns:a16="http://schemas.microsoft.com/office/drawing/2014/main" id="{76D873FB-6AF9-42E6-8541-8CF8B62E7B38}"/>
              </a:ext>
            </a:extLst>
          </p:cNvPr>
          <p:cNvSpPr>
            <a:spLocks noGrp="1"/>
          </p:cNvSpPr>
          <p:nvPr>
            <p:ph idx="1"/>
          </p:nvPr>
        </p:nvSpPr>
        <p:spPr>
          <a:xfrm>
            <a:off x="838200" y="1979543"/>
            <a:ext cx="9194074" cy="4638971"/>
          </a:xfrm>
        </p:spPr>
        <p:txBody>
          <a:bodyPr/>
          <a:lstStyle/>
          <a:p>
            <a:r>
              <a:rPr lang="en-US" sz="2800" dirty="0">
                <a:solidFill>
                  <a:prstClr val="black"/>
                </a:solidFill>
              </a:rPr>
              <a:t>…</a:t>
            </a:r>
            <a:r>
              <a:rPr lang="en-US" sz="2400" dirty="0">
                <a:solidFill>
                  <a:prstClr val="black"/>
                </a:solidFill>
                <a:latin typeface="Times New Roman" panose="02020603050405020304" pitchFamily="18" charset="0"/>
                <a:cs typeface="Times New Roman" panose="02020603050405020304" pitchFamily="18" charset="0"/>
              </a:rPr>
              <a:t>The Secretary may allow eligible entities, </a:t>
            </a:r>
            <a:r>
              <a:rPr lang="en-US" sz="2400" b="1" dirty="0">
                <a:solidFill>
                  <a:prstClr val="black"/>
                </a:solidFill>
                <a:latin typeface="Times New Roman" panose="02020603050405020304" pitchFamily="18" charset="0"/>
                <a:cs typeface="Times New Roman" panose="02020603050405020304" pitchFamily="18" charset="0"/>
              </a:rPr>
              <a:t>or comparable entities that provide</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energy efficiency services</a:t>
            </a: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using their own billing mechanism to offer loans to customers in any part of their service territory</a:t>
            </a:r>
            <a:r>
              <a:rPr lang="en-US" sz="2400" dirty="0">
                <a:solidFill>
                  <a:prstClr val="black"/>
                </a:solidFill>
                <a:latin typeface="Times New Roman" panose="02020603050405020304" pitchFamily="18" charset="0"/>
                <a:cs typeface="Times New Roman" panose="02020603050405020304" pitchFamily="18" charset="0"/>
              </a:rPr>
              <a:t> and to offer loans to replace a manufactured housing unit with another manufactured housing unit, if replacement would be more cost effective in saving energy.  </a:t>
            </a: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FY 2021 Budget Authority is $11 Million available until expended.</a:t>
            </a:r>
          </a:p>
          <a:p>
            <a:endParaRPr lang="en-US" dirty="0"/>
          </a:p>
        </p:txBody>
      </p:sp>
      <p:sp>
        <p:nvSpPr>
          <p:cNvPr id="4" name="Slide Number Placeholder 3">
            <a:extLst>
              <a:ext uri="{FF2B5EF4-FFF2-40B4-BE49-F238E27FC236}">
                <a16:creationId xmlns:a16="http://schemas.microsoft.com/office/drawing/2014/main" id="{F433B779-09CF-4F4F-93AA-3918F4BDAA60}"/>
              </a:ext>
            </a:extLst>
          </p:cNvPr>
          <p:cNvSpPr>
            <a:spLocks noGrp="1"/>
          </p:cNvSpPr>
          <p:nvPr>
            <p:ph type="sldNum" sz="quarter" idx="12"/>
          </p:nvPr>
        </p:nvSpPr>
        <p:spPr/>
        <p:txBody>
          <a:bodyPr/>
          <a:lstStyle/>
          <a:p>
            <a:fld id="{262BAFDC-492D-CB4D-B02A-4A44B4604C8A}" type="slidenum">
              <a:rPr lang="en-US" smtClean="0"/>
              <a:t>11</a:t>
            </a:fld>
            <a:endParaRPr lang="en-US"/>
          </a:p>
        </p:txBody>
      </p:sp>
    </p:spTree>
    <p:extLst>
      <p:ext uri="{BB962C8B-B14F-4D97-AF65-F5344CB8AC3E}">
        <p14:creationId xmlns:p14="http://schemas.microsoft.com/office/powerpoint/2010/main" val="278814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1AB8-3C20-4832-A4EB-940439E7B4A3}"/>
              </a:ext>
            </a:extLst>
          </p:cNvPr>
          <p:cNvSpPr>
            <a:spLocks noGrp="1"/>
          </p:cNvSpPr>
          <p:nvPr>
            <p:ph type="title"/>
          </p:nvPr>
        </p:nvSpPr>
        <p:spPr>
          <a:xfrm>
            <a:off x="374468" y="249780"/>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RESP Evolution:   Funding the Program  </a:t>
            </a:r>
          </a:p>
        </p:txBody>
      </p:sp>
      <p:graphicFrame>
        <p:nvGraphicFramePr>
          <p:cNvPr id="6" name="Table 6">
            <a:extLst>
              <a:ext uri="{FF2B5EF4-FFF2-40B4-BE49-F238E27FC236}">
                <a16:creationId xmlns:a16="http://schemas.microsoft.com/office/drawing/2014/main" id="{53488652-17B4-40D4-B9CB-21CC67BDECBE}"/>
              </a:ext>
            </a:extLst>
          </p:cNvPr>
          <p:cNvGraphicFramePr>
            <a:graphicFrameLocks noGrp="1"/>
          </p:cNvGraphicFramePr>
          <p:nvPr>
            <p:ph idx="1"/>
            <p:extLst>
              <p:ext uri="{D42A27DB-BD31-4B8C-83A1-F6EECF244321}">
                <p14:modId xmlns:p14="http://schemas.microsoft.com/office/powerpoint/2010/main" val="2265931476"/>
              </p:ext>
            </p:extLst>
          </p:nvPr>
        </p:nvGraphicFramePr>
        <p:xfrm>
          <a:off x="0" y="1701046"/>
          <a:ext cx="12192000" cy="5100623"/>
        </p:xfrm>
        <a:graphic>
          <a:graphicData uri="http://schemas.openxmlformats.org/drawingml/2006/table">
            <a:tbl>
              <a:tblPr firstRow="1" bandRow="1">
                <a:tableStyleId>{5C22544A-7EE6-4342-B048-85BDC9FD1C3A}</a:tableStyleId>
              </a:tblPr>
              <a:tblGrid>
                <a:gridCol w="2076174">
                  <a:extLst>
                    <a:ext uri="{9D8B030D-6E8A-4147-A177-3AD203B41FA5}">
                      <a16:colId xmlns:a16="http://schemas.microsoft.com/office/drawing/2014/main" val="3325564169"/>
                    </a:ext>
                  </a:extLst>
                </a:gridCol>
                <a:gridCol w="1822173">
                  <a:extLst>
                    <a:ext uri="{9D8B030D-6E8A-4147-A177-3AD203B41FA5}">
                      <a16:colId xmlns:a16="http://schemas.microsoft.com/office/drawing/2014/main" val="2164006519"/>
                    </a:ext>
                  </a:extLst>
                </a:gridCol>
                <a:gridCol w="3407328">
                  <a:extLst>
                    <a:ext uri="{9D8B030D-6E8A-4147-A177-3AD203B41FA5}">
                      <a16:colId xmlns:a16="http://schemas.microsoft.com/office/drawing/2014/main" val="855558181"/>
                    </a:ext>
                  </a:extLst>
                </a:gridCol>
                <a:gridCol w="4886325">
                  <a:extLst>
                    <a:ext uri="{9D8B030D-6E8A-4147-A177-3AD203B41FA5}">
                      <a16:colId xmlns:a16="http://schemas.microsoft.com/office/drawing/2014/main" val="1774925136"/>
                    </a:ext>
                  </a:extLst>
                </a:gridCol>
              </a:tblGrid>
              <a:tr h="623054">
                <a:tc>
                  <a:txBody>
                    <a:bodyPr/>
                    <a:lstStyle/>
                    <a:p>
                      <a:pPr algn="ctr"/>
                      <a:r>
                        <a:rPr lang="en-US" sz="1400" dirty="0"/>
                        <a:t>NOSA/NOFA Publication</a:t>
                      </a:r>
                    </a:p>
                  </a:txBody>
                  <a:tcPr/>
                </a:tc>
                <a:tc>
                  <a:txBody>
                    <a:bodyPr/>
                    <a:lstStyle/>
                    <a:p>
                      <a:pPr algn="ctr"/>
                      <a:r>
                        <a:rPr lang="en-US" sz="1400" dirty="0"/>
                        <a:t>Period Covered</a:t>
                      </a:r>
                    </a:p>
                  </a:txBody>
                  <a:tcPr/>
                </a:tc>
                <a:tc>
                  <a:txBody>
                    <a:bodyPr/>
                    <a:lstStyle/>
                    <a:p>
                      <a:pPr algn="ctr"/>
                      <a:r>
                        <a:rPr lang="en-US" sz="1400" dirty="0"/>
                        <a:t>  Funding Sources</a:t>
                      </a:r>
                    </a:p>
                  </a:txBody>
                  <a:tcPr/>
                </a:tc>
                <a:tc>
                  <a:txBody>
                    <a:bodyPr/>
                    <a:lstStyle/>
                    <a:p>
                      <a:pPr algn="ctr"/>
                      <a:r>
                        <a:rPr lang="en-US" sz="1400" dirty="0"/>
                        <a:t>Highlights </a:t>
                      </a:r>
                    </a:p>
                  </a:txBody>
                  <a:tcPr/>
                </a:tc>
                <a:extLst>
                  <a:ext uri="{0D108BD9-81ED-4DB2-BD59-A6C34878D82A}">
                    <a16:rowId xmlns:a16="http://schemas.microsoft.com/office/drawing/2014/main" val="2145209495"/>
                  </a:ext>
                </a:extLst>
              </a:tr>
              <a:tr h="606591">
                <a:tc>
                  <a:txBody>
                    <a:bodyPr/>
                    <a:lstStyle/>
                    <a:p>
                      <a:r>
                        <a:rPr lang="en-US" sz="1400" dirty="0"/>
                        <a:t>June 2016</a:t>
                      </a:r>
                    </a:p>
                  </a:txBody>
                  <a:tcPr/>
                </a:tc>
                <a:tc>
                  <a:txBody>
                    <a:bodyPr/>
                    <a:lstStyle/>
                    <a:p>
                      <a:pPr algn="ctr"/>
                      <a:r>
                        <a:rPr lang="en-US" sz="1400" dirty="0"/>
                        <a:t>2016</a:t>
                      </a:r>
                    </a:p>
                  </a:txBody>
                  <a:tcPr/>
                </a:tc>
                <a:tc>
                  <a:txBody>
                    <a:bodyPr/>
                    <a:lstStyle/>
                    <a:p>
                      <a:r>
                        <a:rPr lang="en-US" sz="1400" dirty="0"/>
                        <a:t>Consolidated Appropriations Act, 2016, </a:t>
                      </a:r>
                    </a:p>
                    <a:p>
                      <a:r>
                        <a:rPr lang="en-US" sz="1400" dirty="0"/>
                        <a:t>Division A, Title VII, Section 744</a:t>
                      </a:r>
                    </a:p>
                  </a:txBody>
                  <a:tcPr/>
                </a:tc>
                <a:tc>
                  <a:txBody>
                    <a:bodyPr/>
                    <a:lstStyle/>
                    <a:p>
                      <a:r>
                        <a:rPr lang="en-US" sz="1400" dirty="0"/>
                        <a:t>First appropriation.</a:t>
                      </a:r>
                    </a:p>
                  </a:txBody>
                  <a:tcPr/>
                </a:tc>
                <a:extLst>
                  <a:ext uri="{0D108BD9-81ED-4DB2-BD59-A6C34878D82A}">
                    <a16:rowId xmlns:a16="http://schemas.microsoft.com/office/drawing/2014/main" val="873906268"/>
                  </a:ext>
                </a:extLst>
              </a:tr>
              <a:tr h="606591">
                <a:tc>
                  <a:txBody>
                    <a:bodyPr/>
                    <a:lstStyle/>
                    <a:p>
                      <a:r>
                        <a:rPr lang="en-US" sz="1400" dirty="0"/>
                        <a:t>November 2017</a:t>
                      </a:r>
                    </a:p>
                  </a:txBody>
                  <a:tcPr/>
                </a:tc>
                <a:tc>
                  <a:txBody>
                    <a:bodyPr/>
                    <a:lstStyle/>
                    <a:p>
                      <a:pPr algn="ctr"/>
                      <a:r>
                        <a:rPr lang="en-US" sz="1400" dirty="0"/>
                        <a:t>2017</a:t>
                      </a:r>
                    </a:p>
                  </a:txBody>
                  <a:tcPr/>
                </a:tc>
                <a:tc>
                  <a:txBody>
                    <a:bodyPr/>
                    <a:lstStyle/>
                    <a:p>
                      <a:r>
                        <a:rPr lang="en-US" sz="1400" dirty="0"/>
                        <a:t>Consolidated Appropriations</a:t>
                      </a:r>
                    </a:p>
                    <a:p>
                      <a:r>
                        <a:rPr lang="en-US" sz="1400" dirty="0"/>
                        <a:t>Act, 2017, Title III, Section 769 </a:t>
                      </a:r>
                    </a:p>
                  </a:txBody>
                  <a:tcPr/>
                </a:tc>
                <a:tc>
                  <a:txBody>
                    <a:bodyPr/>
                    <a:lstStyle/>
                    <a:p>
                      <a:r>
                        <a:rPr lang="en-US" sz="1400" dirty="0"/>
                        <a:t>Funding authority remained the same.</a:t>
                      </a:r>
                    </a:p>
                  </a:txBody>
                  <a:tcPr/>
                </a:tc>
                <a:extLst>
                  <a:ext uri="{0D108BD9-81ED-4DB2-BD59-A6C34878D82A}">
                    <a16:rowId xmlns:a16="http://schemas.microsoft.com/office/drawing/2014/main" val="4093646564"/>
                  </a:ext>
                </a:extLst>
              </a:tr>
              <a:tr h="1339518">
                <a:tc>
                  <a:txBody>
                    <a:bodyPr/>
                    <a:lstStyle/>
                    <a:p>
                      <a:r>
                        <a:rPr lang="en-US" sz="1400" dirty="0"/>
                        <a:t>August 2018</a:t>
                      </a:r>
                    </a:p>
                  </a:txBody>
                  <a:tcPr/>
                </a:tc>
                <a:tc>
                  <a:txBody>
                    <a:bodyPr/>
                    <a:lstStyle/>
                    <a:p>
                      <a:pPr algn="ctr"/>
                      <a:r>
                        <a:rPr lang="en-US" sz="1400" dirty="0"/>
                        <a:t>2018 &amp; 2019</a:t>
                      </a:r>
                    </a:p>
                  </a:txBody>
                  <a:tcPr/>
                </a:tc>
                <a:tc>
                  <a:txBody>
                    <a:bodyPr/>
                    <a:lstStyle/>
                    <a:p>
                      <a:r>
                        <a:rPr lang="en-US" sz="1400" dirty="0"/>
                        <a:t>Consolidated Appropriations </a:t>
                      </a:r>
                    </a:p>
                    <a:p>
                      <a:r>
                        <a:rPr lang="en-US" sz="1400" dirty="0"/>
                        <a:t>Act, 2018, Division A, Title VII, Section 741</a:t>
                      </a:r>
                    </a:p>
                  </a:txBody>
                  <a:tcPr/>
                </a:tc>
                <a:tc>
                  <a:txBody>
                    <a:bodyPr/>
                    <a:lstStyle/>
                    <a:p>
                      <a:pPr marL="285750" indent="-285750">
                        <a:buFont typeface="Arial" panose="020B0604020202020204" pitchFamily="34" charset="0"/>
                        <a:buChar char="•"/>
                      </a:pPr>
                      <a:r>
                        <a:rPr lang="en-US" sz="1400" dirty="0"/>
                        <a:t>eligible entities to offer loans to customers in any part of their service territory </a:t>
                      </a:r>
                    </a:p>
                    <a:p>
                      <a:pPr marL="285750" indent="-285750">
                        <a:buFont typeface="Arial" panose="020B0604020202020204" pitchFamily="34" charset="0"/>
                        <a:buChar char="•"/>
                      </a:pPr>
                      <a:r>
                        <a:rPr lang="en-US" sz="1400" dirty="0"/>
                        <a:t>Offer loans to replace a manufactured housing unit with another manufactured housing unit, if replacement would be more cost effective in saving energy</a:t>
                      </a:r>
                    </a:p>
                  </a:txBody>
                  <a:tcPr/>
                </a:tc>
                <a:extLst>
                  <a:ext uri="{0D108BD9-81ED-4DB2-BD59-A6C34878D82A}">
                    <a16:rowId xmlns:a16="http://schemas.microsoft.com/office/drawing/2014/main" val="3391709853"/>
                  </a:ext>
                </a:extLst>
              </a:tr>
              <a:tr h="1345749">
                <a:tc>
                  <a:txBody>
                    <a:bodyPr/>
                    <a:lstStyle/>
                    <a:p>
                      <a:r>
                        <a:rPr lang="en-US" sz="1400" dirty="0"/>
                        <a:t>April 2020</a:t>
                      </a:r>
                    </a:p>
                  </a:txBody>
                  <a:tcPr/>
                </a:tc>
                <a:tc>
                  <a:txBody>
                    <a:bodyPr/>
                    <a:lstStyle/>
                    <a:p>
                      <a:pPr algn="ctr"/>
                      <a:r>
                        <a:rPr lang="en-US" sz="1400" dirty="0"/>
                        <a:t>2020 </a:t>
                      </a:r>
                    </a:p>
                  </a:txBody>
                  <a:tcPr/>
                </a:tc>
                <a:tc>
                  <a:txBody>
                    <a:bodyPr/>
                    <a:lstStyle/>
                    <a:p>
                      <a:r>
                        <a:rPr lang="en-US" sz="1400" dirty="0"/>
                        <a:t>Further Consolidated Appropriations </a:t>
                      </a:r>
                    </a:p>
                    <a:p>
                      <a:r>
                        <a:rPr lang="en-US" sz="1400" dirty="0"/>
                        <a:t>Act, 2020, Division B, Title VII, Section 732</a:t>
                      </a:r>
                    </a:p>
                  </a:txBody>
                  <a:tcPr/>
                </a:tc>
                <a:tc>
                  <a:txBody>
                    <a:bodyPr/>
                    <a:lstStyle/>
                    <a:p>
                      <a:pPr marL="285750" indent="-285750">
                        <a:buFont typeface="Arial" panose="020B0604020202020204" pitchFamily="34" charset="0"/>
                        <a:buChar char="•"/>
                      </a:pPr>
                      <a:r>
                        <a:rPr lang="en-US" sz="1400" dirty="0"/>
                        <a:t>eligible entities or alike that provide EE services using their own billing mechanism to offer loans to customers in any part of their service territory </a:t>
                      </a:r>
                    </a:p>
                    <a:p>
                      <a:pPr marL="285750" indent="-285750">
                        <a:buFont typeface="Arial" panose="020B0604020202020204" pitchFamily="34" charset="0"/>
                        <a:buChar char="•"/>
                      </a:pPr>
                      <a:r>
                        <a:rPr lang="en-US" sz="1400" dirty="0"/>
                        <a:t>offer loans to replace a manufactured housing unit with another manufactured housing</a:t>
                      </a:r>
                    </a:p>
                  </a:txBody>
                  <a:tcPr/>
                </a:tc>
                <a:extLst>
                  <a:ext uri="{0D108BD9-81ED-4DB2-BD59-A6C34878D82A}">
                    <a16:rowId xmlns:a16="http://schemas.microsoft.com/office/drawing/2014/main" val="1397649551"/>
                  </a:ext>
                </a:extLst>
              </a:tr>
              <a:tr h="358867">
                <a:tc>
                  <a:txBody>
                    <a:bodyPr/>
                    <a:lstStyle/>
                    <a:p>
                      <a:r>
                        <a:rPr lang="en-US" sz="1400" dirty="0"/>
                        <a:t>December 2020</a:t>
                      </a:r>
                    </a:p>
                  </a:txBody>
                  <a:tcPr/>
                </a:tc>
                <a:tc>
                  <a:txBody>
                    <a:bodyPr/>
                    <a:lstStyle/>
                    <a:p>
                      <a:pPr algn="ctr"/>
                      <a:r>
                        <a:rPr lang="en-US" sz="1400" dirty="0"/>
                        <a:t>FY 2021</a:t>
                      </a:r>
                    </a:p>
                  </a:txBody>
                  <a:tcPr/>
                </a:tc>
                <a:tc>
                  <a:txBody>
                    <a:bodyPr/>
                    <a:lstStyle/>
                    <a:p>
                      <a:r>
                        <a:rPr lang="en-US" sz="1600" b="1" dirty="0"/>
                        <a:t>Current approximate program </a:t>
                      </a:r>
                    </a:p>
                    <a:p>
                      <a:r>
                        <a:rPr lang="en-US" sz="1600" b="1" dirty="0"/>
                        <a:t>funding Level</a:t>
                      </a:r>
                      <a:endParaRPr lang="en-US" sz="1600" b="0" dirty="0"/>
                    </a:p>
                  </a:txBody>
                  <a:tcPr/>
                </a:tc>
                <a:tc>
                  <a:txBody>
                    <a:bodyPr/>
                    <a:lstStyle/>
                    <a:p>
                      <a:r>
                        <a:rPr lang="en-US" sz="1600" b="1" dirty="0"/>
                        <a:t>Greater than $100 Million</a:t>
                      </a:r>
                    </a:p>
                  </a:txBody>
                  <a:tcPr/>
                </a:tc>
                <a:extLst>
                  <a:ext uri="{0D108BD9-81ED-4DB2-BD59-A6C34878D82A}">
                    <a16:rowId xmlns:a16="http://schemas.microsoft.com/office/drawing/2014/main" val="3158924329"/>
                  </a:ext>
                </a:extLst>
              </a:tr>
            </a:tbl>
          </a:graphicData>
        </a:graphic>
      </p:graphicFrame>
      <p:sp>
        <p:nvSpPr>
          <p:cNvPr id="3" name="Slide Number Placeholder 2">
            <a:extLst>
              <a:ext uri="{FF2B5EF4-FFF2-40B4-BE49-F238E27FC236}">
                <a16:creationId xmlns:a16="http://schemas.microsoft.com/office/drawing/2014/main" id="{D619C6A4-3729-4478-9D82-FC3C40E843C3}"/>
              </a:ext>
            </a:extLst>
          </p:cNvPr>
          <p:cNvSpPr>
            <a:spLocks noGrp="1"/>
          </p:cNvSpPr>
          <p:nvPr>
            <p:ph type="sldNum" sz="quarter" idx="12"/>
          </p:nvPr>
        </p:nvSpPr>
        <p:spPr/>
        <p:txBody>
          <a:bodyPr/>
          <a:lstStyle/>
          <a:p>
            <a:fld id="{262BAFDC-492D-CB4D-B02A-4A44B4604C8A}" type="slidenum">
              <a:rPr lang="en-US" smtClean="0"/>
              <a:t>12</a:t>
            </a:fld>
            <a:endParaRPr lang="en-US"/>
          </a:p>
        </p:txBody>
      </p:sp>
    </p:spTree>
    <p:extLst>
      <p:ext uri="{BB962C8B-B14F-4D97-AF65-F5344CB8AC3E}">
        <p14:creationId xmlns:p14="http://schemas.microsoft.com/office/powerpoint/2010/main" val="759460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FY 2020 Letters of Intent Received</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a:xfrm>
            <a:off x="838200" y="1979543"/>
            <a:ext cx="8767354" cy="4360297"/>
          </a:xfrm>
        </p:spPr>
        <p:txBody>
          <a:bodyPr>
            <a:normAutofit fontScale="92500" lnSpcReduction="10000"/>
          </a:bodyPr>
          <a:lstStyle/>
          <a:p>
            <a:r>
              <a:rPr lang="en-US" sz="2600" dirty="0">
                <a:latin typeface="Times New Roman" panose="02020603050405020304" pitchFamily="18" charset="0"/>
                <a:cs typeface="Times New Roman" panose="02020603050405020304" pitchFamily="18" charset="0"/>
              </a:rPr>
              <a:t>17 LOI’s received before 9/30 totaling $146 Million.</a:t>
            </a:r>
          </a:p>
          <a:p>
            <a:r>
              <a:rPr lang="en-US" sz="2600" dirty="0">
                <a:latin typeface="Times New Roman" panose="02020603050405020304" pitchFamily="18" charset="0"/>
                <a:cs typeface="Times New Roman" panose="02020603050405020304" pitchFamily="18" charset="0"/>
              </a:rPr>
              <a:t>12 applicants invited to proceed with loan application.</a:t>
            </a:r>
          </a:p>
          <a:p>
            <a:r>
              <a:rPr lang="en-US" sz="2600" dirty="0">
                <a:latin typeface="Times New Roman" panose="02020603050405020304" pitchFamily="18" charset="0"/>
                <a:cs typeface="Times New Roman" panose="02020603050405020304" pitchFamily="18" charset="0"/>
              </a:rPr>
              <a:t>Average loan </a:t>
            </a:r>
            <a:r>
              <a:rPr lang="en-US" sz="2600" b="1" dirty="0">
                <a:latin typeface="Times New Roman" panose="02020603050405020304" pitchFamily="18" charset="0"/>
                <a:cs typeface="Times New Roman" panose="02020603050405020304" pitchFamily="18" charset="0"/>
              </a:rPr>
              <a:t>request</a:t>
            </a:r>
            <a:r>
              <a:rPr lang="en-US" sz="2600" dirty="0">
                <a:latin typeface="Times New Roman" panose="02020603050405020304" pitchFamily="18" charset="0"/>
                <a:cs typeface="Times New Roman" panose="02020603050405020304" pitchFamily="18" charset="0"/>
              </a:rPr>
              <a:t> now $8 million.</a:t>
            </a:r>
          </a:p>
          <a:p>
            <a:r>
              <a:rPr lang="en-US" sz="2600" dirty="0">
                <a:latin typeface="Times New Roman" panose="02020603050405020304" pitchFamily="18" charset="0"/>
                <a:cs typeface="Times New Roman" panose="02020603050405020304" pitchFamily="18" charset="0"/>
              </a:rPr>
              <a:t>Non-traditional RUS borrowers showing interest in the program (Only 2 were existing borrowers!).</a:t>
            </a:r>
          </a:p>
          <a:p>
            <a:r>
              <a:rPr lang="en-US" sz="2600" dirty="0">
                <a:latin typeface="Times New Roman" panose="02020603050405020304" pitchFamily="18" charset="0"/>
                <a:cs typeface="Times New Roman" panose="02020603050405020304" pitchFamily="18" charset="0"/>
              </a:rPr>
              <a:t>New applicant types:</a:t>
            </a:r>
          </a:p>
          <a:p>
            <a:pPr lvl="1">
              <a:buFont typeface="Courier New" panose="02070309020205020404" pitchFamily="49" charset="0"/>
              <a:buChar char="o"/>
            </a:pPr>
            <a:r>
              <a:rPr lang="en-US" sz="2600" dirty="0">
                <a:latin typeface="Times New Roman" panose="02020603050405020304" pitchFamily="18" charset="0"/>
                <a:cs typeface="Times New Roman" panose="02020603050405020304" pitchFamily="18" charset="0"/>
              </a:rPr>
              <a:t>Green Banks</a:t>
            </a:r>
          </a:p>
          <a:p>
            <a:pPr lvl="1">
              <a:buFont typeface="Courier New" panose="02070309020205020404" pitchFamily="49" charset="0"/>
              <a:buChar char="o"/>
            </a:pPr>
            <a:r>
              <a:rPr lang="en-US" sz="2600" dirty="0">
                <a:latin typeface="Times New Roman" panose="02020603050405020304" pitchFamily="18" charset="0"/>
                <a:cs typeface="Times New Roman" panose="02020603050405020304" pitchFamily="18" charset="0"/>
              </a:rPr>
              <a:t>State Energy Offices</a:t>
            </a:r>
          </a:p>
          <a:p>
            <a:pPr lvl="1">
              <a:buFont typeface="Courier New" panose="02070309020205020404" pitchFamily="49" charset="0"/>
              <a:buChar char="o"/>
            </a:pPr>
            <a:r>
              <a:rPr lang="en-US" sz="2600" dirty="0">
                <a:latin typeface="Times New Roman" panose="02020603050405020304" pitchFamily="18" charset="0"/>
                <a:cs typeface="Times New Roman" panose="02020603050405020304" pitchFamily="18" charset="0"/>
              </a:rPr>
              <a:t>Municipalities</a:t>
            </a:r>
          </a:p>
          <a:p>
            <a:pPr lvl="1">
              <a:buFont typeface="Courier New" panose="02070309020205020404" pitchFamily="49" charset="0"/>
              <a:buChar char="o"/>
            </a:pPr>
            <a:r>
              <a:rPr lang="en-US" sz="2600" dirty="0">
                <a:latin typeface="Times New Roman" panose="02020603050405020304" pitchFamily="18" charset="0"/>
                <a:cs typeface="Times New Roman" panose="02020603050405020304" pitchFamily="18" charset="0"/>
              </a:rPr>
              <a:t>Other Utilities (gas, water)</a:t>
            </a:r>
          </a:p>
          <a:p>
            <a:pPr lvl="1">
              <a:buFont typeface="Courier New" panose="02070309020205020404" pitchFamily="49" charset="0"/>
              <a:buChar char="o"/>
            </a:pPr>
            <a:r>
              <a:rPr lang="en-US" sz="2600" dirty="0">
                <a:latin typeface="Times New Roman" panose="02020603050405020304" pitchFamily="18" charset="0"/>
                <a:cs typeface="Times New Roman" panose="02020603050405020304" pitchFamily="18" charset="0"/>
              </a:rPr>
              <a:t>State Sponsored EE non-profit entities</a:t>
            </a:r>
            <a:br>
              <a:rPr lang="en-US" dirty="0"/>
            </a:br>
            <a:endParaRPr lang="en-US" dirty="0"/>
          </a:p>
        </p:txBody>
      </p:sp>
      <p:sp>
        <p:nvSpPr>
          <p:cNvPr id="4" name="Slide Number Placeholder 3">
            <a:extLst>
              <a:ext uri="{FF2B5EF4-FFF2-40B4-BE49-F238E27FC236}">
                <a16:creationId xmlns:a16="http://schemas.microsoft.com/office/drawing/2014/main" id="{765A5F8A-31CE-4061-817B-3C6C58860514}"/>
              </a:ext>
            </a:extLst>
          </p:cNvPr>
          <p:cNvSpPr>
            <a:spLocks noGrp="1"/>
          </p:cNvSpPr>
          <p:nvPr>
            <p:ph type="sldNum" sz="quarter" idx="12"/>
          </p:nvPr>
        </p:nvSpPr>
        <p:spPr/>
        <p:txBody>
          <a:bodyPr/>
          <a:lstStyle/>
          <a:p>
            <a:fld id="{262BAFDC-492D-CB4D-B02A-4A44B4604C8A}" type="slidenum">
              <a:rPr lang="en-US" smtClean="0"/>
              <a:t>13</a:t>
            </a:fld>
            <a:endParaRPr lang="en-US"/>
          </a:p>
        </p:txBody>
      </p:sp>
    </p:spTree>
    <p:extLst>
      <p:ext uri="{BB962C8B-B14F-4D97-AF65-F5344CB8AC3E}">
        <p14:creationId xmlns:p14="http://schemas.microsoft.com/office/powerpoint/2010/main" val="341445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61CD-6F21-4A7F-B52C-9B8D1DA466E2}"/>
              </a:ext>
            </a:extLst>
          </p:cNvPr>
          <p:cNvSpPr>
            <a:spLocks noGrp="1"/>
          </p:cNvSpPr>
          <p:nvPr>
            <p:ph type="title"/>
          </p:nvPr>
        </p:nvSpPr>
        <p:spPr>
          <a:xfrm>
            <a:off x="570582" y="101595"/>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Participating States</a:t>
            </a:r>
          </a:p>
        </p:txBody>
      </p:sp>
      <mc:AlternateContent xmlns:mc="http://schemas.openxmlformats.org/markup-compatibility/2006" xmlns:cx4="http://schemas.microsoft.com/office/drawing/2016/5/10/chartex">
        <mc:Choice Requires="cx4">
          <p:graphicFrame>
            <p:nvGraphicFramePr>
              <p:cNvPr id="8" name="Chart 7">
                <a:extLst>
                  <a:ext uri="{FF2B5EF4-FFF2-40B4-BE49-F238E27FC236}">
                    <a16:creationId xmlns:a16="http://schemas.microsoft.com/office/drawing/2014/main" id="{FD07A307-C02B-4066-8C12-F6B1AA471D0F}"/>
                  </a:ext>
                </a:extLst>
              </p:cNvPr>
              <p:cNvGraphicFramePr/>
              <p:nvPr>
                <p:extLst>
                  <p:ext uri="{D42A27DB-BD31-4B8C-83A1-F6EECF244321}">
                    <p14:modId xmlns:p14="http://schemas.microsoft.com/office/powerpoint/2010/main" val="2069353013"/>
                  </p:ext>
                </p:extLst>
              </p:nvPr>
            </p:nvGraphicFramePr>
            <p:xfrm>
              <a:off x="0" y="1346583"/>
              <a:ext cx="9154511" cy="528544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Chart 7">
                <a:extLst>
                  <a:ext uri="{FF2B5EF4-FFF2-40B4-BE49-F238E27FC236}">
                    <a16:creationId xmlns:a16="http://schemas.microsoft.com/office/drawing/2014/main" id="{FD07A307-C02B-4066-8C12-F6B1AA471D0F}"/>
                  </a:ext>
                </a:extLst>
              </p:cNvPr>
              <p:cNvPicPr>
                <a:picLocks noGrp="1" noRot="1" noChangeAspect="1" noMove="1" noResize="1" noEditPoints="1" noAdjustHandles="1" noChangeArrowheads="1" noChangeShapeType="1"/>
              </p:cNvPicPr>
              <p:nvPr/>
            </p:nvPicPr>
            <p:blipFill>
              <a:blip r:embed="rId3"/>
              <a:stretch>
                <a:fillRect/>
              </a:stretch>
            </p:blipFill>
            <p:spPr>
              <a:xfrm>
                <a:off x="0" y="1346583"/>
                <a:ext cx="9154511" cy="5285445"/>
              </a:xfrm>
              <a:prstGeom prst="rect">
                <a:avLst/>
              </a:prstGeom>
            </p:spPr>
          </p:pic>
        </mc:Fallback>
      </mc:AlternateContent>
      <p:graphicFrame>
        <p:nvGraphicFramePr>
          <p:cNvPr id="10" name="Table 9">
            <a:extLst>
              <a:ext uri="{FF2B5EF4-FFF2-40B4-BE49-F238E27FC236}">
                <a16:creationId xmlns:a16="http://schemas.microsoft.com/office/drawing/2014/main" id="{7A8A0BB6-1750-422C-8681-100971130890}"/>
              </a:ext>
            </a:extLst>
          </p:cNvPr>
          <p:cNvGraphicFramePr>
            <a:graphicFrameLocks noGrp="1"/>
          </p:cNvGraphicFramePr>
          <p:nvPr>
            <p:extLst>
              <p:ext uri="{D42A27DB-BD31-4B8C-83A1-F6EECF244321}">
                <p14:modId xmlns:p14="http://schemas.microsoft.com/office/powerpoint/2010/main" val="1759607733"/>
              </p:ext>
            </p:extLst>
          </p:nvPr>
        </p:nvGraphicFramePr>
        <p:xfrm>
          <a:off x="9154511" y="1897178"/>
          <a:ext cx="2438400" cy="4196445"/>
        </p:xfrm>
        <a:graphic>
          <a:graphicData uri="http://schemas.openxmlformats.org/drawingml/2006/table">
            <a:tbl>
              <a:tblPr>
                <a:tableStyleId>{5C22544A-7EE6-4342-B048-85BDC9FD1C3A}</a:tableStyleId>
              </a:tblPr>
              <a:tblGrid>
                <a:gridCol w="1600200">
                  <a:extLst>
                    <a:ext uri="{9D8B030D-6E8A-4147-A177-3AD203B41FA5}">
                      <a16:colId xmlns:a16="http://schemas.microsoft.com/office/drawing/2014/main" val="3968904325"/>
                    </a:ext>
                  </a:extLst>
                </a:gridCol>
                <a:gridCol w="838200">
                  <a:extLst>
                    <a:ext uri="{9D8B030D-6E8A-4147-A177-3AD203B41FA5}">
                      <a16:colId xmlns:a16="http://schemas.microsoft.com/office/drawing/2014/main" val="1142571253"/>
                    </a:ext>
                  </a:extLst>
                </a:gridCol>
              </a:tblGrid>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Arkansas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057749304"/>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Colorado</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433292207"/>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Georgia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1071628411"/>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Indiana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763389585"/>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Michigan</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576090241"/>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Montana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65093972"/>
                  </a:ext>
                </a:extLst>
              </a:tr>
              <a:tr h="249746">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North Carolina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761960459"/>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Ohio</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33731655"/>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Oregon</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255478678"/>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South Carolina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784647606"/>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Tennessee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343103860"/>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Texas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3630038426"/>
                  </a:ext>
                </a:extLst>
              </a:tr>
              <a:tr h="185420">
                <a:tc>
                  <a:txBody>
                    <a:bodyPr/>
                    <a:lstStyle/>
                    <a:p>
                      <a:pPr algn="l" fontAlgn="b"/>
                      <a:r>
                        <a:rPr lang="en-US" sz="1800" u="none" strike="noStrike">
                          <a:effectLst/>
                          <a:latin typeface="Times New Roman" panose="02020603050405020304" pitchFamily="18" charset="0"/>
                          <a:cs typeface="Times New Roman" panose="02020603050405020304" pitchFamily="18" charset="0"/>
                        </a:rPr>
                        <a:t>Virginia</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854398422"/>
                  </a:ext>
                </a:extLst>
              </a:tr>
              <a:tr h="185420">
                <a:tc>
                  <a:txBody>
                    <a:bodyPr/>
                    <a:lstStyle/>
                    <a:p>
                      <a:pPr algn="l" fontAlgn="b"/>
                      <a:r>
                        <a:rPr lang="en-US" sz="1800" u="none" strike="noStrike">
                          <a:effectLst/>
                          <a:latin typeface="Times New Roman" panose="02020603050405020304" pitchFamily="18" charset="0"/>
                          <a:cs typeface="Times New Roman" panose="02020603050405020304" pitchFamily="18" charset="0"/>
                        </a:rPr>
                        <a:t>Washington</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400621370"/>
                  </a:ext>
                </a:extLst>
              </a:tr>
              <a:tr h="185420">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Wisconsin</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443" marR="5443" marT="5443"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5443" marR="5443" marT="5443" marB="0" anchor="b"/>
                </a:tc>
                <a:extLst>
                  <a:ext uri="{0D108BD9-81ED-4DB2-BD59-A6C34878D82A}">
                    <a16:rowId xmlns:a16="http://schemas.microsoft.com/office/drawing/2014/main" val="2298937972"/>
                  </a:ext>
                </a:extLst>
              </a:tr>
            </a:tbl>
          </a:graphicData>
        </a:graphic>
      </p:graphicFrame>
      <p:sp>
        <p:nvSpPr>
          <p:cNvPr id="3" name="Slide Number Placeholder 2">
            <a:extLst>
              <a:ext uri="{FF2B5EF4-FFF2-40B4-BE49-F238E27FC236}">
                <a16:creationId xmlns:a16="http://schemas.microsoft.com/office/drawing/2014/main" id="{3DA850C9-CFE0-46B0-9F38-A15E85587DFD}"/>
              </a:ext>
            </a:extLst>
          </p:cNvPr>
          <p:cNvSpPr>
            <a:spLocks noGrp="1"/>
          </p:cNvSpPr>
          <p:nvPr>
            <p:ph type="sldNum" sz="quarter" idx="12"/>
          </p:nvPr>
        </p:nvSpPr>
        <p:spPr/>
        <p:txBody>
          <a:bodyPr/>
          <a:lstStyle/>
          <a:p>
            <a:fld id="{262BAFDC-492D-CB4D-B02A-4A44B4604C8A}" type="slidenum">
              <a:rPr lang="en-US" smtClean="0"/>
              <a:t>14</a:t>
            </a:fld>
            <a:endParaRPr lang="en-US"/>
          </a:p>
        </p:txBody>
      </p:sp>
    </p:spTree>
    <p:extLst>
      <p:ext uri="{BB962C8B-B14F-4D97-AF65-F5344CB8AC3E}">
        <p14:creationId xmlns:p14="http://schemas.microsoft.com/office/powerpoint/2010/main" val="378221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7373E5-BFC5-47E9-BC2B-89E416212F97}"/>
              </a:ext>
            </a:extLst>
          </p:cNvPr>
          <p:cNvSpPr>
            <a:spLocks noGrp="1"/>
          </p:cNvSpPr>
          <p:nvPr>
            <p:ph idx="1"/>
          </p:nvPr>
        </p:nvSpPr>
        <p:spPr>
          <a:xfrm>
            <a:off x="769057" y="2014379"/>
            <a:ext cx="9167423" cy="4490924"/>
          </a:xfrm>
        </p:spPr>
        <p:txBody>
          <a:bodyPr>
            <a:normAutofit/>
          </a:bodyPr>
          <a:lstStyle/>
          <a:p>
            <a:pPr lvl="0">
              <a:spcBef>
                <a:spcPts val="0"/>
              </a:spcBef>
            </a:pPr>
            <a:r>
              <a:rPr lang="en-US" sz="2400" dirty="0">
                <a:solidFill>
                  <a:srgbClr val="000000"/>
                </a:solidFill>
                <a:latin typeface="Times New Roman" panose="02020603050405020304" pitchFamily="18" charset="0"/>
                <a:cs typeface="Times New Roman" panose="02020603050405020304" pitchFamily="18" charset="0"/>
              </a:rPr>
              <a:t>As of FY2020, 29 approved loans.</a:t>
            </a:r>
          </a:p>
          <a:p>
            <a:pPr lvl="0">
              <a:spcBef>
                <a:spcPts val="0"/>
              </a:spcBef>
            </a:pPr>
            <a:endParaRPr lang="en-US" sz="2400" dirty="0">
              <a:solidFill>
                <a:srgbClr val="000000"/>
              </a:solidFill>
              <a:latin typeface="Times New Roman" panose="02020603050405020304" pitchFamily="18" charset="0"/>
              <a:cs typeface="Times New Roman" panose="02020603050405020304" pitchFamily="18" charset="0"/>
            </a:endParaRPr>
          </a:p>
          <a:p>
            <a:pPr lvl="0">
              <a:spcBef>
                <a:spcPts val="0"/>
              </a:spcBef>
            </a:pPr>
            <a:r>
              <a:rPr lang="en-US" sz="2400" dirty="0">
                <a:solidFill>
                  <a:srgbClr val="000000"/>
                </a:solidFill>
                <a:latin typeface="Times New Roman" panose="02020603050405020304" pitchFamily="18" charset="0"/>
                <a:cs typeface="Times New Roman" panose="02020603050405020304" pitchFamily="18" charset="0"/>
              </a:rPr>
              <a:t>Approved loan sizes range from $150k to $50 Million.</a:t>
            </a:r>
          </a:p>
          <a:p>
            <a:pPr lvl="0">
              <a:spcBef>
                <a:spcPts val="0"/>
              </a:spcBef>
            </a:pPr>
            <a:endParaRPr lang="en-US" sz="2400" dirty="0">
              <a:solidFill>
                <a:srgbClr val="000000"/>
              </a:solidFill>
              <a:latin typeface="Times New Roman" panose="02020603050405020304" pitchFamily="18" charset="0"/>
              <a:cs typeface="Times New Roman" panose="02020603050405020304" pitchFamily="18" charset="0"/>
            </a:endParaRPr>
          </a:p>
          <a:p>
            <a:pPr>
              <a:spcBef>
                <a:spcPts val="0"/>
              </a:spcBef>
            </a:pPr>
            <a:r>
              <a:rPr lang="en-US" sz="2400" dirty="0">
                <a:solidFill>
                  <a:srgbClr val="000000"/>
                </a:solidFill>
                <a:latin typeface="Times New Roman" panose="02020603050405020304" pitchFamily="18" charset="0"/>
                <a:cs typeface="Times New Roman" panose="02020603050405020304" pitchFamily="18" charset="0"/>
              </a:rPr>
              <a:t>Approved average loan size $6.3 Million.</a:t>
            </a:r>
          </a:p>
          <a:p>
            <a:pPr>
              <a:spcBef>
                <a:spcPts val="0"/>
              </a:spcBef>
            </a:pPr>
            <a:endParaRPr lang="en-US" sz="2400" dirty="0">
              <a:solidFill>
                <a:srgbClr val="000000"/>
              </a:solidFill>
              <a:latin typeface="Times New Roman" panose="02020603050405020304" pitchFamily="18" charset="0"/>
              <a:cs typeface="Times New Roman" panose="02020603050405020304" pitchFamily="18" charset="0"/>
            </a:endParaRPr>
          </a:p>
          <a:p>
            <a:pPr>
              <a:spcBef>
                <a:spcPts val="0"/>
              </a:spcBef>
            </a:pPr>
            <a:r>
              <a:rPr lang="en-US" sz="2400" dirty="0">
                <a:latin typeface="Times New Roman" panose="02020603050405020304" pitchFamily="18" charset="0"/>
                <a:cs typeface="Times New Roman" panose="02020603050405020304" pitchFamily="18" charset="0"/>
              </a:rPr>
              <a:t>Approved loans with significant renewable energy elements increasing.</a:t>
            </a:r>
          </a:p>
          <a:p>
            <a:pPr marL="0" indent="0">
              <a:spcBef>
                <a:spcPts val="0"/>
              </a:spcBef>
              <a:buNone/>
            </a:pPr>
            <a:endParaRPr lang="en-US" sz="2400" dirty="0">
              <a:latin typeface="Times New Roman" panose="02020603050405020304" pitchFamily="18" charset="0"/>
              <a:cs typeface="Times New Roman" panose="02020603050405020304" pitchFamily="18" charset="0"/>
            </a:endParaRPr>
          </a:p>
          <a:p>
            <a:pPr>
              <a:spcBef>
                <a:spcPts val="0"/>
              </a:spcBef>
            </a:pPr>
            <a:r>
              <a:rPr lang="en-US" sz="2400" dirty="0">
                <a:latin typeface="Times New Roman" panose="02020603050405020304" pitchFamily="18" charset="0"/>
                <a:cs typeface="Times New Roman" panose="02020603050405020304" pitchFamily="18" charset="0"/>
              </a:rPr>
              <a:t>One full manufactured home replacement loan for energy efficiency made to an electric cooperative. </a:t>
            </a:r>
          </a:p>
        </p:txBody>
      </p:sp>
      <p:sp>
        <p:nvSpPr>
          <p:cNvPr id="3" name="Title 2">
            <a:extLst>
              <a:ext uri="{FF2B5EF4-FFF2-40B4-BE49-F238E27FC236}">
                <a16:creationId xmlns:a16="http://schemas.microsoft.com/office/drawing/2014/main" id="{A5A18673-E06B-4EF6-9092-1C0482E9C32A}"/>
              </a:ext>
            </a:extLst>
          </p:cNvPr>
          <p:cNvSpPr>
            <a:spLocks noGrp="1"/>
          </p:cNvSpPr>
          <p:nvPr>
            <p:ph type="title"/>
          </p:nvPr>
        </p:nvSpPr>
        <p:spPr>
          <a:xfrm>
            <a:off x="769057" y="465742"/>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Program Profile</a:t>
            </a:r>
          </a:p>
        </p:txBody>
      </p:sp>
      <p:sp>
        <p:nvSpPr>
          <p:cNvPr id="4" name="Slide Number Placeholder 3">
            <a:extLst>
              <a:ext uri="{FF2B5EF4-FFF2-40B4-BE49-F238E27FC236}">
                <a16:creationId xmlns:a16="http://schemas.microsoft.com/office/drawing/2014/main" id="{420408CE-28FA-4A79-A42F-4FE6DA975821}"/>
              </a:ext>
            </a:extLst>
          </p:cNvPr>
          <p:cNvSpPr>
            <a:spLocks noGrp="1"/>
          </p:cNvSpPr>
          <p:nvPr>
            <p:ph type="sldNum" sz="quarter" idx="12"/>
          </p:nvPr>
        </p:nvSpPr>
        <p:spPr/>
        <p:txBody>
          <a:bodyPr/>
          <a:lstStyle/>
          <a:p>
            <a:fld id="{262BAFDC-492D-CB4D-B02A-4A44B4604C8A}" type="slidenum">
              <a:rPr lang="en-US" smtClean="0"/>
              <a:t>15</a:t>
            </a:fld>
            <a:endParaRPr lang="en-US"/>
          </a:p>
        </p:txBody>
      </p:sp>
    </p:spTree>
    <p:extLst>
      <p:ext uri="{BB962C8B-B14F-4D97-AF65-F5344CB8AC3E}">
        <p14:creationId xmlns:p14="http://schemas.microsoft.com/office/powerpoint/2010/main" val="83654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18673-E06B-4EF6-9092-1C0482E9C32A}"/>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Program Profile- Evolution of RESP Average Loan Size</a:t>
            </a:r>
          </a:p>
        </p:txBody>
      </p:sp>
      <p:graphicFrame>
        <p:nvGraphicFramePr>
          <p:cNvPr id="13" name="Content Placeholder 12">
            <a:extLst>
              <a:ext uri="{FF2B5EF4-FFF2-40B4-BE49-F238E27FC236}">
                <a16:creationId xmlns:a16="http://schemas.microsoft.com/office/drawing/2014/main" id="{DFCC5BF1-A0BE-4AE9-9D5B-82A917EC099F}"/>
              </a:ext>
            </a:extLst>
          </p:cNvPr>
          <p:cNvGraphicFramePr>
            <a:graphicFrameLocks noGrp="1"/>
          </p:cNvGraphicFramePr>
          <p:nvPr>
            <p:ph idx="1"/>
          </p:nvPr>
        </p:nvGraphicFramePr>
        <p:xfrm>
          <a:off x="0" y="1750258"/>
          <a:ext cx="12192000" cy="5107742"/>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339CCD83-781F-460E-A272-4215ED3E24C6}"/>
              </a:ext>
            </a:extLst>
          </p:cNvPr>
          <p:cNvSpPr>
            <a:spLocks noGrp="1"/>
          </p:cNvSpPr>
          <p:nvPr>
            <p:ph type="sldNum" sz="quarter" idx="12"/>
          </p:nvPr>
        </p:nvSpPr>
        <p:spPr/>
        <p:txBody>
          <a:bodyPr/>
          <a:lstStyle/>
          <a:p>
            <a:fld id="{262BAFDC-492D-CB4D-B02A-4A44B4604C8A}" type="slidenum">
              <a:rPr lang="en-US" smtClean="0"/>
              <a:t>16</a:t>
            </a:fld>
            <a:endParaRPr lang="en-US"/>
          </a:p>
        </p:txBody>
      </p:sp>
    </p:spTree>
    <p:extLst>
      <p:ext uri="{BB962C8B-B14F-4D97-AF65-F5344CB8AC3E}">
        <p14:creationId xmlns:p14="http://schemas.microsoft.com/office/powerpoint/2010/main" val="1042947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flipV="1">
            <a:off x="-5662" y="7127618"/>
            <a:ext cx="12239898" cy="285329"/>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456F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lin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6675"/>
            <a:ext cx="12217938" cy="953998"/>
          </a:xfrm>
          <a:prstGeom prst="rect">
            <a:avLst/>
          </a:prstGeom>
        </p:spPr>
      </p:pic>
      <p:sp>
        <p:nvSpPr>
          <p:cNvPr id="8" name="Freeform 7"/>
          <p:cNvSpPr/>
          <p:nvPr/>
        </p:nvSpPr>
        <p:spPr>
          <a:xfrm rot="10800000">
            <a:off x="7951" y="96999"/>
            <a:ext cx="12239898" cy="1532820"/>
          </a:xfrm>
          <a:custGeom>
            <a:avLst/>
            <a:gdLst>
              <a:gd name="connsiteX0" fmla="*/ 0 w 12239898"/>
              <a:gd name="connsiteY0" fmla="*/ 1532820 h 1532820"/>
              <a:gd name="connsiteX1" fmla="*/ 12239898 w 12239898"/>
              <a:gd name="connsiteY1" fmla="*/ 1532820 h 1532820"/>
              <a:gd name="connsiteX2" fmla="*/ 12218001 w 12239898"/>
              <a:gd name="connsiteY2" fmla="*/ 98539 h 1532820"/>
              <a:gd name="connsiteX3" fmla="*/ 11145095 w 12239898"/>
              <a:gd name="connsiteY3" fmla="*/ 0 h 1532820"/>
              <a:gd name="connsiteX4" fmla="*/ 8703684 w 12239898"/>
              <a:gd name="connsiteY4" fmla="*/ 54744 h 1532820"/>
              <a:gd name="connsiteX5" fmla="*/ 4247836 w 12239898"/>
              <a:gd name="connsiteY5" fmla="*/ 645974 h 1532820"/>
              <a:gd name="connsiteX6" fmla="*/ 1029115 w 12239898"/>
              <a:gd name="connsiteY6" fmla="*/ 613128 h 1532820"/>
              <a:gd name="connsiteX7" fmla="*/ 10948 w 12239898"/>
              <a:gd name="connsiteY7" fmla="*/ 481744 h 1532820"/>
              <a:gd name="connsiteX8" fmla="*/ 0 w 12239898"/>
              <a:gd name="connsiteY8" fmla="*/ 1532820 h 15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98" h="1532820">
                <a:moveTo>
                  <a:pt x="0" y="1532820"/>
                </a:moveTo>
                <a:lnTo>
                  <a:pt x="12239898" y="1532820"/>
                </a:lnTo>
                <a:lnTo>
                  <a:pt x="12218001" y="98539"/>
                </a:lnTo>
                <a:lnTo>
                  <a:pt x="11145095" y="0"/>
                </a:lnTo>
                <a:lnTo>
                  <a:pt x="8703684" y="54744"/>
                </a:lnTo>
                <a:lnTo>
                  <a:pt x="4247836" y="645974"/>
                </a:lnTo>
                <a:lnTo>
                  <a:pt x="1029115" y="613128"/>
                </a:lnTo>
                <a:lnTo>
                  <a:pt x="10948" y="481744"/>
                </a:lnTo>
                <a:lnTo>
                  <a:pt x="0" y="1532820"/>
                </a:lnTo>
                <a:close/>
              </a:path>
            </a:pathLst>
          </a:custGeom>
          <a:solidFill>
            <a:srgbClr val="003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9" name="Picture 8" descr="line2.pn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1162350" y="6854642"/>
            <a:ext cx="12224844" cy="953998"/>
          </a:xfrm>
          <a:prstGeom prst="rect">
            <a:avLst/>
          </a:prstGeom>
        </p:spPr>
      </p:pic>
      <p:sp>
        <p:nvSpPr>
          <p:cNvPr id="10" name="Content Placeholder 4"/>
          <p:cNvSpPr txBox="1">
            <a:spLocks/>
          </p:cNvSpPr>
          <p:nvPr/>
        </p:nvSpPr>
        <p:spPr bwMode="auto">
          <a:xfrm>
            <a:off x="9785518" y="2942061"/>
            <a:ext cx="2964873" cy="1446091"/>
          </a:xfrm>
          <a:prstGeom prst="rect">
            <a:avLst/>
          </a:prstGeom>
          <a:noFill/>
          <a:ln w="9525">
            <a:noFill/>
            <a:miter lim="800000"/>
            <a:headEnd/>
            <a:tailEnd/>
          </a:ln>
        </p:spPr>
        <p:txBody>
          <a:bodyPr/>
          <a:lstStyle/>
          <a:p>
            <a:endParaRPr lang="en-US" sz="2400" dirty="0">
              <a:solidFill>
                <a:srgbClr val="003142"/>
              </a:solidFill>
            </a:endParaRPr>
          </a:p>
        </p:txBody>
      </p:sp>
      <p:sp>
        <p:nvSpPr>
          <p:cNvPr id="11" name="Title 1"/>
          <p:cNvSpPr txBox="1">
            <a:spLocks/>
          </p:cNvSpPr>
          <p:nvPr/>
        </p:nvSpPr>
        <p:spPr bwMode="auto">
          <a:xfrm>
            <a:off x="568198" y="570731"/>
            <a:ext cx="8229600" cy="576262"/>
          </a:xfrm>
          <a:prstGeom prst="rect">
            <a:avLst/>
          </a:prstGeom>
          <a:noFill/>
          <a:ln w="9525">
            <a:noFill/>
            <a:miter lim="800000"/>
            <a:headEnd/>
            <a:tailEnd/>
          </a:ln>
        </p:spPr>
        <p:txBody>
          <a:bodyPr anchor="ctr"/>
          <a:lstStyle/>
          <a:p>
            <a:r>
              <a:rPr lang="en-US" sz="3600" dirty="0">
                <a:solidFill>
                  <a:srgbClr val="FFFFFF"/>
                </a:solidFill>
                <a:latin typeface="Times New Roman" panose="02020603050405020304" pitchFamily="18" charset="0"/>
                <a:ea typeface="ITC Franklin Gothic Book"/>
                <a:cs typeface="Times New Roman" panose="02020603050405020304" pitchFamily="18" charset="0"/>
              </a:rPr>
              <a:t>RESP Application Process</a:t>
            </a:r>
          </a:p>
        </p:txBody>
      </p:sp>
      <p:graphicFrame>
        <p:nvGraphicFramePr>
          <p:cNvPr id="4" name="Diagram 3"/>
          <p:cNvGraphicFramePr/>
          <p:nvPr>
            <p:extLst>
              <p:ext uri="{D42A27DB-BD31-4B8C-83A1-F6EECF244321}">
                <p14:modId xmlns:p14="http://schemas.microsoft.com/office/powerpoint/2010/main" val="2338965188"/>
              </p:ext>
            </p:extLst>
          </p:nvPr>
        </p:nvGraphicFramePr>
        <p:xfrm>
          <a:off x="308023" y="991422"/>
          <a:ext cx="10172700" cy="56188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35699" y="5345777"/>
            <a:ext cx="1412554" cy="707886"/>
          </a:xfrm>
          <a:prstGeom prst="rect">
            <a:avLst/>
          </a:prstGeom>
          <a:noFill/>
        </p:spPr>
        <p:txBody>
          <a:bodyPr wrap="square" rtlCol="0">
            <a:spAutoFit/>
          </a:bodyPr>
          <a:lstStyle/>
          <a:p>
            <a:pPr algn="ctr"/>
            <a:r>
              <a:rPr lang="en-US" sz="2000" dirty="0"/>
              <a:t>Publication of NOSA</a:t>
            </a:r>
          </a:p>
        </p:txBody>
      </p:sp>
      <p:pic>
        <p:nvPicPr>
          <p:cNvPr id="14" name="Picture 13"/>
          <p:cNvPicPr>
            <a:picLocks noChangeAspect="1"/>
          </p:cNvPicPr>
          <p:nvPr/>
        </p:nvPicPr>
        <p:blipFill>
          <a:blip r:embed="rId10"/>
          <a:stretch>
            <a:fillRect/>
          </a:stretch>
        </p:blipFill>
        <p:spPr>
          <a:xfrm>
            <a:off x="1267065" y="1757833"/>
            <a:ext cx="183516" cy="4918454"/>
          </a:xfrm>
          <a:prstGeom prst="rect">
            <a:avLst/>
          </a:prstGeom>
        </p:spPr>
      </p:pic>
      <p:pic>
        <p:nvPicPr>
          <p:cNvPr id="15" name="Picture 14"/>
          <p:cNvPicPr>
            <a:picLocks noChangeAspect="1"/>
          </p:cNvPicPr>
          <p:nvPr/>
        </p:nvPicPr>
        <p:blipFill>
          <a:blip r:embed="rId11"/>
          <a:stretch>
            <a:fillRect/>
          </a:stretch>
        </p:blipFill>
        <p:spPr>
          <a:xfrm>
            <a:off x="3023438" y="1789497"/>
            <a:ext cx="90274" cy="2372169"/>
          </a:xfrm>
          <a:prstGeom prst="rect">
            <a:avLst/>
          </a:prstGeom>
        </p:spPr>
      </p:pic>
      <p:sp>
        <p:nvSpPr>
          <p:cNvPr id="16" name="Down Arrow Callout 15"/>
          <p:cNvSpPr/>
          <p:nvPr/>
        </p:nvSpPr>
        <p:spPr>
          <a:xfrm>
            <a:off x="1590904" y="1773167"/>
            <a:ext cx="1253157" cy="2173394"/>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until Funds Expended Each Fiscal Year</a:t>
            </a:r>
            <a:endParaRPr lang="en-US" b="1" dirty="0"/>
          </a:p>
        </p:txBody>
      </p:sp>
      <p:pic>
        <p:nvPicPr>
          <p:cNvPr id="17" name="Picture 16"/>
          <p:cNvPicPr>
            <a:picLocks noChangeAspect="1"/>
          </p:cNvPicPr>
          <p:nvPr/>
        </p:nvPicPr>
        <p:blipFill>
          <a:blip r:embed="rId10"/>
          <a:stretch>
            <a:fillRect/>
          </a:stretch>
        </p:blipFill>
        <p:spPr>
          <a:xfrm>
            <a:off x="5077072" y="1898504"/>
            <a:ext cx="6097" cy="1176630"/>
          </a:xfrm>
          <a:prstGeom prst="rect">
            <a:avLst/>
          </a:prstGeom>
          <a:solidFill>
            <a:schemeClr val="tx2">
              <a:lumMod val="60000"/>
              <a:lumOff val="40000"/>
            </a:schemeClr>
          </a:solidFill>
        </p:spPr>
      </p:pic>
      <p:cxnSp>
        <p:nvCxnSpPr>
          <p:cNvPr id="20" name="Straight Connector 19"/>
          <p:cNvCxnSpPr>
            <a:cxnSpLocks/>
          </p:cNvCxnSpPr>
          <p:nvPr/>
        </p:nvCxnSpPr>
        <p:spPr>
          <a:xfrm>
            <a:off x="4968548" y="1757833"/>
            <a:ext cx="0" cy="1296919"/>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5" name="Down Arrow Callout 24"/>
          <p:cNvSpPr/>
          <p:nvPr/>
        </p:nvSpPr>
        <p:spPr>
          <a:xfrm>
            <a:off x="3325829" y="1773167"/>
            <a:ext cx="1357169" cy="1272931"/>
          </a:xfrm>
          <a:prstGeom prst="down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90 days</a:t>
            </a:r>
          </a:p>
          <a:p>
            <a:pPr algn="ctr"/>
            <a:endParaRPr lang="en-US" dirty="0"/>
          </a:p>
        </p:txBody>
      </p:sp>
      <p:pic>
        <p:nvPicPr>
          <p:cNvPr id="26" name="Picture 25"/>
          <p:cNvPicPr>
            <a:picLocks noChangeAspect="1"/>
          </p:cNvPicPr>
          <p:nvPr/>
        </p:nvPicPr>
        <p:blipFill>
          <a:blip r:embed="rId12"/>
          <a:stretch>
            <a:fillRect/>
          </a:stretch>
        </p:blipFill>
        <p:spPr>
          <a:xfrm flipH="1">
            <a:off x="7763400" y="1773167"/>
            <a:ext cx="50627" cy="799900"/>
          </a:xfrm>
          <a:prstGeom prst="rect">
            <a:avLst/>
          </a:prstGeom>
        </p:spPr>
      </p:pic>
      <p:sp>
        <p:nvSpPr>
          <p:cNvPr id="27" name="Down Arrow Callout 26"/>
          <p:cNvSpPr/>
          <p:nvPr/>
        </p:nvSpPr>
        <p:spPr>
          <a:xfrm>
            <a:off x="5138971" y="1744606"/>
            <a:ext cx="2242804" cy="1197455"/>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RUS Application Review</a:t>
            </a:r>
          </a:p>
        </p:txBody>
      </p:sp>
      <p:sp>
        <p:nvSpPr>
          <p:cNvPr id="29" name="Flowchart: Alternate Process 28"/>
          <p:cNvSpPr/>
          <p:nvPr/>
        </p:nvSpPr>
        <p:spPr>
          <a:xfrm>
            <a:off x="1618151" y="6000551"/>
            <a:ext cx="2078840" cy="41108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Applicants</a:t>
            </a:r>
          </a:p>
        </p:txBody>
      </p:sp>
      <p:sp>
        <p:nvSpPr>
          <p:cNvPr id="31" name="Flowchart: Alternate Process 30"/>
          <p:cNvSpPr/>
          <p:nvPr/>
        </p:nvSpPr>
        <p:spPr>
          <a:xfrm>
            <a:off x="3259894" y="4517534"/>
            <a:ext cx="2492128" cy="5715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Applications </a:t>
            </a:r>
          </a:p>
          <a:p>
            <a:pPr algn="ctr"/>
            <a:r>
              <a:rPr lang="en-US" dirty="0"/>
              <a:t>(by invitation only)</a:t>
            </a:r>
          </a:p>
        </p:txBody>
      </p:sp>
      <p:sp>
        <p:nvSpPr>
          <p:cNvPr id="32" name="Flowchart: Alternate Process 31"/>
          <p:cNvSpPr/>
          <p:nvPr/>
        </p:nvSpPr>
        <p:spPr>
          <a:xfrm>
            <a:off x="7991096" y="4192138"/>
            <a:ext cx="2463275" cy="5843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 Borrower</a:t>
            </a:r>
          </a:p>
        </p:txBody>
      </p:sp>
      <p:sp>
        <p:nvSpPr>
          <p:cNvPr id="35" name="Oval 34"/>
          <p:cNvSpPr/>
          <p:nvPr/>
        </p:nvSpPr>
        <p:spPr>
          <a:xfrm>
            <a:off x="1518197" y="3868827"/>
            <a:ext cx="1348154" cy="10212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RUS</a:t>
            </a:r>
          </a:p>
          <a:p>
            <a:pPr algn="ctr"/>
            <a:r>
              <a:rPr lang="en-US" sz="1400" dirty="0"/>
              <a:t>Pre screening</a:t>
            </a:r>
          </a:p>
        </p:txBody>
      </p:sp>
      <p:sp>
        <p:nvSpPr>
          <p:cNvPr id="2" name="Rectangle: Rounded Corners 1">
            <a:extLst>
              <a:ext uri="{FF2B5EF4-FFF2-40B4-BE49-F238E27FC236}">
                <a16:creationId xmlns:a16="http://schemas.microsoft.com/office/drawing/2014/main" id="{237F4C36-ABA7-409F-BF80-C368956108A0}"/>
              </a:ext>
            </a:extLst>
          </p:cNvPr>
          <p:cNvSpPr/>
          <p:nvPr/>
        </p:nvSpPr>
        <p:spPr>
          <a:xfrm>
            <a:off x="9917763" y="2845903"/>
            <a:ext cx="2154604" cy="1249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Intent To Meet Conditions</a:t>
            </a:r>
          </a:p>
          <a:p>
            <a:pPr algn="ctr"/>
            <a:r>
              <a:rPr lang="en-US" dirty="0"/>
              <a:t>(60 Day response)</a:t>
            </a:r>
          </a:p>
        </p:txBody>
      </p:sp>
      <p:sp>
        <p:nvSpPr>
          <p:cNvPr id="3" name="Slide Number Placeholder 2">
            <a:extLst>
              <a:ext uri="{FF2B5EF4-FFF2-40B4-BE49-F238E27FC236}">
                <a16:creationId xmlns:a16="http://schemas.microsoft.com/office/drawing/2014/main" id="{DA2C556D-FF37-49B6-9F50-6AC33B72531B}"/>
              </a:ext>
            </a:extLst>
          </p:cNvPr>
          <p:cNvSpPr>
            <a:spLocks noGrp="1"/>
          </p:cNvSpPr>
          <p:nvPr>
            <p:ph type="sldNum" sz="quarter" idx="12"/>
          </p:nvPr>
        </p:nvSpPr>
        <p:spPr/>
        <p:txBody>
          <a:bodyPr/>
          <a:lstStyle/>
          <a:p>
            <a:fld id="{6657F70D-2148-41FA-9966-2CFD5BAB4D69}" type="slidenum">
              <a:rPr lang="en-US" smtClean="0"/>
              <a:t>17</a:t>
            </a:fld>
            <a:endParaRPr lang="en-US" dirty="0"/>
          </a:p>
        </p:txBody>
      </p:sp>
    </p:spTree>
    <p:extLst>
      <p:ext uri="{BB962C8B-B14F-4D97-AF65-F5344CB8AC3E}">
        <p14:creationId xmlns:p14="http://schemas.microsoft.com/office/powerpoint/2010/main" val="378200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761DFF-84AD-4657-BD40-68ECB789C2D3}"/>
              </a:ext>
            </a:extLst>
          </p:cNvPr>
          <p:cNvSpPr>
            <a:spLocks noGrp="1"/>
          </p:cNvSpPr>
          <p:nvPr>
            <p:ph idx="1"/>
          </p:nvPr>
        </p:nvSpPr>
        <p:spPr/>
        <p:txBody>
          <a:bodyPr/>
          <a:lstStyle/>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Lighting  Improvements (Residential and commercial)</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HVAC Systems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Building Envelope Improvements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Water Heaters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Compressed Air Systems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Motors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Boilers, Dryers, Heaters and process related equipment</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Energy Audits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On or Off Grid Renewable Energy Systems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Energy Storage Devices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Energy Efficient Appliance Upgrades (fixed to real property)</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Irrigation or Water and Waste Disposal System Efficiency Improvements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Replacement of Manufactured Homes </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Electric Vehicle Chargers in behind the meter applications</a:t>
            </a:r>
          </a:p>
          <a:p>
            <a:pPr marL="971550" lvl="1" indent="-514350">
              <a:buFont typeface="+mj-lt"/>
              <a:buAutoNum type="romanLcPeriod"/>
            </a:pPr>
            <a:r>
              <a:rPr lang="en-US" dirty="0">
                <a:solidFill>
                  <a:srgbClr val="000000"/>
                </a:solidFill>
                <a:latin typeface="Times New Roman" panose="02020603050405020304" pitchFamily="18" charset="0"/>
                <a:cs typeface="Times New Roman" panose="02020603050405020304" pitchFamily="18" charset="0"/>
              </a:rPr>
              <a:t>Other Approved Activities and investments directly related to </a:t>
            </a:r>
          </a:p>
          <a:p>
            <a:pPr marL="457200" lvl="1" indent="0">
              <a:buNone/>
            </a:pPr>
            <a:r>
              <a:rPr lang="en-US" dirty="0">
                <a:solidFill>
                  <a:srgbClr val="000000"/>
                </a:solidFill>
                <a:latin typeface="Times New Roman" panose="02020603050405020304" pitchFamily="18" charset="0"/>
                <a:cs typeface="Times New Roman" panose="02020603050405020304" pitchFamily="18" charset="0"/>
              </a:rPr>
              <a:t>	 Energy Efficiency Implementation</a:t>
            </a:r>
          </a:p>
          <a:p>
            <a:endParaRPr lang="en-US" dirty="0"/>
          </a:p>
        </p:txBody>
      </p:sp>
      <p:sp>
        <p:nvSpPr>
          <p:cNvPr id="3" name="Title 2">
            <a:extLst>
              <a:ext uri="{FF2B5EF4-FFF2-40B4-BE49-F238E27FC236}">
                <a16:creationId xmlns:a16="http://schemas.microsoft.com/office/drawing/2014/main" id="{31DFB9CF-C1A4-46F8-B654-EBBA313AF596}"/>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RESP Eligible Activities (Energy Efficiency Measures)</a:t>
            </a:r>
          </a:p>
        </p:txBody>
      </p:sp>
      <p:sp>
        <p:nvSpPr>
          <p:cNvPr id="4" name="Slide Number Placeholder 3">
            <a:extLst>
              <a:ext uri="{FF2B5EF4-FFF2-40B4-BE49-F238E27FC236}">
                <a16:creationId xmlns:a16="http://schemas.microsoft.com/office/drawing/2014/main" id="{26419BF4-CEEA-4FF6-BB6C-AD4D7C40DABA}"/>
              </a:ext>
            </a:extLst>
          </p:cNvPr>
          <p:cNvSpPr>
            <a:spLocks noGrp="1"/>
          </p:cNvSpPr>
          <p:nvPr>
            <p:ph type="sldNum" sz="quarter" idx="12"/>
          </p:nvPr>
        </p:nvSpPr>
        <p:spPr/>
        <p:txBody>
          <a:bodyPr/>
          <a:lstStyle/>
          <a:p>
            <a:fld id="{262BAFDC-492D-CB4D-B02A-4A44B4604C8A}" type="slidenum">
              <a:rPr lang="en-US" smtClean="0"/>
              <a:t>18</a:t>
            </a:fld>
            <a:endParaRPr lang="en-US"/>
          </a:p>
        </p:txBody>
      </p:sp>
    </p:spTree>
    <p:extLst>
      <p:ext uri="{BB962C8B-B14F-4D97-AF65-F5344CB8AC3E}">
        <p14:creationId xmlns:p14="http://schemas.microsoft.com/office/powerpoint/2010/main" val="104383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tep, stair, cement&#10;&#10;Description automatically generated">
            <a:extLst>
              <a:ext uri="{FF2B5EF4-FFF2-40B4-BE49-F238E27FC236}">
                <a16:creationId xmlns:a16="http://schemas.microsoft.com/office/drawing/2014/main" id="{9D9FA9BF-2752-46AC-AF00-A19BA39A961B}"/>
              </a:ext>
            </a:extLst>
          </p:cNvPr>
          <p:cNvPicPr>
            <a:picLocks noChangeAspect="1"/>
          </p:cNvPicPr>
          <p:nvPr/>
        </p:nvPicPr>
        <p:blipFill>
          <a:blip r:embed="rId2"/>
          <a:stretch>
            <a:fillRect/>
          </a:stretch>
        </p:blipFill>
        <p:spPr>
          <a:xfrm>
            <a:off x="378372" y="1755228"/>
            <a:ext cx="11561380" cy="5102772"/>
          </a:xfrm>
          <a:prstGeom prst="rect">
            <a:avLst/>
          </a:prstGeom>
          <a:effectLst>
            <a:outerShdw blurRad="50800" dist="50800" dir="5400000" algn="ctr" rotWithShape="0">
              <a:srgbClr val="000000">
                <a:alpha val="57000"/>
              </a:srgbClr>
            </a:outerShdw>
            <a:softEdge rad="368300"/>
          </a:effectLst>
        </p:spPr>
      </p:pic>
      <p:sp>
        <p:nvSpPr>
          <p:cNvPr id="11" name="Title 1"/>
          <p:cNvSpPr txBox="1">
            <a:spLocks/>
          </p:cNvSpPr>
          <p:nvPr/>
        </p:nvSpPr>
        <p:spPr bwMode="auto">
          <a:xfrm>
            <a:off x="136631" y="141188"/>
            <a:ext cx="8229600" cy="576262"/>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itchFamily="34" charset="0"/>
              <a:ea typeface="ITC Franklin Gothic Book"/>
              <a:cs typeface="ITC Franklin Gothic Book"/>
            </a:endParaRPr>
          </a:p>
        </p:txBody>
      </p:sp>
      <p:sp>
        <p:nvSpPr>
          <p:cNvPr id="2" name="Title 1"/>
          <p:cNvSpPr>
            <a:spLocks noGrp="1"/>
          </p:cNvSpPr>
          <p:nvPr>
            <p:ph type="title"/>
          </p:nvPr>
        </p:nvSpPr>
        <p:spPr>
          <a:xfrm>
            <a:off x="831665" y="472802"/>
            <a:ext cx="10515600" cy="1325563"/>
          </a:xfrm>
        </p:spPr>
        <p:txBody>
          <a:bodyPr>
            <a:noAutofit/>
          </a:bodyPr>
          <a:lstStyle/>
          <a:p>
            <a:pPr lvl="0">
              <a:lnSpc>
                <a:spcPct val="100000"/>
              </a:lnSpc>
              <a:spcBef>
                <a:spcPts val="0"/>
              </a:spcBef>
            </a:pPr>
            <a:r>
              <a:rPr lang="en-US" sz="3600" dirty="0">
                <a:solidFill>
                  <a:srgbClr val="FFFFFF"/>
                </a:solidFill>
                <a:latin typeface="Times New Roman" panose="02020603050405020304" pitchFamily="18" charset="0"/>
                <a:ea typeface="ITC Franklin Gothic Book"/>
                <a:cs typeface="Times New Roman" panose="02020603050405020304" pitchFamily="18" charset="0"/>
              </a:rPr>
              <a:t>New Eligible Activities</a:t>
            </a:r>
            <a:br>
              <a:rPr lang="en-US" sz="3600" dirty="0">
                <a:solidFill>
                  <a:srgbClr val="FFFFFF"/>
                </a:solidFill>
                <a:latin typeface="Times New Roman" panose="02020603050405020304" pitchFamily="18" charset="0"/>
                <a:ea typeface="ITC Franklin Gothic Book"/>
                <a:cs typeface="Times New Roman" panose="02020603050405020304" pitchFamily="18" charset="0"/>
              </a:rPr>
            </a:br>
            <a:endParaRPr lang="en-US" sz="3600" u="sng" dirty="0">
              <a:latin typeface="Times New Roman" panose="02020603050405020304" pitchFamily="18" charset="0"/>
              <a:cs typeface="Times New Roman" panose="02020603050405020304" pitchFamily="18" charset="0"/>
            </a:endParaRPr>
          </a:p>
        </p:txBody>
      </p:sp>
      <p:sp>
        <p:nvSpPr>
          <p:cNvPr id="12" name="Content Placeholder 11"/>
          <p:cNvSpPr>
            <a:spLocks noGrp="1"/>
          </p:cNvSpPr>
          <p:nvPr>
            <p:ph sz="quarter" idx="4"/>
          </p:nvPr>
        </p:nvSpPr>
        <p:spPr>
          <a:xfrm>
            <a:off x="844735" y="1793452"/>
            <a:ext cx="10197734" cy="4093542"/>
          </a:xfrm>
        </p:spPr>
        <p:txBody>
          <a:bodyPr>
            <a:noAutofit/>
          </a:bodyPr>
          <a:lstStyle/>
          <a:p>
            <a:pPr>
              <a:lnSpc>
                <a:spcPct val="200000"/>
              </a:lnSpc>
            </a:pPr>
            <a:r>
              <a:rPr lang="en-US" sz="2400" b="1" dirty="0">
                <a:latin typeface="Times New Roman" panose="02020603050405020304" pitchFamily="18" charset="0"/>
                <a:cs typeface="Times New Roman" panose="02020603050405020304" pitchFamily="18" charset="0"/>
              </a:rPr>
              <a:t>Vehicle Chargers (behind the meter)</a:t>
            </a:r>
          </a:p>
          <a:p>
            <a:pPr>
              <a:lnSpc>
                <a:spcPct val="200000"/>
              </a:lnSpc>
            </a:pPr>
            <a:r>
              <a:rPr lang="en-US" sz="2400" b="1" dirty="0">
                <a:latin typeface="Times New Roman" panose="02020603050405020304" pitchFamily="18" charset="0"/>
                <a:cs typeface="Times New Roman" panose="02020603050405020304" pitchFamily="18" charset="0"/>
              </a:rPr>
              <a:t>Smart Devices (Thermostats, Appliances (attached), etc.)</a:t>
            </a:r>
          </a:p>
          <a:p>
            <a:pPr>
              <a:lnSpc>
                <a:spcPct val="200000"/>
              </a:lnSpc>
            </a:pPr>
            <a:r>
              <a:rPr lang="en-US" sz="2400" b="1" dirty="0">
                <a:latin typeface="Times New Roman" panose="02020603050405020304" pitchFamily="18" charset="0"/>
                <a:cs typeface="Times New Roman" panose="02020603050405020304" pitchFamily="18" charset="0"/>
              </a:rPr>
              <a:t>Cost-effective energy storage systems</a:t>
            </a:r>
          </a:p>
          <a:p>
            <a:pPr>
              <a:lnSpc>
                <a:spcPct val="200000"/>
              </a:lnSpc>
            </a:pPr>
            <a:r>
              <a:rPr lang="en-US" sz="2400" b="1" dirty="0">
                <a:latin typeface="Times New Roman" panose="02020603050405020304" pitchFamily="18" charset="0"/>
                <a:cs typeface="Times New Roman" panose="02020603050405020304" pitchFamily="18" charset="0"/>
              </a:rPr>
              <a:t>Cost-effective on or off-grid renewable energy</a:t>
            </a:r>
          </a:p>
          <a:p>
            <a:pPr>
              <a:lnSpc>
                <a:spcPct val="200000"/>
              </a:lnSpc>
            </a:pPr>
            <a:r>
              <a:rPr lang="en-US" sz="2400" b="1" dirty="0">
                <a:latin typeface="Times New Roman" panose="02020603050405020304" pitchFamily="18" charset="0"/>
                <a:cs typeface="Times New Roman" panose="02020603050405020304" pitchFamily="18" charset="0"/>
              </a:rPr>
              <a:t>Sometimes - Replacement of Manufactured Homes with more efficient MH</a:t>
            </a:r>
          </a:p>
          <a:p>
            <a:endParaRPr lang="en-US" sz="2400" dirty="0"/>
          </a:p>
        </p:txBody>
      </p:sp>
      <p:sp>
        <p:nvSpPr>
          <p:cNvPr id="3" name="Slide Number Placeholder 2">
            <a:extLst>
              <a:ext uri="{FF2B5EF4-FFF2-40B4-BE49-F238E27FC236}">
                <a16:creationId xmlns:a16="http://schemas.microsoft.com/office/drawing/2014/main" id="{ACD11EAD-0ADB-4657-8E77-D941B00EA5B8}"/>
              </a:ext>
            </a:extLst>
          </p:cNvPr>
          <p:cNvSpPr>
            <a:spLocks noGrp="1"/>
          </p:cNvSpPr>
          <p:nvPr>
            <p:ph type="sldNum" sz="quarter" idx="12"/>
          </p:nvPr>
        </p:nvSpPr>
        <p:spPr/>
        <p:txBody>
          <a:bodyPr/>
          <a:lstStyle/>
          <a:p>
            <a:fld id="{6657F70D-2148-41FA-9966-2CFD5BAB4D69}" type="slidenum">
              <a:rPr lang="en-US" smtClean="0"/>
              <a:t>19</a:t>
            </a:fld>
            <a:endParaRPr lang="en-US" dirty="0"/>
          </a:p>
        </p:txBody>
      </p:sp>
    </p:spTree>
    <p:extLst>
      <p:ext uri="{BB962C8B-B14F-4D97-AF65-F5344CB8AC3E}">
        <p14:creationId xmlns:p14="http://schemas.microsoft.com/office/powerpoint/2010/main" val="358172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029-C0CA-4937-8361-9D80991A0AB3}"/>
              </a:ext>
            </a:extLst>
          </p:cNvPr>
          <p:cNvSpPr>
            <a:spLocks noGrp="1"/>
          </p:cNvSpPr>
          <p:nvPr>
            <p:ph type="title"/>
          </p:nvPr>
        </p:nvSpPr>
        <p:spPr>
          <a:xfrm>
            <a:off x="838200" y="171694"/>
            <a:ext cx="10515600" cy="1325563"/>
          </a:xfrm>
          <a:noFill/>
        </p:spPr>
        <p:txBody>
          <a:bodyPr>
            <a:normAutofit/>
          </a:bodyPr>
          <a:lstStyle/>
          <a:p>
            <a:r>
              <a:rPr lang="en-US" sz="3600" dirty="0">
                <a:solidFill>
                  <a:schemeClr val="bg1"/>
                </a:solidFill>
                <a:latin typeface="Times New Roman" panose="02020603050405020304" pitchFamily="18" charset="0"/>
                <a:cs typeface="Times New Roman" panose="02020603050405020304" pitchFamily="18" charset="0"/>
              </a:rPr>
              <a:t>Agenda</a:t>
            </a:r>
          </a:p>
        </p:txBody>
      </p:sp>
      <p:sp>
        <p:nvSpPr>
          <p:cNvPr id="9" name="Content Placeholder 2">
            <a:extLst>
              <a:ext uri="{FF2B5EF4-FFF2-40B4-BE49-F238E27FC236}">
                <a16:creationId xmlns:a16="http://schemas.microsoft.com/office/drawing/2014/main" id="{6BFE2C92-DC56-41AB-95DA-6A58A581F279}"/>
              </a:ext>
            </a:extLst>
          </p:cNvPr>
          <p:cNvSpPr txBox="1">
            <a:spLocks/>
          </p:cNvSpPr>
          <p:nvPr/>
        </p:nvSpPr>
        <p:spPr>
          <a:xfrm>
            <a:off x="694336" y="1887849"/>
            <a:ext cx="10803328" cy="530978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endParaRPr lang="en-US" sz="3200" dirty="0">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50000"/>
              </a:lnSpc>
              <a:spcBef>
                <a:spcPts val="0"/>
              </a:spcBef>
              <a:buFont typeface="Arial" panose="020B0604020202020204" pitchFamily="34" charset="0"/>
              <a:buChar char="•"/>
            </a:pPr>
            <a:endParaRPr lang="en-US" sz="32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A3B59EA-D49F-49BF-9406-7C8436891702}"/>
              </a:ext>
            </a:extLst>
          </p:cNvPr>
          <p:cNvSpPr>
            <a:spLocks noGrp="1"/>
          </p:cNvSpPr>
          <p:nvPr>
            <p:ph type="sldNum" sz="quarter" idx="12"/>
          </p:nvPr>
        </p:nvSpPr>
        <p:spPr/>
        <p:txBody>
          <a:bodyPr/>
          <a:lstStyle/>
          <a:p>
            <a:fld id="{6657F70D-2148-41FA-9966-2CFD5BAB4D69}" type="slidenum">
              <a:rPr lang="en-US" smtClean="0"/>
              <a:t>2</a:t>
            </a:fld>
            <a:endParaRPr lang="en-US" dirty="0"/>
          </a:p>
        </p:txBody>
      </p:sp>
      <p:sp>
        <p:nvSpPr>
          <p:cNvPr id="4" name="TextBox 3">
            <a:extLst>
              <a:ext uri="{FF2B5EF4-FFF2-40B4-BE49-F238E27FC236}">
                <a16:creationId xmlns:a16="http://schemas.microsoft.com/office/drawing/2014/main" id="{278AAD67-8A70-4891-B598-D7A3538097E4}"/>
              </a:ext>
            </a:extLst>
          </p:cNvPr>
          <p:cNvSpPr txBox="1"/>
          <p:nvPr/>
        </p:nvSpPr>
        <p:spPr>
          <a:xfrm>
            <a:off x="838200" y="2183025"/>
            <a:ext cx="10187152" cy="2958502"/>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Rural Utilities Service (RUS)</a:t>
            </a:r>
          </a:p>
          <a:p>
            <a:pPr marL="342900" lvl="0" indent="-342900">
              <a:lnSpc>
                <a:spcPct val="150000"/>
              </a:lnSpc>
              <a:buFont typeface="Arial" panose="020B0604020202020204" pitchFamily="34" charset="0"/>
              <a:buChar cha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RUS Electric Program</a:t>
            </a:r>
          </a:p>
          <a:p>
            <a:pPr marL="342900" lvl="0" indent="-342900">
              <a:lnSpc>
                <a:spcPct val="150000"/>
              </a:lnSpc>
              <a:buFont typeface="Arial" panose="020B0604020202020204" pitchFamily="34" charset="0"/>
              <a:buChar cha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Overview of the Rural Energy Savings Program (RESP) </a:t>
            </a:r>
          </a:p>
          <a:p>
            <a:pPr marL="342900" lvl="0" indent="-342900">
              <a:lnSpc>
                <a:spcPct val="150000"/>
              </a:lnSpc>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Success Stories</a:t>
            </a:r>
          </a:p>
        </p:txBody>
      </p:sp>
    </p:spTree>
    <p:extLst>
      <p:ext uri="{BB962C8B-B14F-4D97-AF65-F5344CB8AC3E}">
        <p14:creationId xmlns:p14="http://schemas.microsoft.com/office/powerpoint/2010/main" val="3987139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F6C7-889A-4F0B-A242-26FD3BA558C6}"/>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Measurement and Verification</a:t>
            </a:r>
          </a:p>
        </p:txBody>
      </p:sp>
      <p:sp>
        <p:nvSpPr>
          <p:cNvPr id="3" name="Content Placeholder 2">
            <a:extLst>
              <a:ext uri="{FF2B5EF4-FFF2-40B4-BE49-F238E27FC236}">
                <a16:creationId xmlns:a16="http://schemas.microsoft.com/office/drawing/2014/main" id="{15AFE4F6-0727-458E-85C1-561CC24696CC}"/>
              </a:ext>
            </a:extLst>
          </p:cNvPr>
          <p:cNvSpPr>
            <a:spLocks noGrp="1"/>
          </p:cNvSpPr>
          <p:nvPr>
            <p:ph idx="1"/>
          </p:nvPr>
        </p:nvSpPr>
        <p:spPr>
          <a:xfrm>
            <a:off x="838200" y="2116069"/>
            <a:ext cx="10796451" cy="4741931"/>
          </a:xfrm>
        </p:spPr>
        <p:txBody>
          <a:bodyPr>
            <a:normAutofit/>
          </a:bodyPr>
          <a:lstStyle/>
          <a:p>
            <a:pPr lvl="0"/>
            <a:r>
              <a:rPr lang="en-US" sz="2400" dirty="0">
                <a:solidFill>
                  <a:prstClr val="black"/>
                </a:solidFill>
                <a:latin typeface="Times New Roman" panose="02020603050405020304" pitchFamily="18" charset="0"/>
                <a:cs typeface="Times New Roman" panose="02020603050405020304" pitchFamily="18" charset="0"/>
              </a:rPr>
              <a:t>5 Techniques for M&amp;V in RESP:</a:t>
            </a:r>
          </a:p>
          <a:p>
            <a:pPr marL="800100" lvl="1" indent="-342900">
              <a:buFont typeface="+mj-lt"/>
              <a:buAutoNum type="arabicPeriod"/>
            </a:pPr>
            <a:r>
              <a:rPr lang="en-US" sz="2000" dirty="0">
                <a:solidFill>
                  <a:prstClr val="black"/>
                </a:solidFill>
                <a:latin typeface="Times New Roman" panose="02020603050405020304" pitchFamily="18" charset="0"/>
                <a:cs typeface="Times New Roman" panose="02020603050405020304" pitchFamily="18" charset="0"/>
              </a:rPr>
              <a:t>Retrofit Isolation with Key Parameter (component level);</a:t>
            </a:r>
          </a:p>
          <a:p>
            <a:pPr marL="800100" lvl="1" indent="-342900">
              <a:buFont typeface="+mj-lt"/>
              <a:buAutoNum type="arabicPeriod"/>
            </a:pPr>
            <a:r>
              <a:rPr lang="en-US" sz="2000" dirty="0">
                <a:solidFill>
                  <a:prstClr val="black"/>
                </a:solidFill>
                <a:latin typeface="Times New Roman" panose="02020603050405020304" pitchFamily="18" charset="0"/>
                <a:cs typeface="Times New Roman" panose="02020603050405020304" pitchFamily="18" charset="0"/>
              </a:rPr>
              <a:t>Retrofit Isolation with All Parameter (measurements of baseline and post-retrofit use);</a:t>
            </a:r>
          </a:p>
          <a:p>
            <a:pPr marL="800100" lvl="1" indent="-342900">
              <a:buFont typeface="+mj-lt"/>
              <a:buAutoNum type="arabicPeriod"/>
            </a:pPr>
            <a:r>
              <a:rPr lang="en-US" sz="2000" dirty="0">
                <a:solidFill>
                  <a:prstClr val="black"/>
                </a:solidFill>
                <a:latin typeface="Times New Roman" panose="02020603050405020304" pitchFamily="18" charset="0"/>
                <a:cs typeface="Times New Roman" panose="02020603050405020304" pitchFamily="18" charset="0"/>
              </a:rPr>
              <a:t>Whole Facility Measurement (baseline and post-retrofit period);</a:t>
            </a:r>
          </a:p>
          <a:p>
            <a:pPr marL="800100" lvl="1" indent="-342900">
              <a:buFont typeface="+mj-lt"/>
              <a:buAutoNum type="arabicPeriod"/>
            </a:pPr>
            <a:r>
              <a:rPr lang="en-US" sz="2000" dirty="0">
                <a:solidFill>
                  <a:prstClr val="black"/>
                </a:solidFill>
                <a:latin typeface="Times New Roman" panose="02020603050405020304" pitchFamily="18" charset="0"/>
                <a:cs typeface="Times New Roman" panose="02020603050405020304" pitchFamily="18" charset="0"/>
              </a:rPr>
              <a:t>Calibrated Simulation (computer simulations with actual billing data); and</a:t>
            </a:r>
          </a:p>
          <a:p>
            <a:pPr marL="800100" lvl="1" indent="-342900">
              <a:buFont typeface="+mj-lt"/>
              <a:buAutoNum type="arabicPeriod"/>
            </a:pPr>
            <a:r>
              <a:rPr lang="en-US" sz="2000" dirty="0">
                <a:solidFill>
                  <a:prstClr val="black"/>
                </a:solidFill>
                <a:latin typeface="Times New Roman" panose="02020603050405020304" pitchFamily="18" charset="0"/>
                <a:cs typeface="Times New Roman" panose="02020603050405020304" pitchFamily="18" charset="0"/>
              </a:rPr>
              <a:t>Deemed Savings values and calculations (based on available TRMs, other sources).</a:t>
            </a:r>
          </a:p>
          <a:p>
            <a:r>
              <a:rPr lang="en-US" sz="2400" dirty="0">
                <a:latin typeface="Times New Roman" panose="02020603050405020304" pitchFamily="18" charset="0"/>
                <a:cs typeface="Times New Roman" panose="02020603050405020304" pitchFamily="18" charset="0"/>
              </a:rPr>
              <a:t>Based on generally accepted principles, best practices, and reasonable assumptions.</a:t>
            </a:r>
          </a:p>
          <a:p>
            <a:r>
              <a:rPr lang="en-US" sz="2400" dirty="0">
                <a:latin typeface="Times New Roman" panose="02020603050405020304" pitchFamily="18" charset="0"/>
                <a:cs typeface="Times New Roman" panose="02020603050405020304" pitchFamily="18" charset="0"/>
              </a:rPr>
              <a:t>Nature, scope and complexity will dictate level of effort.</a:t>
            </a:r>
          </a:p>
          <a:p>
            <a:r>
              <a:rPr lang="en-US" sz="2400" dirty="0">
                <a:latin typeface="Times New Roman" panose="02020603050405020304" pitchFamily="18" charset="0"/>
                <a:cs typeface="Times New Roman" panose="02020603050405020304" pitchFamily="18" charset="0"/>
              </a:rPr>
              <a:t>Value of information provided by the M&amp;V is appropriate to the value of the project.</a:t>
            </a:r>
          </a:p>
          <a:p>
            <a:r>
              <a:rPr lang="en-US" sz="2400" dirty="0">
                <a:latin typeface="Times New Roman" panose="02020603050405020304" pitchFamily="18" charset="0"/>
                <a:cs typeface="Times New Roman" panose="02020603050405020304" pitchFamily="18" charset="0"/>
              </a:rPr>
              <a:t>Balance uncertainty with cost. </a:t>
            </a:r>
          </a:p>
          <a:p>
            <a:pPr marL="457200" lvl="1" indent="0">
              <a:buNone/>
            </a:pPr>
            <a:endParaRPr lang="en-US" dirty="0"/>
          </a:p>
        </p:txBody>
      </p:sp>
      <p:sp>
        <p:nvSpPr>
          <p:cNvPr id="4" name="Slide Number Placeholder 3">
            <a:extLst>
              <a:ext uri="{FF2B5EF4-FFF2-40B4-BE49-F238E27FC236}">
                <a16:creationId xmlns:a16="http://schemas.microsoft.com/office/drawing/2014/main" id="{7F2A51A0-3DED-49DA-BB36-C21F29A7D3D0}"/>
              </a:ext>
            </a:extLst>
          </p:cNvPr>
          <p:cNvSpPr>
            <a:spLocks noGrp="1"/>
          </p:cNvSpPr>
          <p:nvPr>
            <p:ph type="sldNum" sz="quarter" idx="12"/>
          </p:nvPr>
        </p:nvSpPr>
        <p:spPr/>
        <p:txBody>
          <a:bodyPr/>
          <a:lstStyle/>
          <a:p>
            <a:fld id="{262BAFDC-492D-CB4D-B02A-4A44B4604C8A}" type="slidenum">
              <a:rPr lang="en-US" smtClean="0"/>
              <a:t>20</a:t>
            </a:fld>
            <a:endParaRPr lang="en-US"/>
          </a:p>
        </p:txBody>
      </p:sp>
    </p:spTree>
    <p:extLst>
      <p:ext uri="{BB962C8B-B14F-4D97-AF65-F5344CB8AC3E}">
        <p14:creationId xmlns:p14="http://schemas.microsoft.com/office/powerpoint/2010/main" val="634708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235131" y="2538609"/>
            <a:ext cx="11869783" cy="884172"/>
          </a:xfrm>
        </p:spPr>
        <p:txBody>
          <a:bodyPr>
            <a:noAutofit/>
          </a:bodyPr>
          <a:lstStyle/>
          <a:p>
            <a:r>
              <a:rPr lang="en-US" sz="4800" dirty="0">
                <a:latin typeface="Times New Roman" panose="02020603050405020304" pitchFamily="18" charset="0"/>
                <a:cs typeface="Times New Roman" panose="02020603050405020304" pitchFamily="18" charset="0"/>
              </a:rPr>
              <a:t>Examples of successful RESP loan applications</a:t>
            </a:r>
          </a:p>
        </p:txBody>
      </p:sp>
      <p:sp>
        <p:nvSpPr>
          <p:cNvPr id="3" name="Text Placeholder 2">
            <a:extLst>
              <a:ext uri="{FF2B5EF4-FFF2-40B4-BE49-F238E27FC236}">
                <a16:creationId xmlns:a16="http://schemas.microsoft.com/office/drawing/2014/main" id="{0968871E-93A0-9E41-8496-1EAB6065A4F0}"/>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799DA99F-895C-4B98-A324-DF4A7A16B63A}"/>
              </a:ext>
            </a:extLst>
          </p:cNvPr>
          <p:cNvSpPr>
            <a:spLocks noGrp="1"/>
          </p:cNvSpPr>
          <p:nvPr>
            <p:ph type="sldNum" sz="quarter" idx="12"/>
          </p:nvPr>
        </p:nvSpPr>
        <p:spPr/>
        <p:txBody>
          <a:bodyPr/>
          <a:lstStyle/>
          <a:p>
            <a:fld id="{262BAFDC-492D-CB4D-B02A-4A44B4604C8A}" type="slidenum">
              <a:rPr lang="en-US" smtClean="0"/>
              <a:pPr/>
              <a:t>21</a:t>
            </a:fld>
            <a:endParaRPr lang="en-US" dirty="0"/>
          </a:p>
        </p:txBody>
      </p:sp>
    </p:spTree>
    <p:extLst>
      <p:ext uri="{BB962C8B-B14F-4D97-AF65-F5344CB8AC3E}">
        <p14:creationId xmlns:p14="http://schemas.microsoft.com/office/powerpoint/2010/main" val="396374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838200" y="1979543"/>
            <a:ext cx="11022874" cy="4665097"/>
          </a:xfrm>
        </p:spPr>
        <p:txBody>
          <a:bodyPr>
            <a:normAutofit/>
          </a:bodyPr>
          <a:lstStyle/>
          <a:p>
            <a:r>
              <a:rPr lang="en-US" sz="2400" dirty="0">
                <a:latin typeface="Times New Roman" panose="02020603050405020304" pitchFamily="18" charset="0"/>
                <a:cs typeface="Times New Roman" panose="02020603050405020304" pitchFamily="18" charset="0"/>
              </a:rPr>
              <a:t>Microloans to eligible </a:t>
            </a:r>
            <a:r>
              <a:rPr lang="en-US" sz="2400" b="1" dirty="0">
                <a:latin typeface="Times New Roman" panose="02020603050405020304" pitchFamily="18" charset="0"/>
                <a:cs typeface="Times New Roman" panose="02020603050405020304" pitchFamily="18" charset="0"/>
              </a:rPr>
              <a:t>small commercial customers </a:t>
            </a:r>
            <a:r>
              <a:rPr lang="en-US" sz="2400" dirty="0">
                <a:latin typeface="Times New Roman" panose="02020603050405020304" pitchFamily="18" charset="0"/>
                <a:cs typeface="Times New Roman" panose="02020603050405020304" pitchFamily="18" charset="0"/>
              </a:rPr>
              <a:t>to implement EE improvements</a:t>
            </a:r>
          </a:p>
          <a:p>
            <a:r>
              <a:rPr lang="en-US" sz="2400" dirty="0">
                <a:latin typeface="Times New Roman" panose="02020603050405020304" pitchFamily="18" charset="0"/>
                <a:cs typeface="Times New Roman" panose="02020603050405020304" pitchFamily="18" charset="0"/>
              </a:rPr>
              <a:t>Loan sizes from $5,000-$100,000</a:t>
            </a:r>
          </a:p>
          <a:p>
            <a:r>
              <a:rPr lang="en-US" sz="2400" dirty="0">
                <a:latin typeface="Times New Roman" panose="02020603050405020304" pitchFamily="18" charset="0"/>
                <a:cs typeface="Times New Roman" panose="02020603050405020304" pitchFamily="18" charset="0"/>
              </a:rPr>
              <a:t>RUS borrower works with a partner for loan processing, underwriting, closing, and servicing but loan approval remains with the RUS borrower.</a:t>
            </a:r>
          </a:p>
          <a:p>
            <a:r>
              <a:rPr lang="en-US" sz="2400" dirty="0">
                <a:latin typeface="Times New Roman" panose="02020603050405020304" pitchFamily="18" charset="0"/>
                <a:cs typeface="Times New Roman" panose="02020603050405020304" pitchFamily="18" charset="0"/>
              </a:rPr>
              <a:t>Loan terms: </a:t>
            </a:r>
          </a:p>
          <a:p>
            <a:pPr lvl="1">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Not to exceed 10 years </a:t>
            </a:r>
          </a:p>
          <a:p>
            <a:pPr lvl="1">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3% fixed interest rate</a:t>
            </a:r>
          </a:p>
          <a:p>
            <a:pPr lvl="1">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25% equity of eligible project costs</a:t>
            </a:r>
          </a:p>
          <a:p>
            <a:pPr lvl="1">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15% minimum energy savings supported by energy audit</a:t>
            </a:r>
          </a:p>
          <a:p>
            <a:r>
              <a:rPr lang="en-US" sz="2400" dirty="0">
                <a:latin typeface="Times New Roman" panose="02020603050405020304" pitchFamily="18" charset="0"/>
                <a:cs typeface="Times New Roman" panose="02020603050405020304" pitchFamily="18" charset="0"/>
              </a:rPr>
              <a:t>60 days estimated timeframe for closing the loans with the RUS borrower’s consumer. </a:t>
            </a:r>
          </a:p>
          <a:p>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dirty="0">
                <a:solidFill>
                  <a:srgbClr val="FFFFFF"/>
                </a:solidFill>
                <a:latin typeface="Times New Roman" panose="02020603050405020304" pitchFamily="18" charset="0"/>
                <a:ea typeface="ITC Franklin Gothic Book"/>
                <a:cs typeface="Times New Roman" panose="02020603050405020304" pitchFamily="18" charset="0"/>
              </a:rPr>
              <a:t>Representative Program-  Small Business EE Program</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5CD2995-BBFA-4807-8296-0DA2795BBE6A}"/>
              </a:ext>
            </a:extLst>
          </p:cNvPr>
          <p:cNvSpPr>
            <a:spLocks noGrp="1"/>
          </p:cNvSpPr>
          <p:nvPr>
            <p:ph type="sldNum" sz="quarter" idx="12"/>
          </p:nvPr>
        </p:nvSpPr>
        <p:spPr/>
        <p:txBody>
          <a:bodyPr/>
          <a:lstStyle/>
          <a:p>
            <a:fld id="{262BAFDC-492D-CB4D-B02A-4A44B4604C8A}" type="slidenum">
              <a:rPr lang="en-US" smtClean="0"/>
              <a:t>22</a:t>
            </a:fld>
            <a:endParaRPr lang="en-US"/>
          </a:p>
        </p:txBody>
      </p:sp>
    </p:spTree>
    <p:extLst>
      <p:ext uri="{BB962C8B-B14F-4D97-AF65-F5344CB8AC3E}">
        <p14:creationId xmlns:p14="http://schemas.microsoft.com/office/powerpoint/2010/main" val="322132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838200" y="1892344"/>
            <a:ext cx="10515600" cy="4741931"/>
          </a:xfrm>
        </p:spPr>
        <p:txBody>
          <a:bodyPr>
            <a:normAutofit fontScale="85000" lnSpcReduction="10000"/>
          </a:bodyPr>
          <a:lstStyle/>
          <a:p>
            <a:pPr>
              <a:lnSpc>
                <a:spcPct val="120000"/>
              </a:lnSpc>
              <a:spcBef>
                <a:spcPts val="0"/>
              </a:spcBef>
            </a:pPr>
            <a:r>
              <a:rPr lang="en-US" sz="2600" dirty="0">
                <a:latin typeface="Times New Roman" panose="02020603050405020304" pitchFamily="18" charset="0"/>
                <a:cs typeface="Times New Roman" panose="02020603050405020304" pitchFamily="18" charset="0"/>
              </a:rPr>
              <a:t>It is optional and voluntary for the electric cooperative’s members.</a:t>
            </a:r>
          </a:p>
          <a:p>
            <a:pPr>
              <a:lnSpc>
                <a:spcPct val="120000"/>
              </a:lnSpc>
              <a:spcBef>
                <a:spcPts val="0"/>
              </a:spcBef>
            </a:pPr>
            <a:r>
              <a:rPr lang="en-US" sz="2600" dirty="0">
                <a:latin typeface="Times New Roman" panose="02020603050405020304" pitchFamily="18" charset="0"/>
                <a:cs typeface="Times New Roman" panose="02020603050405020304" pitchFamily="18" charset="0"/>
              </a:rPr>
              <a:t>Available to </a:t>
            </a:r>
            <a:r>
              <a:rPr lang="en-US" sz="2600" b="1" dirty="0">
                <a:latin typeface="Times New Roman" panose="02020603050405020304" pitchFamily="18" charset="0"/>
                <a:cs typeface="Times New Roman" panose="02020603050405020304" pitchFamily="18" charset="0"/>
              </a:rPr>
              <a:t>residential, small commercial members </a:t>
            </a:r>
            <a:r>
              <a:rPr lang="en-US" sz="2600" dirty="0">
                <a:latin typeface="Times New Roman" panose="02020603050405020304" pitchFamily="18" charset="0"/>
                <a:cs typeface="Times New Roman" panose="02020603050405020304" pitchFamily="18" charset="0"/>
              </a:rPr>
              <a:t>of the electric cooperative and to the </a:t>
            </a:r>
            <a:r>
              <a:rPr lang="en-US" sz="2600" b="1" dirty="0">
                <a:latin typeface="Times New Roman" panose="02020603050405020304" pitchFamily="18" charset="0"/>
                <a:cs typeface="Times New Roman" panose="02020603050405020304" pitchFamily="18" charset="0"/>
              </a:rPr>
              <a:t>building owner of any structure occupied by an existing co-op rental member</a:t>
            </a:r>
            <a:r>
              <a:rPr lang="en-US" sz="2600" dirty="0">
                <a:latin typeface="Times New Roman" panose="02020603050405020304" pitchFamily="18" charset="0"/>
                <a:cs typeface="Times New Roman" panose="02020603050405020304" pitchFamily="18" charset="0"/>
              </a:rPr>
              <a:t>.</a:t>
            </a:r>
          </a:p>
          <a:p>
            <a:pPr>
              <a:lnSpc>
                <a:spcPct val="120000"/>
              </a:lnSpc>
              <a:spcBef>
                <a:spcPts val="0"/>
              </a:spcBef>
            </a:pPr>
            <a:r>
              <a:rPr lang="en-US" sz="2600" dirty="0">
                <a:latin typeface="Times New Roman" panose="02020603050405020304" pitchFamily="18" charset="0"/>
                <a:cs typeface="Times New Roman" panose="02020603050405020304" pitchFamily="18" charset="0"/>
              </a:rPr>
              <a:t>The Program Operator or EE contractor performs a cost effectiveness analysis &amp;  identify the recommended EE measures to improve EE to lower costs to the member. </a:t>
            </a:r>
          </a:p>
          <a:p>
            <a:pPr>
              <a:lnSpc>
                <a:spcPct val="120000"/>
              </a:lnSpc>
              <a:spcBef>
                <a:spcPts val="0"/>
              </a:spcBef>
            </a:pPr>
            <a:r>
              <a:rPr lang="en-US" sz="2600" dirty="0">
                <a:latin typeface="Times New Roman" panose="02020603050405020304" pitchFamily="18" charset="0"/>
                <a:cs typeface="Times New Roman" panose="02020603050405020304" pitchFamily="18" charset="0"/>
              </a:rPr>
              <a:t>The electric cooperative recovers the cost of the investments in EE measures through a </a:t>
            </a:r>
            <a:r>
              <a:rPr lang="en-US" sz="2600" b="1" dirty="0">
                <a:latin typeface="Times New Roman" panose="02020603050405020304" pitchFamily="18" charset="0"/>
                <a:cs typeface="Times New Roman" panose="02020603050405020304" pitchFamily="18" charset="0"/>
              </a:rPr>
              <a:t>monthly charge assigned to the meter </a:t>
            </a:r>
            <a:r>
              <a:rPr lang="en-US" sz="2600" dirty="0">
                <a:latin typeface="Times New Roman" panose="02020603050405020304" pitchFamily="18" charset="0"/>
                <a:cs typeface="Times New Roman" panose="02020603050405020304" pitchFamily="18" charset="0"/>
              </a:rPr>
              <a:t>at the location where the upgrades were installed until the cost is recovered. </a:t>
            </a:r>
            <a:r>
              <a:rPr lang="en-US" sz="2600" b="1" dirty="0">
                <a:latin typeface="Times New Roman" panose="02020603050405020304" pitchFamily="18" charset="0"/>
                <a:cs typeface="Times New Roman" panose="02020603050405020304" pitchFamily="18" charset="0"/>
              </a:rPr>
              <a:t>Future occupants will pay for the upgrades until the cost is recovered.</a:t>
            </a:r>
          </a:p>
          <a:p>
            <a:pPr>
              <a:lnSpc>
                <a:spcPct val="120000"/>
              </a:lnSpc>
              <a:spcBef>
                <a:spcPts val="0"/>
              </a:spcBef>
            </a:pPr>
            <a:r>
              <a:rPr lang="en-US" sz="2600" b="1" dirty="0">
                <a:latin typeface="Times New Roman" panose="02020603050405020304" pitchFamily="18" charset="0"/>
                <a:cs typeface="Times New Roman" panose="02020603050405020304" pitchFamily="18" charset="0"/>
              </a:rPr>
              <a:t>The charge for energy efficiency investments is considered an essential part of the consumer’s bill for electric service</a:t>
            </a:r>
            <a:r>
              <a:rPr lang="en-US" sz="2600" dirty="0">
                <a:latin typeface="Times New Roman" panose="02020603050405020304" pitchFamily="18" charset="0"/>
                <a:cs typeface="Times New Roman" panose="02020603050405020304" pitchFamily="18" charset="0"/>
              </a:rPr>
              <a:t>. </a:t>
            </a:r>
          </a:p>
          <a:p>
            <a:pPr>
              <a:lnSpc>
                <a:spcPct val="120000"/>
              </a:lnSpc>
              <a:spcBef>
                <a:spcPts val="0"/>
              </a:spcBef>
            </a:pPr>
            <a:r>
              <a:rPr lang="en-US" sz="2600" dirty="0">
                <a:latin typeface="Times New Roman" panose="02020603050405020304" pitchFamily="18" charset="0"/>
                <a:cs typeface="Times New Roman" panose="02020603050405020304" pitchFamily="18" charset="0"/>
              </a:rPr>
              <a:t>Project size: $1,000-$25,000</a:t>
            </a:r>
          </a:p>
          <a:p>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dirty="0">
                <a:solidFill>
                  <a:srgbClr val="FFFFFF"/>
                </a:solidFill>
                <a:latin typeface="Times New Roman" panose="02020603050405020304" pitchFamily="18" charset="0"/>
                <a:ea typeface="ITC Franklin Gothic Book"/>
                <a:cs typeface="Times New Roman" panose="02020603050405020304" pitchFamily="18" charset="0"/>
              </a:rPr>
              <a:t>Representative Programs-  On-Bill Tariffed Financing</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9BBDCE3-CA03-4B91-9672-60210A8CDAEF}"/>
              </a:ext>
            </a:extLst>
          </p:cNvPr>
          <p:cNvSpPr>
            <a:spLocks noGrp="1"/>
          </p:cNvSpPr>
          <p:nvPr>
            <p:ph type="sldNum" sz="quarter" idx="12"/>
          </p:nvPr>
        </p:nvSpPr>
        <p:spPr/>
        <p:txBody>
          <a:bodyPr/>
          <a:lstStyle/>
          <a:p>
            <a:fld id="{262BAFDC-492D-CB4D-B02A-4A44B4604C8A}" type="slidenum">
              <a:rPr lang="en-US" smtClean="0"/>
              <a:t>23</a:t>
            </a:fld>
            <a:endParaRPr lang="en-US"/>
          </a:p>
        </p:txBody>
      </p:sp>
    </p:spTree>
    <p:extLst>
      <p:ext uri="{BB962C8B-B14F-4D97-AF65-F5344CB8AC3E}">
        <p14:creationId xmlns:p14="http://schemas.microsoft.com/office/powerpoint/2010/main" val="20486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838200" y="1977563"/>
            <a:ext cx="9307286" cy="4741931"/>
          </a:xfrm>
        </p:spPr>
        <p:txBody>
          <a:bodyPr/>
          <a:lstStyle/>
          <a:p>
            <a:r>
              <a:rPr lang="en-US" sz="2000" dirty="0">
                <a:latin typeface="Times New Roman" panose="02020603050405020304" pitchFamily="18" charset="0"/>
                <a:cs typeface="Times New Roman" panose="02020603050405020304" pitchFamily="18" charset="0"/>
              </a:rPr>
              <a:t>Implemented by a non-profit on behalf of several participating electric cooperatives</a:t>
            </a:r>
          </a:p>
          <a:p>
            <a:r>
              <a:rPr lang="en-US" sz="2000" dirty="0">
                <a:latin typeface="Times New Roman" panose="02020603050405020304" pitchFamily="18" charset="0"/>
                <a:cs typeface="Times New Roman" panose="02020603050405020304" pitchFamily="18" charset="0"/>
              </a:rPr>
              <a:t>Loan loss reserve: 1%</a:t>
            </a:r>
          </a:p>
          <a:p>
            <a:r>
              <a:rPr lang="en-US" sz="2000" dirty="0">
                <a:latin typeface="Times New Roman" panose="02020603050405020304" pitchFamily="18" charset="0"/>
                <a:cs typeface="Times New Roman" panose="02020603050405020304" pitchFamily="18" charset="0"/>
              </a:rPr>
              <a:t>Loan size to qualified consumers approx. $10,000 @ 3% annual rate.</a:t>
            </a:r>
          </a:p>
          <a:p>
            <a:r>
              <a:rPr lang="en-US" sz="2000" dirty="0">
                <a:latin typeface="Times New Roman" panose="02020603050405020304" pitchFamily="18" charset="0"/>
                <a:cs typeface="Times New Roman" panose="02020603050405020304" pitchFamily="18" charset="0"/>
              </a:rPr>
              <a:t>Loans will be made to homeowners &amp; renters with the consent of their landlord.</a:t>
            </a:r>
          </a:p>
          <a:p>
            <a:r>
              <a:rPr lang="en-US" sz="2000" dirty="0">
                <a:latin typeface="Times New Roman" panose="02020603050405020304" pitchFamily="18" charset="0"/>
                <a:cs typeface="Times New Roman" panose="02020603050405020304" pitchFamily="18" charset="0"/>
              </a:rPr>
              <a:t>Loan payments are recovered by on-bill charges on the electric bills.</a:t>
            </a:r>
          </a:p>
          <a:p>
            <a:r>
              <a:rPr lang="en-US" sz="2000" dirty="0">
                <a:latin typeface="Times New Roman" panose="02020603050405020304" pitchFamily="18" charset="0"/>
                <a:cs typeface="Times New Roman" panose="02020603050405020304" pitchFamily="18" charset="0"/>
              </a:rPr>
              <a:t>Energy savings tracked for each unit comparing pre and post retrofit energy use. (Baseline is then weather normalized).</a:t>
            </a:r>
          </a:p>
          <a:p>
            <a:r>
              <a:rPr lang="en-US" sz="2000" dirty="0">
                <a:latin typeface="Times New Roman" panose="02020603050405020304" pitchFamily="18" charset="0"/>
                <a:cs typeface="Times New Roman" panose="02020603050405020304" pitchFamily="18" charset="0"/>
              </a:rPr>
              <a:t>Significant amount of manufactured housing units within the service territory of participating electric cooperatives.</a:t>
            </a:r>
          </a:p>
          <a:p>
            <a:r>
              <a:rPr lang="en-US" sz="2000" dirty="0">
                <a:latin typeface="Times New Roman" panose="02020603050405020304" pitchFamily="18" charset="0"/>
                <a:cs typeface="Times New Roman" panose="02020603050405020304" pitchFamily="18" charset="0"/>
              </a:rPr>
              <a:t>If a preliminary screening shows the electric coop member would likely benefit from EE investments, then an energy audit is performed, and a set of EE recommendations are provided to the member.  </a:t>
            </a:r>
          </a:p>
          <a:p>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dirty="0">
                <a:solidFill>
                  <a:srgbClr val="FFFFFF"/>
                </a:solidFill>
                <a:latin typeface="Times New Roman" panose="02020603050405020304" pitchFamily="18" charset="0"/>
                <a:ea typeface="ITC Franklin Gothic Book"/>
                <a:cs typeface="Times New Roman" panose="02020603050405020304" pitchFamily="18" charset="0"/>
              </a:rPr>
              <a:t>Representative Program:  Residential EE Program</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FD4A215-8AD2-4807-B949-55C0B3AC4D98}"/>
              </a:ext>
            </a:extLst>
          </p:cNvPr>
          <p:cNvSpPr>
            <a:spLocks noGrp="1"/>
          </p:cNvSpPr>
          <p:nvPr>
            <p:ph type="sldNum" sz="quarter" idx="12"/>
          </p:nvPr>
        </p:nvSpPr>
        <p:spPr/>
        <p:txBody>
          <a:bodyPr/>
          <a:lstStyle/>
          <a:p>
            <a:fld id="{262BAFDC-492D-CB4D-B02A-4A44B4604C8A}" type="slidenum">
              <a:rPr lang="en-US" smtClean="0"/>
              <a:t>24</a:t>
            </a:fld>
            <a:endParaRPr lang="en-US"/>
          </a:p>
        </p:txBody>
      </p:sp>
    </p:spTree>
    <p:extLst>
      <p:ext uri="{BB962C8B-B14F-4D97-AF65-F5344CB8AC3E}">
        <p14:creationId xmlns:p14="http://schemas.microsoft.com/office/powerpoint/2010/main" val="49036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1502409" y="2517616"/>
            <a:ext cx="9357179" cy="782093"/>
          </a:xfrm>
        </p:spPr>
        <p:txBody>
          <a:bodyPr>
            <a:normAutofit/>
          </a:bodyPr>
          <a:lstStyle/>
          <a:p>
            <a:pPr algn="ctr"/>
            <a:r>
              <a:rPr lang="en-US" sz="4800" dirty="0">
                <a:latin typeface="Times New Roman" panose="02020603050405020304" pitchFamily="18" charset="0"/>
                <a:cs typeface="Times New Roman" panose="02020603050405020304" pitchFamily="18" charset="0"/>
              </a:rPr>
              <a:t>RESP Success Stories</a:t>
            </a:r>
          </a:p>
        </p:txBody>
      </p:sp>
      <p:sp>
        <p:nvSpPr>
          <p:cNvPr id="6" name="Slide Number Placeholder 5">
            <a:extLst>
              <a:ext uri="{FF2B5EF4-FFF2-40B4-BE49-F238E27FC236}">
                <a16:creationId xmlns:a16="http://schemas.microsoft.com/office/drawing/2014/main" id="{D001D966-A98C-41D6-8060-3DCD310E19BB}"/>
              </a:ext>
            </a:extLst>
          </p:cNvPr>
          <p:cNvSpPr>
            <a:spLocks noGrp="1"/>
          </p:cNvSpPr>
          <p:nvPr>
            <p:ph type="sldNum" sz="quarter" idx="12"/>
          </p:nvPr>
        </p:nvSpPr>
        <p:spPr/>
        <p:txBody>
          <a:bodyPr/>
          <a:lstStyle/>
          <a:p>
            <a:fld id="{262BAFDC-492D-CB4D-B02A-4A44B4604C8A}" type="slidenum">
              <a:rPr lang="en-US" smtClean="0"/>
              <a:pPr/>
              <a:t>25</a:t>
            </a:fld>
            <a:endParaRPr lang="en-US" dirty="0"/>
          </a:p>
        </p:txBody>
      </p:sp>
    </p:spTree>
    <p:extLst>
      <p:ext uri="{BB962C8B-B14F-4D97-AF65-F5344CB8AC3E}">
        <p14:creationId xmlns:p14="http://schemas.microsoft.com/office/powerpoint/2010/main" val="160835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711174" y="1975115"/>
            <a:ext cx="5405847" cy="4284248"/>
          </a:xfrm>
        </p:spPr>
        <p:txBody>
          <a:bodyPr>
            <a:normAutofit fontScale="25000" lnSpcReduction="20000"/>
          </a:bodyPr>
          <a:lstStyle/>
          <a:p>
            <a:pPr marL="0" marR="0">
              <a:lnSpc>
                <a:spcPct val="120000"/>
              </a:lnSpc>
              <a:spcBef>
                <a:spcPts val="0"/>
              </a:spcBef>
              <a:spcAft>
                <a:spcPts val="0"/>
              </a:spcAft>
            </a:pPr>
            <a:r>
              <a:rPr lang="en-US" sz="7200" dirty="0">
                <a:latin typeface="Times New Roman" panose="02020603050405020304" pitchFamily="18" charset="0"/>
                <a:cs typeface="Times New Roman" panose="02020603050405020304" pitchFamily="18" charset="0"/>
              </a:rPr>
              <a:t>UEC’s energy efficiency loan program, over 10</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years from 2009-2018, made 23 loans at 5%</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interest.</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a:t>
            </a:r>
          </a:p>
          <a:p>
            <a:pPr marL="0" marR="0">
              <a:lnSpc>
                <a:spcPct val="120000"/>
              </a:lnSpc>
              <a:spcBef>
                <a:spcPts val="0"/>
              </a:spcBef>
              <a:spcAft>
                <a:spcPts val="0"/>
              </a:spcAft>
            </a:pPr>
            <a:r>
              <a:rPr lang="en-US" sz="7200" dirty="0">
                <a:latin typeface="Times New Roman" panose="02020603050405020304" pitchFamily="18" charset="0"/>
                <a:cs typeface="Times New Roman" panose="02020603050405020304" pitchFamily="18" charset="0"/>
              </a:rPr>
              <a:t>UEC’s RESP “Energy Saver Loan” program has made</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70 loans at 1.99% in the two years since the program</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began in January 2019. About $500,000 has been</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loaned to members for heat pumps, windows and</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insulation.</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a:t>
            </a:r>
          </a:p>
          <a:p>
            <a:pPr marL="0" marR="0">
              <a:lnSpc>
                <a:spcPct val="120000"/>
              </a:lnSpc>
              <a:spcBef>
                <a:spcPts val="0"/>
              </a:spcBef>
              <a:spcAft>
                <a:spcPts val="0"/>
              </a:spcAft>
            </a:pPr>
            <a:r>
              <a:rPr lang="en-US" sz="7200" dirty="0">
                <a:latin typeface="Times New Roman" panose="02020603050405020304" pitchFamily="18" charset="0"/>
                <a:cs typeface="Times New Roman" panose="02020603050405020304" pitchFamily="18" charset="0"/>
              </a:rPr>
              <a:t>Why the greater interest?</a:t>
            </a:r>
          </a:p>
          <a:p>
            <a:pPr marL="0" marR="0" indent="0">
              <a:lnSpc>
                <a:spcPct val="120000"/>
              </a:lnSpc>
              <a:spcBef>
                <a:spcPts val="0"/>
              </a:spcBef>
              <a:spcAft>
                <a:spcPts val="0"/>
              </a:spcAft>
              <a:buNone/>
            </a:pPr>
            <a:r>
              <a:rPr lang="en-US" sz="7200" dirty="0">
                <a:latin typeface="Times New Roman" panose="02020603050405020304" pitchFamily="18" charset="0"/>
                <a:cs typeface="Times New Roman" panose="02020603050405020304" pitchFamily="18" charset="0"/>
              </a:rPr>
              <a:t> </a:t>
            </a:r>
          </a:p>
          <a:p>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838200" y="233106"/>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Success Stories From Our Borrowers -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Umatilla Electric Cooperative  (Oregon)</a:t>
            </a:r>
          </a:p>
        </p:txBody>
      </p:sp>
      <p:sp>
        <p:nvSpPr>
          <p:cNvPr id="4" name="TextBox 3">
            <a:extLst>
              <a:ext uri="{FF2B5EF4-FFF2-40B4-BE49-F238E27FC236}">
                <a16:creationId xmlns:a16="http://schemas.microsoft.com/office/drawing/2014/main" id="{78268CC4-8A6F-4784-9984-78E12D039AFD}"/>
              </a:ext>
            </a:extLst>
          </p:cNvPr>
          <p:cNvSpPr txBox="1"/>
          <p:nvPr/>
        </p:nvSpPr>
        <p:spPr>
          <a:xfrm>
            <a:off x="6294120" y="1975115"/>
            <a:ext cx="5059680" cy="435811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On-bill financing makes it easier for members to apply and be qualified. 88% of loan applicants are approved, based on their bill payment history, and if that’s a bit shaky, a review of their credit report. </a:t>
            </a:r>
            <a:r>
              <a:rPr lang="en-US" b="1" u="sng" dirty="0">
                <a:latin typeface="Times New Roman" panose="02020603050405020304" pitchFamily="18" charset="0"/>
                <a:ea typeface="Calibri" panose="020F0502020204030204" pitchFamily="34" charset="0"/>
                <a:cs typeface="Times New Roman" panose="02020603050405020304" pitchFamily="18" charset="0"/>
              </a:rPr>
              <a:t>We have had no member loan defaults since we began RESP.</a:t>
            </a:r>
          </a:p>
          <a:p>
            <a:pPr marL="285750" indent="-285750">
              <a:lnSpc>
                <a:spcPct val="120000"/>
              </a:lnSpc>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20000"/>
              </a:lnSpc>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Most of our participants have been referred by HVAC installers. (Rather than advertising.) The program helps installers provide heating and cooling to more customers, and they are quick to refer customers to us for financing.</a:t>
            </a:r>
          </a:p>
          <a:p>
            <a:endParaRPr lang="en-US" dirty="0"/>
          </a:p>
        </p:txBody>
      </p:sp>
      <p:sp>
        <p:nvSpPr>
          <p:cNvPr id="5" name="Slide Number Placeholder 4">
            <a:extLst>
              <a:ext uri="{FF2B5EF4-FFF2-40B4-BE49-F238E27FC236}">
                <a16:creationId xmlns:a16="http://schemas.microsoft.com/office/drawing/2014/main" id="{16E18641-A363-4FB6-8F2B-2F5B938379FF}"/>
              </a:ext>
            </a:extLst>
          </p:cNvPr>
          <p:cNvSpPr>
            <a:spLocks noGrp="1"/>
          </p:cNvSpPr>
          <p:nvPr>
            <p:ph type="sldNum" sz="quarter" idx="12"/>
          </p:nvPr>
        </p:nvSpPr>
        <p:spPr/>
        <p:txBody>
          <a:bodyPr/>
          <a:lstStyle/>
          <a:p>
            <a:fld id="{262BAFDC-492D-CB4D-B02A-4A44B4604C8A}" type="slidenum">
              <a:rPr lang="en-US" smtClean="0"/>
              <a:t>26</a:t>
            </a:fld>
            <a:endParaRPr lang="en-US"/>
          </a:p>
        </p:txBody>
      </p:sp>
      <p:sp>
        <p:nvSpPr>
          <p:cNvPr id="6" name="Rectangle 5">
            <a:extLst>
              <a:ext uri="{FF2B5EF4-FFF2-40B4-BE49-F238E27FC236}">
                <a16:creationId xmlns:a16="http://schemas.microsoft.com/office/drawing/2014/main" id="{60029B8C-A1D4-405C-B8E9-ACCC0D8CBEAB}"/>
              </a:ext>
            </a:extLst>
          </p:cNvPr>
          <p:cNvSpPr/>
          <p:nvPr/>
        </p:nvSpPr>
        <p:spPr>
          <a:xfrm>
            <a:off x="6958108" y="6333231"/>
            <a:ext cx="2627066" cy="276999"/>
          </a:xfrm>
          <a:prstGeom prst="rect">
            <a:avLst/>
          </a:prstGeom>
        </p:spPr>
        <p:txBody>
          <a:bodyPr wrap="none">
            <a:spAutoFit/>
          </a:bodyPr>
          <a:lstStyle/>
          <a:p>
            <a:pPr lvl="0"/>
            <a:r>
              <a:rPr lang="en-US" sz="1200" dirty="0">
                <a:solidFill>
                  <a:prstClr val="black"/>
                </a:solidFill>
              </a:rPr>
              <a:t>Used by permission of Umatilla Electric</a:t>
            </a:r>
          </a:p>
        </p:txBody>
      </p:sp>
    </p:spTree>
    <p:extLst>
      <p:ext uri="{BB962C8B-B14F-4D97-AF65-F5344CB8AC3E}">
        <p14:creationId xmlns:p14="http://schemas.microsoft.com/office/powerpoint/2010/main" val="93048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Success Stories From Our Borrowers –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Umatilla Electric Cooperative (Oregon)…</a:t>
            </a:r>
          </a:p>
        </p:txBody>
      </p:sp>
      <p:sp>
        <p:nvSpPr>
          <p:cNvPr id="6" name="Content Placeholder 5">
            <a:extLst>
              <a:ext uri="{FF2B5EF4-FFF2-40B4-BE49-F238E27FC236}">
                <a16:creationId xmlns:a16="http://schemas.microsoft.com/office/drawing/2014/main" id="{C51374EA-81D0-4377-B268-3EC68818D9E2}"/>
              </a:ext>
            </a:extLst>
          </p:cNvPr>
          <p:cNvSpPr>
            <a:spLocks noGrp="1"/>
          </p:cNvSpPr>
          <p:nvPr>
            <p:ph idx="1"/>
          </p:nvPr>
        </p:nvSpPr>
        <p:spPr>
          <a:xfrm>
            <a:off x="838200" y="2348915"/>
            <a:ext cx="9206687" cy="4491668"/>
          </a:xfrm>
        </p:spPr>
        <p:txBody>
          <a:bodyPr>
            <a:normAutofit/>
          </a:bodyPr>
          <a:lstStyle/>
          <a:p>
            <a:pPr marL="0" indent="0">
              <a:buNone/>
            </a:pPr>
            <a:r>
              <a:rPr lang="en-US" sz="2400" dirty="0">
                <a:latin typeface="Calibri" panose="020F0502020204030204" pitchFamily="34" charset="0"/>
                <a:ea typeface="Calibri" panose="020F0502020204030204" pitchFamily="34"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After my new HVAC system was installed, I could tell the difference in the house in just a few minutes. With your (Energy Saver) loan, you’re helping people to be happy and prepared for all kinds of weather without the worrying of a very big payment when getting a new system.” </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BF57B0A-9EF4-4FDD-BB85-CF6980AD4054}"/>
              </a:ext>
            </a:extLst>
          </p:cNvPr>
          <p:cNvSpPr txBox="1"/>
          <p:nvPr/>
        </p:nvSpPr>
        <p:spPr>
          <a:xfrm>
            <a:off x="6443742" y="5982502"/>
            <a:ext cx="4360892" cy="369332"/>
          </a:xfrm>
          <a:prstGeom prst="rect">
            <a:avLst/>
          </a:prstGeom>
          <a:noFill/>
        </p:spPr>
        <p:txBody>
          <a:bodyPr wrap="square" rtlCol="0">
            <a:spAutoFit/>
          </a:bodyPr>
          <a:lstStyle/>
          <a:p>
            <a:pPr lvl="0"/>
            <a:r>
              <a:rPr lang="en-US" dirty="0">
                <a:solidFill>
                  <a:prstClr val="black"/>
                </a:solidFill>
              </a:rPr>
              <a:t>Used by permission of Umatilla Electric</a:t>
            </a:r>
          </a:p>
        </p:txBody>
      </p:sp>
      <p:sp>
        <p:nvSpPr>
          <p:cNvPr id="4" name="Slide Number Placeholder 3">
            <a:extLst>
              <a:ext uri="{FF2B5EF4-FFF2-40B4-BE49-F238E27FC236}">
                <a16:creationId xmlns:a16="http://schemas.microsoft.com/office/drawing/2014/main" id="{48C4FA8F-5AEB-44F9-B3D8-738188E4161D}"/>
              </a:ext>
            </a:extLst>
          </p:cNvPr>
          <p:cNvSpPr>
            <a:spLocks noGrp="1"/>
          </p:cNvSpPr>
          <p:nvPr>
            <p:ph type="sldNum" sz="quarter" idx="12"/>
          </p:nvPr>
        </p:nvSpPr>
        <p:spPr/>
        <p:txBody>
          <a:bodyPr/>
          <a:lstStyle/>
          <a:p>
            <a:fld id="{262BAFDC-492D-CB4D-B02A-4A44B4604C8A}" type="slidenum">
              <a:rPr lang="en-US" smtClean="0"/>
              <a:t>27</a:t>
            </a:fld>
            <a:endParaRPr lang="en-US"/>
          </a:p>
        </p:txBody>
      </p:sp>
    </p:spTree>
    <p:extLst>
      <p:ext uri="{BB962C8B-B14F-4D97-AF65-F5344CB8AC3E}">
        <p14:creationId xmlns:p14="http://schemas.microsoft.com/office/powerpoint/2010/main" val="121287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4691B-C2BD-481B-96A1-76568AE96697}"/>
              </a:ext>
            </a:extLst>
          </p:cNvPr>
          <p:cNvSpPr>
            <a:spLocks noGrp="1"/>
          </p:cNvSpPr>
          <p:nvPr>
            <p:ph idx="1"/>
          </p:nvPr>
        </p:nvSpPr>
        <p:spPr>
          <a:xfrm>
            <a:off x="916577" y="2336595"/>
            <a:ext cx="8880566" cy="3010468"/>
          </a:xfrm>
        </p:spPr>
        <p:txBody>
          <a:bodyPr/>
          <a:lstStyle/>
          <a:p>
            <a:pPr>
              <a:lnSpc>
                <a:spcPct val="100000"/>
              </a:lnSpc>
              <a:spcBef>
                <a:spcPts val="0"/>
              </a:spcBef>
            </a:pPr>
            <a:r>
              <a:rPr lang="en-US" sz="2400" dirty="0">
                <a:latin typeface="Times New Roman" panose="02020603050405020304" pitchFamily="18" charset="0"/>
                <a:cs typeface="Times New Roman" panose="02020603050405020304" pitchFamily="18" charset="0"/>
              </a:rPr>
              <a:t>PeeDee was one of the first RESP Loans (Obligated July 2017).</a:t>
            </a:r>
          </a:p>
          <a:p>
            <a:pPr marL="0" indent="0">
              <a:lnSpc>
                <a:spcPct val="100000"/>
              </a:lnSpc>
              <a:spcBef>
                <a:spcPts val="0"/>
              </a:spcBef>
              <a:buNone/>
            </a:pPr>
            <a:endParaRPr lang="en-US" sz="2400" dirty="0">
              <a:latin typeface="Times New Roman" panose="02020603050405020304" pitchFamily="18" charset="0"/>
              <a:cs typeface="Times New Roman" panose="02020603050405020304" pitchFamily="18" charset="0"/>
            </a:endParaRPr>
          </a:p>
          <a:p>
            <a:pPr>
              <a:lnSpc>
                <a:spcPct val="100000"/>
              </a:lnSpc>
              <a:spcBef>
                <a:spcPts val="0"/>
              </a:spcBef>
            </a:pPr>
            <a:r>
              <a:rPr lang="en-US" sz="2400" dirty="0">
                <a:latin typeface="Times New Roman" panose="02020603050405020304" pitchFamily="18" charset="0"/>
                <a:cs typeface="Times New Roman" panose="02020603050405020304" pitchFamily="18" charset="0"/>
              </a:rPr>
              <a:t>Eligible Activities centered on weatherization and Energy Efficiency.</a:t>
            </a:r>
          </a:p>
          <a:p>
            <a:pPr>
              <a:lnSpc>
                <a:spcPct val="100000"/>
              </a:lnSpc>
              <a:spcBef>
                <a:spcPts val="0"/>
              </a:spcBef>
            </a:pPr>
            <a:endParaRPr lang="en-US"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US" sz="2400" dirty="0">
                <a:latin typeface="Times New Roman" panose="02020603050405020304" pitchFamily="18" charset="0"/>
                <a:cs typeface="Times New Roman" panose="02020603050405020304" pitchFamily="18" charset="0"/>
              </a:rPr>
              <a:t>Most consumer loans were the direct result of marketing the program to their members.</a:t>
            </a:r>
          </a:p>
          <a:p>
            <a:pPr marL="0" indent="0">
              <a:buNone/>
            </a:pPr>
            <a:endParaRPr lang="en-US" dirty="0"/>
          </a:p>
        </p:txBody>
      </p:sp>
      <p:sp>
        <p:nvSpPr>
          <p:cNvPr id="3" name="Title 2">
            <a:extLst>
              <a:ext uri="{FF2B5EF4-FFF2-40B4-BE49-F238E27FC236}">
                <a16:creationId xmlns:a16="http://schemas.microsoft.com/office/drawing/2014/main" id="{29E29C89-7D17-49B1-A713-125BF0F0D586}"/>
              </a:ext>
            </a:extLst>
          </p:cNvPr>
          <p:cNvSpPr>
            <a:spLocks noGrp="1"/>
          </p:cNvSpPr>
          <p:nvPr>
            <p:ph type="title"/>
          </p:nvPr>
        </p:nvSpPr>
        <p:spPr/>
        <p:txBody>
          <a:bodyPr>
            <a:normAutofit/>
          </a:bodyPr>
          <a:lstStyle/>
          <a:p>
            <a:r>
              <a:rPr lang="en-US" sz="3600" dirty="0">
                <a:solidFill>
                  <a:prstClr val="white"/>
                </a:solidFill>
                <a:latin typeface="Times New Roman" panose="02020603050405020304" pitchFamily="18" charset="0"/>
                <a:cs typeface="Times New Roman" panose="02020603050405020304" pitchFamily="18" charset="0"/>
              </a:rPr>
              <a:t>Success Stories From Our Borrowers – </a:t>
            </a:r>
            <a:br>
              <a:rPr lang="en-US" sz="3600" dirty="0">
                <a:solidFill>
                  <a:prstClr val="white"/>
                </a:solidFill>
                <a:latin typeface="Times New Roman" panose="02020603050405020304" pitchFamily="18" charset="0"/>
                <a:cs typeface="Times New Roman" panose="02020603050405020304" pitchFamily="18" charset="0"/>
              </a:rPr>
            </a:br>
            <a:r>
              <a:rPr lang="en-US" sz="3600" dirty="0" err="1">
                <a:solidFill>
                  <a:prstClr val="white"/>
                </a:solidFill>
                <a:latin typeface="Times New Roman" panose="02020603050405020304" pitchFamily="18" charset="0"/>
                <a:cs typeface="Times New Roman" panose="02020603050405020304" pitchFamily="18" charset="0"/>
              </a:rPr>
              <a:t>PeeDee</a:t>
            </a:r>
            <a:r>
              <a:rPr lang="en-US" sz="3600" dirty="0">
                <a:solidFill>
                  <a:prstClr val="white"/>
                </a:solidFill>
                <a:latin typeface="Times New Roman" panose="02020603050405020304" pitchFamily="18" charset="0"/>
                <a:cs typeface="Times New Roman" panose="02020603050405020304" pitchFamily="18" charset="0"/>
              </a:rPr>
              <a:t> Electric (NC)</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34D7D26-013F-48E3-8CA1-C5344C135F9F}"/>
              </a:ext>
            </a:extLst>
          </p:cNvPr>
          <p:cNvSpPr>
            <a:spLocks noGrp="1"/>
          </p:cNvSpPr>
          <p:nvPr>
            <p:ph type="sldNum" sz="quarter" idx="12"/>
          </p:nvPr>
        </p:nvSpPr>
        <p:spPr/>
        <p:txBody>
          <a:bodyPr/>
          <a:lstStyle/>
          <a:p>
            <a:fld id="{262BAFDC-492D-CB4D-B02A-4A44B4604C8A}" type="slidenum">
              <a:rPr lang="en-US" smtClean="0"/>
              <a:t>28</a:t>
            </a:fld>
            <a:endParaRPr lang="en-US"/>
          </a:p>
        </p:txBody>
      </p:sp>
      <p:sp>
        <p:nvSpPr>
          <p:cNvPr id="5" name="Rectangle 4">
            <a:extLst>
              <a:ext uri="{FF2B5EF4-FFF2-40B4-BE49-F238E27FC236}">
                <a16:creationId xmlns:a16="http://schemas.microsoft.com/office/drawing/2014/main" id="{B0931D33-605F-41F6-BDC2-869FB544E1DB}"/>
              </a:ext>
            </a:extLst>
          </p:cNvPr>
          <p:cNvSpPr/>
          <p:nvPr/>
        </p:nvSpPr>
        <p:spPr>
          <a:xfrm>
            <a:off x="5169542" y="6208259"/>
            <a:ext cx="5447453" cy="369332"/>
          </a:xfrm>
          <a:prstGeom prst="rect">
            <a:avLst/>
          </a:prstGeom>
        </p:spPr>
        <p:txBody>
          <a:bodyPr wrap="square">
            <a:spAutoFit/>
          </a:bodyPr>
          <a:lstStyle/>
          <a:p>
            <a:r>
              <a:rPr lang="en-US" dirty="0"/>
              <a:t>Used by permission of </a:t>
            </a:r>
            <a:r>
              <a:rPr lang="en-US" dirty="0" err="1"/>
              <a:t>PeeDee</a:t>
            </a:r>
            <a:r>
              <a:rPr lang="en-US" dirty="0"/>
              <a:t> Electric of North Carolina</a:t>
            </a:r>
          </a:p>
        </p:txBody>
      </p:sp>
    </p:spTree>
    <p:extLst>
      <p:ext uri="{BB962C8B-B14F-4D97-AF65-F5344CB8AC3E}">
        <p14:creationId xmlns:p14="http://schemas.microsoft.com/office/powerpoint/2010/main" val="377354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Success Stories From Our Borrowers – </a:t>
            </a:r>
            <a:br>
              <a:rPr lang="en-US" sz="36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PeeDee</a:t>
            </a:r>
            <a:r>
              <a:rPr lang="en-US" sz="3600" dirty="0">
                <a:latin typeface="Times New Roman" panose="02020603050405020304" pitchFamily="18" charset="0"/>
                <a:cs typeface="Times New Roman" panose="02020603050405020304" pitchFamily="18" charset="0"/>
              </a:rPr>
              <a:t> Electric (NC)</a:t>
            </a:r>
          </a:p>
        </p:txBody>
      </p:sp>
      <p:pic>
        <p:nvPicPr>
          <p:cNvPr id="6" name="Content Placeholder 5" descr="Chart&#10;&#10;Description automatically generated">
            <a:extLst>
              <a:ext uri="{FF2B5EF4-FFF2-40B4-BE49-F238E27FC236}">
                <a16:creationId xmlns:a16="http://schemas.microsoft.com/office/drawing/2014/main" id="{6458FD99-BD16-4457-8880-DBA76DCEECB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915924" y="1783080"/>
            <a:ext cx="10360152" cy="5074920"/>
          </a:xfrm>
        </p:spPr>
      </p:pic>
      <p:sp>
        <p:nvSpPr>
          <p:cNvPr id="2" name="Slide Number Placeholder 1">
            <a:extLst>
              <a:ext uri="{FF2B5EF4-FFF2-40B4-BE49-F238E27FC236}">
                <a16:creationId xmlns:a16="http://schemas.microsoft.com/office/drawing/2014/main" id="{F14E0C28-A43F-487F-8DC6-5D1F0ADAEF2C}"/>
              </a:ext>
            </a:extLst>
          </p:cNvPr>
          <p:cNvSpPr>
            <a:spLocks noGrp="1"/>
          </p:cNvSpPr>
          <p:nvPr>
            <p:ph type="sldNum" sz="quarter" idx="12"/>
          </p:nvPr>
        </p:nvSpPr>
        <p:spPr/>
        <p:txBody>
          <a:bodyPr/>
          <a:lstStyle/>
          <a:p>
            <a:fld id="{262BAFDC-492D-CB4D-B02A-4A44B4604C8A}" type="slidenum">
              <a:rPr lang="en-US" smtClean="0"/>
              <a:t>29</a:t>
            </a:fld>
            <a:endParaRPr lang="en-US"/>
          </a:p>
        </p:txBody>
      </p:sp>
      <p:sp>
        <p:nvSpPr>
          <p:cNvPr id="4" name="Rectangle 3">
            <a:extLst>
              <a:ext uri="{FF2B5EF4-FFF2-40B4-BE49-F238E27FC236}">
                <a16:creationId xmlns:a16="http://schemas.microsoft.com/office/drawing/2014/main" id="{4E35A0E4-8CD8-4F47-AA8A-6DB270461D69}"/>
              </a:ext>
            </a:extLst>
          </p:cNvPr>
          <p:cNvSpPr/>
          <p:nvPr/>
        </p:nvSpPr>
        <p:spPr>
          <a:xfrm>
            <a:off x="7192846" y="6550185"/>
            <a:ext cx="3692101" cy="276999"/>
          </a:xfrm>
          <a:prstGeom prst="rect">
            <a:avLst/>
          </a:prstGeom>
        </p:spPr>
        <p:txBody>
          <a:bodyPr wrap="none">
            <a:spAutoFit/>
          </a:bodyPr>
          <a:lstStyle/>
          <a:p>
            <a:pPr lvl="0"/>
            <a:r>
              <a:rPr lang="en-US" sz="1200" dirty="0">
                <a:solidFill>
                  <a:prstClr val="black"/>
                </a:solidFill>
              </a:rPr>
              <a:t>Used by permission of </a:t>
            </a:r>
            <a:r>
              <a:rPr lang="en-US" sz="1200" dirty="0" err="1">
                <a:solidFill>
                  <a:prstClr val="black"/>
                </a:solidFill>
              </a:rPr>
              <a:t>PeeDee</a:t>
            </a:r>
            <a:r>
              <a:rPr lang="en-US" sz="1200" dirty="0">
                <a:solidFill>
                  <a:prstClr val="black"/>
                </a:solidFill>
              </a:rPr>
              <a:t> Electric of North Carolina</a:t>
            </a:r>
          </a:p>
        </p:txBody>
      </p:sp>
    </p:spTree>
    <p:extLst>
      <p:ext uri="{BB962C8B-B14F-4D97-AF65-F5344CB8AC3E}">
        <p14:creationId xmlns:p14="http://schemas.microsoft.com/office/powerpoint/2010/main" val="2118747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18673-E06B-4EF6-9092-1C0482E9C32A}"/>
              </a:ext>
            </a:extLst>
          </p:cNvPr>
          <p:cNvSpPr>
            <a:spLocks noGrp="1"/>
          </p:cNvSpPr>
          <p:nvPr>
            <p:ph type="title"/>
          </p:nvPr>
        </p:nvSpPr>
        <p:spPr>
          <a:xfrm>
            <a:off x="735547" y="224094"/>
            <a:ext cx="10515600" cy="1325563"/>
          </a:xfrm>
        </p:spPr>
        <p:txBody>
          <a:bodyPr/>
          <a:lstStyle/>
          <a:p>
            <a:r>
              <a:rPr lang="en-US" dirty="0">
                <a:latin typeface="Times New Roman" panose="02020603050405020304" pitchFamily="18" charset="0"/>
                <a:cs typeface="Times New Roman" panose="02020603050405020304" pitchFamily="18" charset="0"/>
              </a:rPr>
              <a:t>RUS makes loans and loan guarantees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in rural areas for the following systems</a:t>
            </a:r>
            <a:r>
              <a:rPr lang="en-US" dirty="0"/>
              <a:t>.</a:t>
            </a:r>
          </a:p>
        </p:txBody>
      </p:sp>
      <p:sp>
        <p:nvSpPr>
          <p:cNvPr id="4" name="Rectangle: Rounded Corners 3">
            <a:extLst>
              <a:ext uri="{FF2B5EF4-FFF2-40B4-BE49-F238E27FC236}">
                <a16:creationId xmlns:a16="http://schemas.microsoft.com/office/drawing/2014/main" id="{61680920-BE24-43A5-841D-7D9156D12DA8}"/>
              </a:ext>
            </a:extLst>
          </p:cNvPr>
          <p:cNvSpPr/>
          <p:nvPr/>
        </p:nvSpPr>
        <p:spPr>
          <a:xfrm>
            <a:off x="1524000" y="2351315"/>
            <a:ext cx="9144000" cy="635726"/>
          </a:xfrm>
          <a:prstGeom prst="roundRect">
            <a:avLst>
              <a:gd name="adj" fmla="val 50000"/>
            </a:avLst>
          </a:prstGeom>
          <a:solidFill>
            <a:srgbClr val="0070C0"/>
          </a:solidFill>
          <a:ln>
            <a:noFill/>
          </a:ln>
          <a:effectLst>
            <a:innerShdw blurRad="381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A0E0DBB-6E43-408D-A572-548BA253B6C0}"/>
              </a:ext>
            </a:extLst>
          </p:cNvPr>
          <p:cNvSpPr/>
          <p:nvPr/>
        </p:nvSpPr>
        <p:spPr>
          <a:xfrm>
            <a:off x="1996966" y="2501012"/>
            <a:ext cx="8219089" cy="336331"/>
          </a:xfrm>
          <a:prstGeom prst="roundRect">
            <a:avLst>
              <a:gd name="adj" fmla="val 50000"/>
            </a:avLst>
          </a:prstGeom>
          <a:solidFill>
            <a:schemeClr val="bg1">
              <a:alpha val="98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9F5D2593-DFA6-47F3-AE08-6CF5762B82AC}"/>
              </a:ext>
            </a:extLst>
          </p:cNvPr>
          <p:cNvGrpSpPr/>
          <p:nvPr/>
        </p:nvGrpSpPr>
        <p:grpSpPr>
          <a:xfrm>
            <a:off x="1625922" y="2357609"/>
            <a:ext cx="2452442" cy="4187109"/>
            <a:chOff x="1646427" y="2327188"/>
            <a:chExt cx="2452442" cy="4187109"/>
          </a:xfrm>
        </p:grpSpPr>
        <p:pic>
          <p:nvPicPr>
            <p:cNvPr id="92" name="Graphic 91" descr="Lightbulb">
              <a:extLst>
                <a:ext uri="{FF2B5EF4-FFF2-40B4-BE49-F238E27FC236}">
                  <a16:creationId xmlns:a16="http://schemas.microsoft.com/office/drawing/2014/main" id="{CBFC0E45-025D-47E1-A8F2-765B8B7EEF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6427" y="3904086"/>
              <a:ext cx="2452442" cy="2452442"/>
            </a:xfrm>
            <a:prstGeom prst="rect">
              <a:avLst/>
            </a:prstGeom>
            <a:effectLst>
              <a:glow rad="1498600">
                <a:schemeClr val="accent4">
                  <a:satMod val="175000"/>
                  <a:alpha val="40000"/>
                </a:schemeClr>
              </a:glow>
              <a:reflection blurRad="6350" stA="50000" endA="295" endPos="48000" dist="101600" dir="5400000" sy="-100000" algn="bl" rotWithShape="0"/>
            </a:effectLst>
          </p:spPr>
        </p:pic>
        <p:sp>
          <p:nvSpPr>
            <p:cNvPr id="42" name="Freeform: Shape 41">
              <a:extLst>
                <a:ext uri="{FF2B5EF4-FFF2-40B4-BE49-F238E27FC236}">
                  <a16:creationId xmlns:a16="http://schemas.microsoft.com/office/drawing/2014/main" id="{EEC83F9B-7B1A-4FF4-8B61-E8800C23FD6C}"/>
                </a:ext>
              </a:extLst>
            </p:cNvPr>
            <p:cNvSpPr/>
            <p:nvPr/>
          </p:nvSpPr>
          <p:spPr>
            <a:xfrm rot="10800000">
              <a:off x="2790523" y="3955067"/>
              <a:ext cx="118458" cy="314093"/>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F2B9FC4-FE81-4169-B6A8-C9CD9380B1A6}"/>
                </a:ext>
              </a:extLst>
            </p:cNvPr>
            <p:cNvSpPr/>
            <p:nvPr/>
          </p:nvSpPr>
          <p:spPr>
            <a:xfrm>
              <a:off x="2657603" y="2327188"/>
              <a:ext cx="603504" cy="606897"/>
            </a:xfrm>
            <a:prstGeom prst="ellipse">
              <a:avLst/>
            </a:prstGeom>
            <a:solidFill>
              <a:srgbClr val="C55A11"/>
            </a:solidFill>
            <a:ln w="25499" cap="flat">
              <a:solidFill>
                <a:schemeClr val="accent4">
                  <a:lumMod val="60000"/>
                  <a:lumOff val="40000"/>
                </a:schemeClr>
              </a:solidFill>
              <a:prstDash val="solid"/>
              <a:miter/>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2D3943-2E29-4E53-9F8F-2FE3047C0FE7}"/>
                </a:ext>
              </a:extLst>
            </p:cNvPr>
            <p:cNvSpPr/>
            <p:nvPr/>
          </p:nvSpPr>
          <p:spPr>
            <a:xfrm>
              <a:off x="2776475" y="2447756"/>
              <a:ext cx="365760" cy="365760"/>
            </a:xfrm>
            <a:prstGeom prst="ellipse">
              <a:avLst/>
            </a:prstGeom>
            <a:solidFill>
              <a:srgbClr val="FFFF00">
                <a:alpha val="47000"/>
              </a:srgbClr>
            </a:solidFill>
            <a:ln w="25499" cap="flat">
              <a:solidFill>
                <a:schemeClr val="accent4">
                  <a:lumMod val="60000"/>
                  <a:lumOff val="40000"/>
                </a:schemeClr>
              </a:solidFill>
              <a:prstDash val="solid"/>
              <a:miter/>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38" name="Straight Connector 37">
              <a:extLst>
                <a:ext uri="{FF2B5EF4-FFF2-40B4-BE49-F238E27FC236}">
                  <a16:creationId xmlns:a16="http://schemas.microsoft.com/office/drawing/2014/main" id="{A5EC7548-B49C-4B97-8D6E-A335C1557384}"/>
                </a:ext>
              </a:extLst>
            </p:cNvPr>
            <p:cNvCxnSpPr>
              <a:cxnSpLocks/>
            </p:cNvCxnSpPr>
            <p:nvPr/>
          </p:nvCxnSpPr>
          <p:spPr>
            <a:xfrm flipH="1">
              <a:off x="2907005" y="2940260"/>
              <a:ext cx="41168" cy="1022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E65A664-EBD1-4CA2-8CB4-A6961385DCE4}"/>
                </a:ext>
              </a:extLst>
            </p:cNvPr>
            <p:cNvGrpSpPr/>
            <p:nvPr/>
          </p:nvGrpSpPr>
          <p:grpSpPr>
            <a:xfrm>
              <a:off x="2815563" y="3792018"/>
              <a:ext cx="182807" cy="86633"/>
              <a:chOff x="11121883" y="3156651"/>
              <a:chExt cx="83236" cy="58979"/>
            </a:xfrm>
          </p:grpSpPr>
          <p:cxnSp>
            <p:nvCxnSpPr>
              <p:cNvPr id="44" name="Straight Connector 43">
                <a:extLst>
                  <a:ext uri="{FF2B5EF4-FFF2-40B4-BE49-F238E27FC236}">
                    <a16:creationId xmlns:a16="http://schemas.microsoft.com/office/drawing/2014/main" id="{A59EB607-4721-4E73-BCB8-E057CEC7F6F1}"/>
                  </a:ext>
                </a:extLst>
              </p:cNvPr>
              <p:cNvCxnSpPr/>
              <p:nvPr/>
            </p:nvCxnSpPr>
            <p:spPr>
              <a:xfrm flipV="1">
                <a:off x="11122783" y="3185480"/>
                <a:ext cx="82336" cy="30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412219-F5D6-4AA0-9B72-BD53B8003E14}"/>
                  </a:ext>
                </a:extLst>
              </p:cNvPr>
              <p:cNvCxnSpPr/>
              <p:nvPr/>
            </p:nvCxnSpPr>
            <p:spPr>
              <a:xfrm flipV="1">
                <a:off x="11121883" y="3156651"/>
                <a:ext cx="82336" cy="30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Freeform: Shape 40">
              <a:extLst>
                <a:ext uri="{FF2B5EF4-FFF2-40B4-BE49-F238E27FC236}">
                  <a16:creationId xmlns:a16="http://schemas.microsoft.com/office/drawing/2014/main" id="{3FA4C9AA-355E-463F-889D-19765B6AEA46}"/>
                </a:ext>
              </a:extLst>
            </p:cNvPr>
            <p:cNvSpPr/>
            <p:nvPr/>
          </p:nvSpPr>
          <p:spPr>
            <a:xfrm>
              <a:off x="2904901" y="3943870"/>
              <a:ext cx="95484" cy="298385"/>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25499" cap="flat">
              <a:solidFill>
                <a:schemeClr val="tx1"/>
              </a:solidFill>
              <a:prstDash val="solid"/>
              <a:miter/>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TextBox 98">
              <a:extLst>
                <a:ext uri="{FF2B5EF4-FFF2-40B4-BE49-F238E27FC236}">
                  <a16:creationId xmlns:a16="http://schemas.microsoft.com/office/drawing/2014/main" id="{5F2F576C-2EEE-42E8-AE4A-F59DF46FA156}"/>
                </a:ext>
              </a:extLst>
            </p:cNvPr>
            <p:cNvSpPr txBox="1"/>
            <p:nvPr/>
          </p:nvSpPr>
          <p:spPr>
            <a:xfrm>
              <a:off x="2137209" y="6144965"/>
              <a:ext cx="1485900" cy="369332"/>
            </a:xfrm>
            <a:prstGeom prst="rect">
              <a:avLst/>
            </a:prstGeom>
            <a:noFill/>
          </p:spPr>
          <p:txBody>
            <a:bodyPr wrap="square" rtlCol="0">
              <a:spAutoFit/>
            </a:bodyPr>
            <a:lstStyle/>
            <a:p>
              <a:r>
                <a:rPr lang="en-US" b="1" dirty="0"/>
                <a:t>Electric 1935</a:t>
              </a:r>
            </a:p>
          </p:txBody>
        </p:sp>
      </p:grpSp>
      <p:grpSp>
        <p:nvGrpSpPr>
          <p:cNvPr id="55" name="Group 54">
            <a:extLst>
              <a:ext uri="{FF2B5EF4-FFF2-40B4-BE49-F238E27FC236}">
                <a16:creationId xmlns:a16="http://schemas.microsoft.com/office/drawing/2014/main" id="{7C551CC7-D111-4BA6-94D8-F0FF04E31AE8}"/>
              </a:ext>
            </a:extLst>
          </p:cNvPr>
          <p:cNvGrpSpPr/>
          <p:nvPr/>
        </p:nvGrpSpPr>
        <p:grpSpPr>
          <a:xfrm>
            <a:off x="3836821" y="2328513"/>
            <a:ext cx="2621203" cy="4399165"/>
            <a:chOff x="3866286" y="2357609"/>
            <a:chExt cx="2621203" cy="4399165"/>
          </a:xfrm>
        </p:grpSpPr>
        <p:sp>
          <p:nvSpPr>
            <p:cNvPr id="65" name="Freeform: Shape 64">
              <a:extLst>
                <a:ext uri="{FF2B5EF4-FFF2-40B4-BE49-F238E27FC236}">
                  <a16:creationId xmlns:a16="http://schemas.microsoft.com/office/drawing/2014/main" id="{DDE012FF-F73E-4203-A696-F1EA07B616F1}"/>
                </a:ext>
              </a:extLst>
            </p:cNvPr>
            <p:cNvSpPr/>
            <p:nvPr/>
          </p:nvSpPr>
          <p:spPr>
            <a:xfrm rot="10800000">
              <a:off x="5108095" y="3898770"/>
              <a:ext cx="84136" cy="222608"/>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0E047F3-53E9-4315-A869-5B1D72A0E303}"/>
                </a:ext>
              </a:extLst>
            </p:cNvPr>
            <p:cNvSpPr/>
            <p:nvPr/>
          </p:nvSpPr>
          <p:spPr>
            <a:xfrm>
              <a:off x="4898607" y="2357609"/>
              <a:ext cx="603504" cy="606897"/>
            </a:xfrm>
            <a:prstGeom prst="ellipse">
              <a:avLst/>
            </a:prstGeom>
            <a:solidFill>
              <a:srgbClr val="FFFF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611886-252F-4B61-A855-02EA8860C109}"/>
                </a:ext>
              </a:extLst>
            </p:cNvPr>
            <p:cNvSpPr/>
            <p:nvPr/>
          </p:nvSpPr>
          <p:spPr>
            <a:xfrm>
              <a:off x="4971759" y="2422658"/>
              <a:ext cx="457200" cy="457200"/>
            </a:xfrm>
            <a:prstGeom prst="ellipse">
              <a:avLst/>
            </a:prstGeom>
            <a:gradFill>
              <a:gsLst>
                <a:gs pos="72000">
                  <a:srgbClr val="00B0F0"/>
                </a:gs>
                <a:gs pos="100000">
                  <a:srgbClr val="FFFF00"/>
                </a:gs>
              </a:gsLst>
              <a:lin ang="2700000" scaled="1"/>
            </a:gradFill>
            <a:ln>
              <a:gradFill>
                <a:gsLst>
                  <a:gs pos="0">
                    <a:srgbClr val="00CC00"/>
                  </a:gs>
                  <a:gs pos="100000">
                    <a:srgbClr val="FF3399">
                      <a:alpha val="0"/>
                    </a:srgb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 name="Straight Connector 45">
              <a:extLst>
                <a:ext uri="{FF2B5EF4-FFF2-40B4-BE49-F238E27FC236}">
                  <a16:creationId xmlns:a16="http://schemas.microsoft.com/office/drawing/2014/main" id="{03032E32-AF10-457B-A94D-45EFD70AA31A}"/>
                </a:ext>
              </a:extLst>
            </p:cNvPr>
            <p:cNvCxnSpPr>
              <a:cxnSpLocks/>
            </p:cNvCxnSpPr>
            <p:nvPr/>
          </p:nvCxnSpPr>
          <p:spPr>
            <a:xfrm flipH="1">
              <a:off x="5180501" y="2994184"/>
              <a:ext cx="9929" cy="10118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0EF3A9A-884A-4920-97B4-0DA72AF54152}"/>
                </a:ext>
              </a:extLst>
            </p:cNvPr>
            <p:cNvGrpSpPr/>
            <p:nvPr/>
          </p:nvGrpSpPr>
          <p:grpSpPr>
            <a:xfrm>
              <a:off x="3866286" y="3535786"/>
              <a:ext cx="2621203" cy="2621203"/>
              <a:chOff x="199844" y="3931996"/>
              <a:chExt cx="2621203" cy="2621203"/>
            </a:xfrm>
            <a:solidFill>
              <a:srgbClr val="00B0F0">
                <a:alpha val="68000"/>
              </a:srgbClr>
            </a:solidFill>
          </p:grpSpPr>
          <p:pic>
            <p:nvPicPr>
              <p:cNvPr id="96" name="Graphic 95" descr="Water">
                <a:extLst>
                  <a:ext uri="{FF2B5EF4-FFF2-40B4-BE49-F238E27FC236}">
                    <a16:creationId xmlns:a16="http://schemas.microsoft.com/office/drawing/2014/main" id="{C000187B-DAF3-4F9D-9AD5-2DECA8AC1F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844" y="3931996"/>
                <a:ext cx="2621203" cy="2621203"/>
              </a:xfrm>
              <a:prstGeom prst="rect">
                <a:avLst/>
              </a:prstGeom>
              <a:effectLst>
                <a:reflection blurRad="6350" stA="50000" endA="300" endPos="38500" dist="50800" dir="5400000" sy="-100000" algn="bl" rotWithShape="0"/>
              </a:effectLst>
            </p:spPr>
          </p:pic>
          <p:sp>
            <p:nvSpPr>
              <p:cNvPr id="29" name="Oval 28">
                <a:extLst>
                  <a:ext uri="{FF2B5EF4-FFF2-40B4-BE49-F238E27FC236}">
                    <a16:creationId xmlns:a16="http://schemas.microsoft.com/office/drawing/2014/main" id="{1C157C3E-6D2B-4962-B7F3-CF3F076324FB}"/>
                  </a:ext>
                </a:extLst>
              </p:cNvPr>
              <p:cNvSpPr/>
              <p:nvPr/>
            </p:nvSpPr>
            <p:spPr>
              <a:xfrm>
                <a:off x="1430002" y="4465606"/>
                <a:ext cx="164592" cy="164592"/>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Shape 65">
              <a:extLst>
                <a:ext uri="{FF2B5EF4-FFF2-40B4-BE49-F238E27FC236}">
                  <a16:creationId xmlns:a16="http://schemas.microsoft.com/office/drawing/2014/main" id="{55EA6068-1CFE-4C42-BB09-720EC37D79DB}"/>
                </a:ext>
              </a:extLst>
            </p:cNvPr>
            <p:cNvSpPr/>
            <p:nvPr/>
          </p:nvSpPr>
          <p:spPr>
            <a:xfrm>
              <a:off x="5160366" y="3931276"/>
              <a:ext cx="84136" cy="222608"/>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D0B0B983-62A6-408F-9A45-CDA13F2E352B}"/>
                </a:ext>
              </a:extLst>
            </p:cNvPr>
            <p:cNvGrpSpPr/>
            <p:nvPr/>
          </p:nvGrpSpPr>
          <p:grpSpPr>
            <a:xfrm>
              <a:off x="5097880" y="3686209"/>
              <a:ext cx="164592" cy="54847"/>
              <a:chOff x="4275928" y="3751611"/>
              <a:chExt cx="221904" cy="54847"/>
            </a:xfrm>
          </p:grpSpPr>
          <p:cxnSp>
            <p:nvCxnSpPr>
              <p:cNvPr id="68" name="Straight Connector 67">
                <a:extLst>
                  <a:ext uri="{FF2B5EF4-FFF2-40B4-BE49-F238E27FC236}">
                    <a16:creationId xmlns:a16="http://schemas.microsoft.com/office/drawing/2014/main" id="{EDA6AC65-97D1-4A05-A936-421BC1C67D70}"/>
                  </a:ext>
                </a:extLst>
              </p:cNvPr>
              <p:cNvCxnSpPr>
                <a:cxnSpLocks/>
              </p:cNvCxnSpPr>
              <p:nvPr/>
            </p:nvCxnSpPr>
            <p:spPr>
              <a:xfrm flipH="1">
                <a:off x="4275928" y="3751611"/>
                <a:ext cx="194472" cy="1937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8DD2712-D850-4BC7-8FED-6B2ACF05492F}"/>
                  </a:ext>
                </a:extLst>
              </p:cNvPr>
              <p:cNvCxnSpPr>
                <a:cxnSpLocks/>
              </p:cNvCxnSpPr>
              <p:nvPr/>
            </p:nvCxnSpPr>
            <p:spPr>
              <a:xfrm flipH="1">
                <a:off x="4303360" y="3787085"/>
                <a:ext cx="194472" cy="1937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45D1C876-E9F9-4CD0-B4D6-EAE8F09BF764}"/>
                </a:ext>
              </a:extLst>
            </p:cNvPr>
            <p:cNvSpPr txBox="1"/>
            <p:nvPr/>
          </p:nvSpPr>
          <p:spPr>
            <a:xfrm>
              <a:off x="4457409" y="5833444"/>
              <a:ext cx="1485900" cy="923330"/>
            </a:xfrm>
            <a:prstGeom prst="rect">
              <a:avLst/>
            </a:prstGeom>
            <a:noFill/>
          </p:spPr>
          <p:txBody>
            <a:bodyPr wrap="square" rtlCol="0">
              <a:spAutoFit/>
            </a:bodyPr>
            <a:lstStyle/>
            <a:p>
              <a:pPr algn="ctr"/>
              <a:r>
                <a:rPr lang="en-US" b="1" dirty="0"/>
                <a:t>Water and Wastewater 1937</a:t>
              </a:r>
            </a:p>
          </p:txBody>
        </p:sp>
      </p:grpSp>
      <p:grpSp>
        <p:nvGrpSpPr>
          <p:cNvPr id="56" name="Group 55">
            <a:extLst>
              <a:ext uri="{FF2B5EF4-FFF2-40B4-BE49-F238E27FC236}">
                <a16:creationId xmlns:a16="http://schemas.microsoft.com/office/drawing/2014/main" id="{DEA5A5C0-03BD-4095-94DB-B9B2E1A65A05}"/>
              </a:ext>
            </a:extLst>
          </p:cNvPr>
          <p:cNvGrpSpPr/>
          <p:nvPr/>
        </p:nvGrpSpPr>
        <p:grpSpPr>
          <a:xfrm>
            <a:off x="6308528" y="2383146"/>
            <a:ext cx="2329378" cy="4100116"/>
            <a:chOff x="6308528" y="2383146"/>
            <a:chExt cx="2329378" cy="4100116"/>
          </a:xfrm>
        </p:grpSpPr>
        <p:sp>
          <p:nvSpPr>
            <p:cNvPr id="69" name="Freeform: Shape 68">
              <a:extLst>
                <a:ext uri="{FF2B5EF4-FFF2-40B4-BE49-F238E27FC236}">
                  <a16:creationId xmlns:a16="http://schemas.microsoft.com/office/drawing/2014/main" id="{EB6F60A7-517B-499D-9FF2-551596A0C1BC}"/>
                </a:ext>
              </a:extLst>
            </p:cNvPr>
            <p:cNvSpPr/>
            <p:nvPr/>
          </p:nvSpPr>
          <p:spPr>
            <a:xfrm rot="10800000">
              <a:off x="7299012" y="4469613"/>
              <a:ext cx="194183" cy="376774"/>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015A8479-7845-4CEA-BF4A-A233156AAFB2}"/>
                </a:ext>
              </a:extLst>
            </p:cNvPr>
            <p:cNvGrpSpPr/>
            <p:nvPr/>
          </p:nvGrpSpPr>
          <p:grpSpPr>
            <a:xfrm>
              <a:off x="7180141" y="2383146"/>
              <a:ext cx="603504" cy="606897"/>
              <a:chOff x="7238788" y="2383146"/>
              <a:chExt cx="603504" cy="606897"/>
            </a:xfrm>
          </p:grpSpPr>
          <p:sp>
            <p:nvSpPr>
              <p:cNvPr id="21" name="Oval 20">
                <a:extLst>
                  <a:ext uri="{FF2B5EF4-FFF2-40B4-BE49-F238E27FC236}">
                    <a16:creationId xmlns:a16="http://schemas.microsoft.com/office/drawing/2014/main" id="{04D42006-CDDB-4117-ABDE-666CF15A133A}"/>
                  </a:ext>
                </a:extLst>
              </p:cNvPr>
              <p:cNvSpPr/>
              <p:nvPr/>
            </p:nvSpPr>
            <p:spPr>
              <a:xfrm>
                <a:off x="7238788" y="2383146"/>
                <a:ext cx="603504" cy="606897"/>
              </a:xfrm>
              <a:prstGeom prst="ellipse">
                <a:avLst/>
              </a:prstGeom>
              <a:solidFill>
                <a:srgbClr val="FFFF00">
                  <a:alpha val="91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Oval 21">
                <a:extLst>
                  <a:ext uri="{FF2B5EF4-FFF2-40B4-BE49-F238E27FC236}">
                    <a16:creationId xmlns:a16="http://schemas.microsoft.com/office/drawing/2014/main" id="{9F79E3D1-A700-4CD4-A5A5-D37D2CDD2A01}"/>
                  </a:ext>
                </a:extLst>
              </p:cNvPr>
              <p:cNvSpPr/>
              <p:nvPr/>
            </p:nvSpPr>
            <p:spPr>
              <a:xfrm>
                <a:off x="7311940" y="2447756"/>
                <a:ext cx="457200" cy="457200"/>
              </a:xfrm>
              <a:prstGeom prst="ellipse">
                <a:avLst/>
              </a:prstGeom>
              <a:gradFill>
                <a:gsLst>
                  <a:gs pos="15000">
                    <a:srgbClr val="000000"/>
                  </a:gs>
                  <a:gs pos="93000">
                    <a:schemeClr val="accent6">
                      <a:lumMod val="75000"/>
                      <a:alpha val="79000"/>
                    </a:schemeClr>
                  </a:gs>
                </a:gsLst>
                <a:lin ang="2700000" scaled="1"/>
              </a:gradFill>
              <a:ln>
                <a:gradFill>
                  <a:gsLst>
                    <a:gs pos="0">
                      <a:srgbClr val="00CC00"/>
                    </a:gs>
                    <a:gs pos="100000">
                      <a:srgbClr val="FF3399">
                        <a:alpha val="0"/>
                      </a:srgb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00"/>
                  </a:solidFill>
                </a:endParaRPr>
              </a:p>
            </p:txBody>
          </p:sp>
        </p:grpSp>
        <p:cxnSp>
          <p:nvCxnSpPr>
            <p:cNvPr id="50" name="Straight Connector 49">
              <a:extLst>
                <a:ext uri="{FF2B5EF4-FFF2-40B4-BE49-F238E27FC236}">
                  <a16:creationId xmlns:a16="http://schemas.microsoft.com/office/drawing/2014/main" id="{F85B3D65-87E4-42EB-B5C3-4FDCB7590FEA}"/>
                </a:ext>
              </a:extLst>
            </p:cNvPr>
            <p:cNvCxnSpPr>
              <a:cxnSpLocks/>
              <a:stCxn id="21" idx="4"/>
            </p:cNvCxnSpPr>
            <p:nvPr/>
          </p:nvCxnSpPr>
          <p:spPr>
            <a:xfrm flipH="1">
              <a:off x="7473217" y="2990043"/>
              <a:ext cx="8676" cy="1538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Freeform: Shape 69">
              <a:extLst>
                <a:ext uri="{FF2B5EF4-FFF2-40B4-BE49-F238E27FC236}">
                  <a16:creationId xmlns:a16="http://schemas.microsoft.com/office/drawing/2014/main" id="{DFD088E3-FEBD-4457-90CA-B7FFA6B66D4B}"/>
                </a:ext>
              </a:extLst>
            </p:cNvPr>
            <p:cNvSpPr/>
            <p:nvPr/>
          </p:nvSpPr>
          <p:spPr>
            <a:xfrm>
              <a:off x="7473217" y="4461930"/>
              <a:ext cx="191556" cy="416590"/>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a16="http://schemas.microsoft.com/office/drawing/2014/main" id="{45D399F9-EF6F-4ECD-BEAE-B26AEC8C006B}"/>
                </a:ext>
              </a:extLst>
            </p:cNvPr>
            <p:cNvCxnSpPr>
              <a:cxnSpLocks/>
            </p:cNvCxnSpPr>
            <p:nvPr/>
          </p:nvCxnSpPr>
          <p:spPr>
            <a:xfrm flipV="1">
              <a:off x="7432949" y="4402951"/>
              <a:ext cx="82336" cy="30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CC6AFA1-5355-4411-A84F-449E3387652B}"/>
                </a:ext>
              </a:extLst>
            </p:cNvPr>
            <p:cNvCxnSpPr>
              <a:cxnSpLocks/>
            </p:cNvCxnSpPr>
            <p:nvPr/>
          </p:nvCxnSpPr>
          <p:spPr>
            <a:xfrm flipV="1">
              <a:off x="7432049" y="4374122"/>
              <a:ext cx="82336" cy="30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4" name="Graphic 93" descr="Telephone">
              <a:extLst>
                <a:ext uri="{FF2B5EF4-FFF2-40B4-BE49-F238E27FC236}">
                  <a16:creationId xmlns:a16="http://schemas.microsoft.com/office/drawing/2014/main" id="{1B7BC021-70D8-41E5-B01D-3959EEA523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8528" y="4153884"/>
              <a:ext cx="2329378" cy="2329378"/>
            </a:xfrm>
            <a:prstGeom prst="rect">
              <a:avLst/>
            </a:prstGeom>
            <a:effectLst>
              <a:reflection stA="49000" endPos="42000" dir="5400000" sy="-100000" algn="bl" rotWithShape="0"/>
            </a:effectLst>
            <a:scene3d>
              <a:camera prst="orthographicFront"/>
              <a:lightRig rig="twoPt" dir="t"/>
            </a:scene3d>
            <a:sp3d prstMaterial="dkEdge">
              <a:bevelT w="114300" prst="hardEdge"/>
              <a:bevelB w="139700" h="139700" prst="divot"/>
            </a:sp3d>
          </p:spPr>
        </p:pic>
        <p:sp>
          <p:nvSpPr>
            <p:cNvPr id="81" name="TextBox 80">
              <a:extLst>
                <a:ext uri="{FF2B5EF4-FFF2-40B4-BE49-F238E27FC236}">
                  <a16:creationId xmlns:a16="http://schemas.microsoft.com/office/drawing/2014/main" id="{6CB0373F-C79E-4FB8-A7A6-42CCBF31E53A}"/>
                </a:ext>
              </a:extLst>
            </p:cNvPr>
            <p:cNvSpPr txBox="1"/>
            <p:nvPr/>
          </p:nvSpPr>
          <p:spPr>
            <a:xfrm>
              <a:off x="6617417" y="6078070"/>
              <a:ext cx="1751555" cy="369332"/>
            </a:xfrm>
            <a:prstGeom prst="rect">
              <a:avLst/>
            </a:prstGeom>
            <a:noFill/>
          </p:spPr>
          <p:txBody>
            <a:bodyPr wrap="square" rtlCol="0">
              <a:spAutoFit/>
            </a:bodyPr>
            <a:lstStyle/>
            <a:p>
              <a:r>
                <a:rPr lang="en-US" b="1" dirty="0"/>
                <a:t>Telephone 1949</a:t>
              </a:r>
            </a:p>
          </p:txBody>
        </p:sp>
      </p:grpSp>
      <p:grpSp>
        <p:nvGrpSpPr>
          <p:cNvPr id="57" name="Group 56">
            <a:extLst>
              <a:ext uri="{FF2B5EF4-FFF2-40B4-BE49-F238E27FC236}">
                <a16:creationId xmlns:a16="http://schemas.microsoft.com/office/drawing/2014/main" id="{3DEA4025-B667-48B7-90BD-7A9494771F4A}"/>
              </a:ext>
            </a:extLst>
          </p:cNvPr>
          <p:cNvGrpSpPr/>
          <p:nvPr/>
        </p:nvGrpSpPr>
        <p:grpSpPr>
          <a:xfrm>
            <a:off x="8179800" y="2357609"/>
            <a:ext cx="3071347" cy="4024452"/>
            <a:chOff x="8179800" y="2357609"/>
            <a:chExt cx="3071347" cy="4024452"/>
          </a:xfrm>
        </p:grpSpPr>
        <p:sp>
          <p:nvSpPr>
            <p:cNvPr id="76" name="Freeform: Shape 75">
              <a:extLst>
                <a:ext uri="{FF2B5EF4-FFF2-40B4-BE49-F238E27FC236}">
                  <a16:creationId xmlns:a16="http://schemas.microsoft.com/office/drawing/2014/main" id="{72B07A45-CE8C-493E-A752-98BDAA14126B}"/>
                </a:ext>
              </a:extLst>
            </p:cNvPr>
            <p:cNvSpPr/>
            <p:nvPr/>
          </p:nvSpPr>
          <p:spPr>
            <a:xfrm rot="10800000">
              <a:off x="9641815" y="4042302"/>
              <a:ext cx="84136" cy="222608"/>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35A153BD-EB90-4965-9236-A582C4A5AB86}"/>
                </a:ext>
              </a:extLst>
            </p:cNvPr>
            <p:cNvGrpSpPr/>
            <p:nvPr/>
          </p:nvGrpSpPr>
          <p:grpSpPr>
            <a:xfrm>
              <a:off x="9431074" y="2357609"/>
              <a:ext cx="603504" cy="606897"/>
              <a:chOff x="9303655" y="2365728"/>
              <a:chExt cx="603504" cy="606897"/>
            </a:xfrm>
          </p:grpSpPr>
          <p:sp>
            <p:nvSpPr>
              <p:cNvPr id="24" name="Oval 23">
                <a:extLst>
                  <a:ext uri="{FF2B5EF4-FFF2-40B4-BE49-F238E27FC236}">
                    <a16:creationId xmlns:a16="http://schemas.microsoft.com/office/drawing/2014/main" id="{C2EB0491-622F-4B31-92F5-D4CF5EF60784}"/>
                  </a:ext>
                </a:extLst>
              </p:cNvPr>
              <p:cNvSpPr/>
              <p:nvPr/>
            </p:nvSpPr>
            <p:spPr>
              <a:xfrm>
                <a:off x="9303655" y="2365728"/>
                <a:ext cx="603504" cy="606897"/>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FF"/>
                  </a:solidFill>
                </a:endParaRPr>
              </a:p>
            </p:txBody>
          </p:sp>
          <p:sp>
            <p:nvSpPr>
              <p:cNvPr id="25" name="Oval 24">
                <a:extLst>
                  <a:ext uri="{FF2B5EF4-FFF2-40B4-BE49-F238E27FC236}">
                    <a16:creationId xmlns:a16="http://schemas.microsoft.com/office/drawing/2014/main" id="{F38C6BB0-D8E6-4834-A281-F70D7CD0C9C8}"/>
                  </a:ext>
                </a:extLst>
              </p:cNvPr>
              <p:cNvSpPr/>
              <p:nvPr/>
            </p:nvSpPr>
            <p:spPr>
              <a:xfrm>
                <a:off x="9369932" y="2434303"/>
                <a:ext cx="457200" cy="457200"/>
              </a:xfrm>
              <a:prstGeom prst="ellipse">
                <a:avLst/>
              </a:prstGeom>
              <a:gradFill>
                <a:gsLst>
                  <a:gs pos="72000">
                    <a:srgbClr val="3333FF"/>
                  </a:gs>
                  <a:gs pos="100000">
                    <a:srgbClr val="7030A0">
                      <a:alpha val="96000"/>
                    </a:srgbClr>
                  </a:gs>
                </a:gsLst>
                <a:lin ang="2700000" scaled="1"/>
              </a:gradFill>
              <a:ln>
                <a:gradFill>
                  <a:gsLst>
                    <a:gs pos="26000">
                      <a:srgbClr val="00B0F0"/>
                    </a:gs>
                    <a:gs pos="67000">
                      <a:srgbClr val="FF3399">
                        <a:alpha val="0"/>
                      </a:srgb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3333FF"/>
                  </a:solidFill>
                </a:endParaRPr>
              </a:p>
            </p:txBody>
          </p:sp>
        </p:grpSp>
        <p:cxnSp>
          <p:nvCxnSpPr>
            <p:cNvPr id="58" name="Straight Connector 57">
              <a:extLst>
                <a:ext uri="{FF2B5EF4-FFF2-40B4-BE49-F238E27FC236}">
                  <a16:creationId xmlns:a16="http://schemas.microsoft.com/office/drawing/2014/main" id="{17207A40-849B-4A9D-8F40-F30D706FB942}"/>
                </a:ext>
              </a:extLst>
            </p:cNvPr>
            <p:cNvCxnSpPr>
              <a:cxnSpLocks/>
              <a:stCxn id="24" idx="4"/>
            </p:cNvCxnSpPr>
            <p:nvPr/>
          </p:nvCxnSpPr>
          <p:spPr>
            <a:xfrm flipH="1">
              <a:off x="9715474" y="2964506"/>
              <a:ext cx="17352" cy="11027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4B64669-86AF-4230-B11A-746A3DEB19EF}"/>
                </a:ext>
              </a:extLst>
            </p:cNvPr>
            <p:cNvCxnSpPr/>
            <p:nvPr/>
          </p:nvCxnSpPr>
          <p:spPr>
            <a:xfrm flipV="1">
              <a:off x="9683882" y="3948923"/>
              <a:ext cx="82336" cy="30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FFD4EA2-FB85-4999-956D-4CABC6AD0815}"/>
                </a:ext>
              </a:extLst>
            </p:cNvPr>
            <p:cNvCxnSpPr/>
            <p:nvPr/>
          </p:nvCxnSpPr>
          <p:spPr>
            <a:xfrm flipV="1">
              <a:off x="9682982" y="3920094"/>
              <a:ext cx="82336" cy="30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D7BCA63D-0741-4D62-BBB8-B951940E23B3}"/>
                </a:ext>
              </a:extLst>
            </p:cNvPr>
            <p:cNvGrpSpPr/>
            <p:nvPr/>
          </p:nvGrpSpPr>
          <p:grpSpPr>
            <a:xfrm>
              <a:off x="8179800" y="3310714"/>
              <a:ext cx="3071347" cy="3071347"/>
              <a:chOff x="9311891" y="4151692"/>
              <a:chExt cx="3071347" cy="3071347"/>
            </a:xfrm>
            <a:effectLst>
              <a:glow rad="101600">
                <a:schemeClr val="accent4">
                  <a:satMod val="175000"/>
                  <a:alpha val="40000"/>
                </a:schemeClr>
              </a:glow>
              <a:reflection stA="59000" endPos="53000" dir="5400000" sy="-100000" algn="bl" rotWithShape="0"/>
            </a:effectLst>
          </p:grpSpPr>
          <p:pic>
            <p:nvPicPr>
              <p:cNvPr id="98" name="Graphic 97" descr="Wi Fi">
                <a:extLst>
                  <a:ext uri="{FF2B5EF4-FFF2-40B4-BE49-F238E27FC236}">
                    <a16:creationId xmlns:a16="http://schemas.microsoft.com/office/drawing/2014/main" id="{D38D7CB7-65D9-431E-9E7E-C410ABB5CD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11891" y="4151692"/>
                <a:ext cx="3071347" cy="3071347"/>
              </a:xfrm>
              <a:prstGeom prst="rect">
                <a:avLst/>
              </a:prstGeom>
            </p:spPr>
          </p:pic>
          <p:sp>
            <p:nvSpPr>
              <p:cNvPr id="51" name="Oval 50">
                <a:extLst>
                  <a:ext uri="{FF2B5EF4-FFF2-40B4-BE49-F238E27FC236}">
                    <a16:creationId xmlns:a16="http://schemas.microsoft.com/office/drawing/2014/main" id="{5A6A8C0F-FBFE-492C-B512-E0B6DC43B205}"/>
                  </a:ext>
                </a:extLst>
              </p:cNvPr>
              <p:cNvSpPr/>
              <p:nvPr/>
            </p:nvSpPr>
            <p:spPr>
              <a:xfrm>
                <a:off x="10756124" y="4977414"/>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Freeform: Shape 76">
              <a:extLst>
                <a:ext uri="{FF2B5EF4-FFF2-40B4-BE49-F238E27FC236}">
                  <a16:creationId xmlns:a16="http://schemas.microsoft.com/office/drawing/2014/main" id="{898180E0-D55F-4774-B325-FB026FCC9D96}"/>
                </a:ext>
              </a:extLst>
            </p:cNvPr>
            <p:cNvSpPr/>
            <p:nvPr/>
          </p:nvSpPr>
          <p:spPr>
            <a:xfrm>
              <a:off x="9724150" y="4015586"/>
              <a:ext cx="84136" cy="222608"/>
            </a:xfrm>
            <a:custGeom>
              <a:avLst/>
              <a:gdLst>
                <a:gd name="connsiteX0" fmla="*/ 0 w 120751"/>
                <a:gd name="connsiteY0" fmla="*/ 0 h 222608"/>
                <a:gd name="connsiteX1" fmla="*/ 120650 w 120751"/>
                <a:gd name="connsiteY1" fmla="*/ 100012 h 222608"/>
                <a:gd name="connsiteX2" fmla="*/ 20637 w 120751"/>
                <a:gd name="connsiteY2" fmla="*/ 206375 h 222608"/>
                <a:gd name="connsiteX3" fmla="*/ 11112 w 120751"/>
                <a:gd name="connsiteY3" fmla="*/ 222250 h 222608"/>
                <a:gd name="connsiteX4" fmla="*/ 12700 w 120751"/>
                <a:gd name="connsiteY4" fmla="*/ 215900 h 22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51" h="222608">
                  <a:moveTo>
                    <a:pt x="0" y="0"/>
                  </a:moveTo>
                  <a:cubicBezTo>
                    <a:pt x="58605" y="32808"/>
                    <a:pt x="117211" y="65616"/>
                    <a:pt x="120650" y="100012"/>
                  </a:cubicBezTo>
                  <a:cubicBezTo>
                    <a:pt x="124089" y="134408"/>
                    <a:pt x="38893" y="186002"/>
                    <a:pt x="20637" y="206375"/>
                  </a:cubicBezTo>
                  <a:cubicBezTo>
                    <a:pt x="2381" y="226748"/>
                    <a:pt x="12435" y="220663"/>
                    <a:pt x="11112" y="222250"/>
                  </a:cubicBezTo>
                  <a:cubicBezTo>
                    <a:pt x="9789" y="223837"/>
                    <a:pt x="11244" y="219868"/>
                    <a:pt x="12700" y="215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8462B2DE-6660-4215-8EE1-8B6685AB8A61}"/>
                </a:ext>
              </a:extLst>
            </p:cNvPr>
            <p:cNvSpPr txBox="1"/>
            <p:nvPr/>
          </p:nvSpPr>
          <p:spPr>
            <a:xfrm>
              <a:off x="8810311" y="5539529"/>
              <a:ext cx="1857689" cy="369332"/>
            </a:xfrm>
            <a:prstGeom prst="rect">
              <a:avLst/>
            </a:prstGeom>
            <a:noFill/>
          </p:spPr>
          <p:txBody>
            <a:bodyPr wrap="square" rtlCol="0">
              <a:spAutoFit/>
            </a:bodyPr>
            <a:lstStyle/>
            <a:p>
              <a:r>
                <a:rPr lang="en-US" b="1" dirty="0"/>
                <a:t>Broadband 2002</a:t>
              </a:r>
            </a:p>
          </p:txBody>
        </p:sp>
      </p:grpSp>
      <p:sp>
        <p:nvSpPr>
          <p:cNvPr id="2" name="Slide Number Placeholder 1">
            <a:extLst>
              <a:ext uri="{FF2B5EF4-FFF2-40B4-BE49-F238E27FC236}">
                <a16:creationId xmlns:a16="http://schemas.microsoft.com/office/drawing/2014/main" id="{8AC77D54-E8E1-4B0C-84FD-C6DA5F31741A}"/>
              </a:ext>
            </a:extLst>
          </p:cNvPr>
          <p:cNvSpPr>
            <a:spLocks noGrp="1"/>
          </p:cNvSpPr>
          <p:nvPr>
            <p:ph type="sldNum" sz="quarter" idx="12"/>
          </p:nvPr>
        </p:nvSpPr>
        <p:spPr/>
        <p:txBody>
          <a:bodyPr/>
          <a:lstStyle/>
          <a:p>
            <a:fld id="{262BAFDC-492D-CB4D-B02A-4A44B4604C8A}" type="slidenum">
              <a:rPr lang="en-US" smtClean="0"/>
              <a:t>3</a:t>
            </a:fld>
            <a:endParaRPr lang="en-US"/>
          </a:p>
        </p:txBody>
      </p:sp>
    </p:spTree>
    <p:extLst>
      <p:ext uri="{BB962C8B-B14F-4D97-AF65-F5344CB8AC3E}">
        <p14:creationId xmlns:p14="http://schemas.microsoft.com/office/powerpoint/2010/main" val="22264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4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2000" fill="hold"/>
                                        <p:tgtEl>
                                          <p:spTgt spid="54"/>
                                        </p:tgtEl>
                                        <p:attrNameLst>
                                          <p:attrName>ppt_x</p:attrName>
                                        </p:attrNameLst>
                                      </p:cBhvr>
                                      <p:tavLst>
                                        <p:tav tm="0">
                                          <p:val>
                                            <p:strVal val="0-#ppt_w/2"/>
                                          </p:val>
                                        </p:tav>
                                        <p:tav tm="100000">
                                          <p:val>
                                            <p:strVal val="#ppt_x"/>
                                          </p:val>
                                        </p:tav>
                                      </p:tavLst>
                                    </p:anim>
                                    <p:anim calcmode="lin" valueType="num">
                                      <p:cBhvr additive="base">
                                        <p:cTn id="8" dur="2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2500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2000" fill="hold"/>
                                        <p:tgtEl>
                                          <p:spTgt spid="55"/>
                                        </p:tgtEl>
                                        <p:attrNameLst>
                                          <p:attrName>ppt_x</p:attrName>
                                        </p:attrNameLst>
                                      </p:cBhvr>
                                      <p:tavLst>
                                        <p:tav tm="0">
                                          <p:val>
                                            <p:strVal val="0-#ppt_w/2"/>
                                          </p:val>
                                        </p:tav>
                                        <p:tav tm="100000">
                                          <p:val>
                                            <p:strVal val="#ppt_x"/>
                                          </p:val>
                                        </p:tav>
                                      </p:tavLst>
                                    </p:anim>
                                    <p:anim calcmode="lin" valueType="num">
                                      <p:cBhvr additive="base">
                                        <p:cTn id="14" dur="2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2800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2000" fill="hold"/>
                                        <p:tgtEl>
                                          <p:spTgt spid="56"/>
                                        </p:tgtEl>
                                        <p:attrNameLst>
                                          <p:attrName>ppt_x</p:attrName>
                                        </p:attrNameLst>
                                      </p:cBhvr>
                                      <p:tavLst>
                                        <p:tav tm="0">
                                          <p:val>
                                            <p:strVal val="0-#ppt_w/2"/>
                                          </p:val>
                                        </p:tav>
                                        <p:tav tm="100000">
                                          <p:val>
                                            <p:strVal val="#ppt_x"/>
                                          </p:val>
                                        </p:tav>
                                      </p:tavLst>
                                    </p:anim>
                                    <p:anim calcmode="lin" valueType="num">
                                      <p:cBhvr additive="base">
                                        <p:cTn id="20" dur="2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2800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2000" fill="hold"/>
                                        <p:tgtEl>
                                          <p:spTgt spid="57"/>
                                        </p:tgtEl>
                                        <p:attrNameLst>
                                          <p:attrName>ppt_x</p:attrName>
                                        </p:attrNameLst>
                                      </p:cBhvr>
                                      <p:tavLst>
                                        <p:tav tm="0">
                                          <p:val>
                                            <p:strVal val="0-#ppt_w/2"/>
                                          </p:val>
                                        </p:tav>
                                        <p:tav tm="100000">
                                          <p:val>
                                            <p:strVal val="#ppt_x"/>
                                          </p:val>
                                        </p:tav>
                                      </p:tavLst>
                                    </p:anim>
                                    <p:anim calcmode="lin" valueType="num">
                                      <p:cBhvr additive="base">
                                        <p:cTn id="26" dur="2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Success Stories From Our Borrowers – </a:t>
            </a:r>
            <a:br>
              <a:rPr lang="en-US" sz="36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PeeDee</a:t>
            </a:r>
            <a:r>
              <a:rPr lang="en-US" sz="3600" dirty="0">
                <a:latin typeface="Times New Roman" panose="02020603050405020304" pitchFamily="18" charset="0"/>
                <a:cs typeface="Times New Roman" panose="02020603050405020304" pitchFamily="18" charset="0"/>
              </a:rPr>
              <a:t> Electric (NC)</a:t>
            </a:r>
          </a:p>
        </p:txBody>
      </p:sp>
      <p:pic>
        <p:nvPicPr>
          <p:cNvPr id="5" name="Content Placeholder 4" descr="Chart&#10;&#10;Description automatically generated">
            <a:extLst>
              <a:ext uri="{FF2B5EF4-FFF2-40B4-BE49-F238E27FC236}">
                <a16:creationId xmlns:a16="http://schemas.microsoft.com/office/drawing/2014/main" id="{A0C7A7AC-E7E7-4190-9ECF-4884E6DD417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318260" y="1819656"/>
            <a:ext cx="9555480" cy="5038344"/>
          </a:xfrm>
        </p:spPr>
      </p:pic>
      <p:sp>
        <p:nvSpPr>
          <p:cNvPr id="2" name="Slide Number Placeholder 1">
            <a:extLst>
              <a:ext uri="{FF2B5EF4-FFF2-40B4-BE49-F238E27FC236}">
                <a16:creationId xmlns:a16="http://schemas.microsoft.com/office/drawing/2014/main" id="{049295BB-03D0-44BD-B852-BD39ACD1FFB3}"/>
              </a:ext>
            </a:extLst>
          </p:cNvPr>
          <p:cNvSpPr>
            <a:spLocks noGrp="1"/>
          </p:cNvSpPr>
          <p:nvPr>
            <p:ph type="sldNum" sz="quarter" idx="12"/>
          </p:nvPr>
        </p:nvSpPr>
        <p:spPr/>
        <p:txBody>
          <a:bodyPr/>
          <a:lstStyle/>
          <a:p>
            <a:fld id="{262BAFDC-492D-CB4D-B02A-4A44B4604C8A}" type="slidenum">
              <a:rPr lang="en-US" smtClean="0"/>
              <a:t>30</a:t>
            </a:fld>
            <a:endParaRPr lang="en-US"/>
          </a:p>
        </p:txBody>
      </p:sp>
      <p:sp>
        <p:nvSpPr>
          <p:cNvPr id="4" name="Rectangle 3">
            <a:extLst>
              <a:ext uri="{FF2B5EF4-FFF2-40B4-BE49-F238E27FC236}">
                <a16:creationId xmlns:a16="http://schemas.microsoft.com/office/drawing/2014/main" id="{0F4AC899-85F6-4BA3-8567-D36EDB57D790}"/>
              </a:ext>
            </a:extLst>
          </p:cNvPr>
          <p:cNvSpPr/>
          <p:nvPr/>
        </p:nvSpPr>
        <p:spPr>
          <a:xfrm>
            <a:off x="5426287" y="6440453"/>
            <a:ext cx="5447453" cy="369332"/>
          </a:xfrm>
          <a:prstGeom prst="rect">
            <a:avLst/>
          </a:prstGeom>
        </p:spPr>
        <p:txBody>
          <a:bodyPr wrap="none">
            <a:spAutoFit/>
          </a:bodyPr>
          <a:lstStyle/>
          <a:p>
            <a:r>
              <a:rPr lang="en-US" dirty="0"/>
              <a:t>Used by permission of </a:t>
            </a:r>
            <a:r>
              <a:rPr lang="en-US" dirty="0" err="1"/>
              <a:t>PeeDee</a:t>
            </a:r>
            <a:r>
              <a:rPr lang="en-US" dirty="0"/>
              <a:t> Electric of North Carolina</a:t>
            </a:r>
          </a:p>
        </p:txBody>
      </p:sp>
    </p:spTree>
    <p:extLst>
      <p:ext uri="{BB962C8B-B14F-4D97-AF65-F5344CB8AC3E}">
        <p14:creationId xmlns:p14="http://schemas.microsoft.com/office/powerpoint/2010/main" val="677673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p:txBody>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Five years after the Help My House pilot, participating homes continued to demonstrate average savings of more than 30 percent with less than one percent degradation in those savings since measures were first installed. </a:t>
            </a:r>
          </a:p>
          <a:p>
            <a:pPr lvl="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Demand savings closely tracked energy savings despite the absence of demand controls.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cs typeface="Times New Roman" panose="02020603050405020304" pitchFamily="18" charset="0"/>
              </a:rPr>
              <a:t>Energy efficiency is likely to cost less than 2 cents per kWh compared to new generation, which will cost much more.</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A 2010 pre-pilot analysis indicated a full-scale, state-wide version of Help My House could retrofit  more than 225,000 cooperative-served homes and would stave off the need for more generation at a fraction of the cost of new power plants.</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39931" y="274698"/>
            <a:ext cx="11353800" cy="1325563"/>
          </a:xfrm>
        </p:spPr>
        <p:txBody>
          <a:bodyPr>
            <a:normAutofit/>
          </a:bodyPr>
          <a:lstStyle/>
          <a:p>
            <a:r>
              <a:rPr lang="en-US" sz="3600" dirty="0">
                <a:latin typeface="Times New Roman" panose="02020603050405020304" pitchFamily="18" charset="0"/>
                <a:cs typeface="Times New Roman" panose="02020603050405020304" pitchFamily="18" charset="0"/>
              </a:rPr>
              <a:t>Lessons Learned from KW Savings’ Help My House Model </a:t>
            </a:r>
          </a:p>
        </p:txBody>
      </p:sp>
      <p:sp>
        <p:nvSpPr>
          <p:cNvPr id="5" name="Slide Number Placeholder 4">
            <a:extLst>
              <a:ext uri="{FF2B5EF4-FFF2-40B4-BE49-F238E27FC236}">
                <a16:creationId xmlns:a16="http://schemas.microsoft.com/office/drawing/2014/main" id="{4418B5F1-5A85-403D-AE93-EBD55E1D6F9F}"/>
              </a:ext>
            </a:extLst>
          </p:cNvPr>
          <p:cNvSpPr>
            <a:spLocks noGrp="1"/>
          </p:cNvSpPr>
          <p:nvPr>
            <p:ph type="sldNum" sz="quarter" idx="12"/>
          </p:nvPr>
        </p:nvSpPr>
        <p:spPr>
          <a:xfrm>
            <a:off x="7958958" y="6225538"/>
            <a:ext cx="2743200" cy="365125"/>
          </a:xfrm>
        </p:spPr>
        <p:txBody>
          <a:bodyPr/>
          <a:lstStyle/>
          <a:p>
            <a:r>
              <a:rPr lang="en-US" dirty="0">
                <a:solidFill>
                  <a:prstClr val="black"/>
                </a:solidFill>
              </a:rPr>
              <a:t>Used  by permission of KW Savings</a:t>
            </a:r>
          </a:p>
          <a:p>
            <a:endParaRPr lang="en-US" dirty="0"/>
          </a:p>
        </p:txBody>
      </p:sp>
    </p:spTree>
    <p:extLst>
      <p:ext uri="{BB962C8B-B14F-4D97-AF65-F5344CB8AC3E}">
        <p14:creationId xmlns:p14="http://schemas.microsoft.com/office/powerpoint/2010/main" val="304153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EB266EA2-42D1-4DDA-9C30-20D4C9002DE0}"/>
              </a:ext>
            </a:extLst>
          </p:cNvPr>
          <p:cNvGraphicFramePr>
            <a:graphicFrameLocks/>
          </p:cNvGraphicFramePr>
          <p:nvPr/>
        </p:nvGraphicFramePr>
        <p:xfrm>
          <a:off x="2830282" y="2187475"/>
          <a:ext cx="6531429" cy="403757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4D824030-8F53-461C-A26C-3D7D040CBF5D}"/>
              </a:ext>
            </a:extLst>
          </p:cNvPr>
          <p:cNvSpPr txBox="1"/>
          <p:nvPr/>
        </p:nvSpPr>
        <p:spPr>
          <a:xfrm>
            <a:off x="5858635" y="5678516"/>
            <a:ext cx="833119" cy="307778"/>
          </a:xfrm>
          <a:prstGeom prst="rect">
            <a:avLst/>
          </a:prstGeom>
          <a:noFill/>
        </p:spPr>
        <p:txBody>
          <a:bodyPr wrap="square" rtlCol="0">
            <a:spAutoFit/>
          </a:bodyPr>
          <a:lstStyle/>
          <a:p>
            <a:r>
              <a:rPr lang="en-US" sz="1400" dirty="0"/>
              <a:t>Hour</a:t>
            </a:r>
          </a:p>
        </p:txBody>
      </p:sp>
      <p:sp>
        <p:nvSpPr>
          <p:cNvPr id="12" name="TextBox 11">
            <a:extLst>
              <a:ext uri="{FF2B5EF4-FFF2-40B4-BE49-F238E27FC236}">
                <a16:creationId xmlns:a16="http://schemas.microsoft.com/office/drawing/2014/main" id="{8C9283D9-98E9-4EBA-B5E0-42D163D98B77}"/>
              </a:ext>
            </a:extLst>
          </p:cNvPr>
          <p:cNvSpPr txBox="1"/>
          <p:nvPr/>
        </p:nvSpPr>
        <p:spPr>
          <a:xfrm rot="16200000">
            <a:off x="2106975" y="3358866"/>
            <a:ext cx="1171575" cy="523220"/>
          </a:xfrm>
          <a:prstGeom prst="rect">
            <a:avLst/>
          </a:prstGeom>
          <a:noFill/>
        </p:spPr>
        <p:txBody>
          <a:bodyPr wrap="square" rtlCol="0">
            <a:spAutoFit/>
          </a:bodyPr>
          <a:lstStyle/>
          <a:p>
            <a:r>
              <a:rPr lang="en-US" sz="1400" dirty="0"/>
              <a:t>Kilowatt Hours (</a:t>
            </a:r>
            <a:r>
              <a:rPr lang="en-US" sz="1400" dirty="0" err="1"/>
              <a:t>Kwh</a:t>
            </a:r>
            <a:r>
              <a:rPr lang="en-US" sz="1400" dirty="0"/>
              <a:t>)</a:t>
            </a:r>
          </a:p>
        </p:txBody>
      </p:sp>
      <p:sp>
        <p:nvSpPr>
          <p:cNvPr id="14" name="Title 13">
            <a:extLst>
              <a:ext uri="{FF2B5EF4-FFF2-40B4-BE49-F238E27FC236}">
                <a16:creationId xmlns:a16="http://schemas.microsoft.com/office/drawing/2014/main" id="{E0FABDF3-BC5C-4B10-A8D1-3B3EA82B9C2A}"/>
              </a:ext>
            </a:extLst>
          </p:cNvPr>
          <p:cNvSpPr>
            <a:spLocks noGrp="1"/>
          </p:cNvSpPr>
          <p:nvPr>
            <p:ph type="title"/>
          </p:nvPr>
        </p:nvSpPr>
        <p:spPr/>
        <p:txBody>
          <a:bodyPr/>
          <a:lstStyle/>
          <a:p>
            <a:r>
              <a:rPr lang="en-US" dirty="0"/>
              <a:t>Success Stories From Our Borrowers  - KW Savings</a:t>
            </a:r>
            <a:br>
              <a:rPr lang="en-US" dirty="0"/>
            </a:br>
            <a:r>
              <a:rPr lang="en-US" dirty="0"/>
              <a:t>Help My House Model Duck Curve Improvement</a:t>
            </a:r>
          </a:p>
        </p:txBody>
      </p:sp>
      <p:graphicFrame>
        <p:nvGraphicFramePr>
          <p:cNvPr id="6" name="Content Placeholder 5">
            <a:extLst>
              <a:ext uri="{FF2B5EF4-FFF2-40B4-BE49-F238E27FC236}">
                <a16:creationId xmlns:a16="http://schemas.microsoft.com/office/drawing/2014/main" id="{0CD62027-0566-4BE3-9AEF-58ED1941EAE7}"/>
              </a:ext>
            </a:extLst>
          </p:cNvPr>
          <p:cNvGraphicFramePr>
            <a:graphicFrameLocks noGrp="1"/>
          </p:cNvGraphicFramePr>
          <p:nvPr>
            <p:ph idx="1"/>
          </p:nvPr>
        </p:nvGraphicFramePr>
        <p:xfrm>
          <a:off x="2830281" y="2190273"/>
          <a:ext cx="6531429" cy="403757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F52EFF-D988-4145-BD45-DD11012DBF8D}"/>
              </a:ext>
            </a:extLst>
          </p:cNvPr>
          <p:cNvSpPr txBox="1"/>
          <p:nvPr/>
        </p:nvSpPr>
        <p:spPr>
          <a:xfrm>
            <a:off x="4062674" y="1868090"/>
            <a:ext cx="4425043" cy="400110"/>
          </a:xfrm>
          <a:prstGeom prst="rect">
            <a:avLst/>
          </a:prstGeom>
          <a:noFill/>
        </p:spPr>
        <p:txBody>
          <a:bodyPr wrap="square" rtlCol="0">
            <a:spAutoFit/>
          </a:bodyPr>
          <a:lstStyle/>
          <a:p>
            <a:r>
              <a:rPr lang="en-US" sz="2000" b="1" dirty="0"/>
              <a:t>Average Summer Day Load Shape</a:t>
            </a:r>
          </a:p>
        </p:txBody>
      </p:sp>
      <p:sp>
        <p:nvSpPr>
          <p:cNvPr id="2" name="Slide Number Placeholder 1">
            <a:extLst>
              <a:ext uri="{FF2B5EF4-FFF2-40B4-BE49-F238E27FC236}">
                <a16:creationId xmlns:a16="http://schemas.microsoft.com/office/drawing/2014/main" id="{1DD8891A-818A-42EE-A99D-B4B3AA6C0311}"/>
              </a:ext>
            </a:extLst>
          </p:cNvPr>
          <p:cNvSpPr>
            <a:spLocks noGrp="1"/>
          </p:cNvSpPr>
          <p:nvPr>
            <p:ph type="sldNum" sz="quarter" idx="12"/>
          </p:nvPr>
        </p:nvSpPr>
        <p:spPr>
          <a:xfrm>
            <a:off x="8179676" y="6315756"/>
            <a:ext cx="2743200" cy="365125"/>
          </a:xfrm>
        </p:spPr>
        <p:txBody>
          <a:bodyPr/>
          <a:lstStyle/>
          <a:p>
            <a:pPr lvl="0"/>
            <a:r>
              <a:rPr lang="en-US">
                <a:solidFill>
                  <a:prstClr val="black"/>
                </a:solidFill>
              </a:rPr>
              <a:t>Used  by permission of KW Savings</a:t>
            </a:r>
            <a:endParaRPr lang="en-US" dirty="0">
              <a:solidFill>
                <a:prstClr val="black"/>
              </a:solidFill>
            </a:endParaRPr>
          </a:p>
        </p:txBody>
      </p:sp>
    </p:spTree>
    <p:extLst>
      <p:ext uri="{BB962C8B-B14F-4D97-AF65-F5344CB8AC3E}">
        <p14:creationId xmlns:p14="http://schemas.microsoft.com/office/powerpoint/2010/main" val="41810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648420-E4FD-45E2-896E-6843C5CC0BD5}"/>
              </a:ext>
            </a:extLst>
          </p:cNvPr>
          <p:cNvSpPr>
            <a:spLocks noGrp="1"/>
          </p:cNvSpPr>
          <p:nvPr>
            <p:ph idx="1"/>
          </p:nvPr>
        </p:nvSpPr>
        <p:spPr>
          <a:xfrm>
            <a:off x="249720" y="2132784"/>
            <a:ext cx="11205328" cy="4525963"/>
          </a:xfrm>
        </p:spPr>
        <p:txBody>
          <a:bodyPr>
            <a:normAutofit/>
          </a:bodyPr>
          <a:lstStyle/>
          <a:p>
            <a:pPr marL="457200" lvl="1" indent="0">
              <a:buNone/>
            </a:pPr>
            <a:r>
              <a:rPr lang="en-US" sz="2400" dirty="0">
                <a:latin typeface="Times New Roman" panose="02020603050405020304" pitchFamily="18" charset="0"/>
                <a:cs typeface="Times New Roman" panose="02020603050405020304" pitchFamily="18" charset="0"/>
              </a:rPr>
              <a:t>Who is your Point of Contact at USDA? </a:t>
            </a:r>
          </a:p>
          <a:p>
            <a:pPr marL="457200" lvl="1" indent="0">
              <a:buNone/>
            </a:pPr>
            <a:endParaRPr lang="en-US" sz="2400" dirty="0">
              <a:latin typeface="Times New Roman" panose="02020603050405020304" pitchFamily="18" charset="0"/>
              <a:cs typeface="Times New Roman" panose="02020603050405020304" pitchFamily="18" charset="0"/>
            </a:endParaRPr>
          </a:p>
          <a:p>
            <a:pPr marL="457200" lvl="1" indent="0">
              <a:buNone/>
            </a:pPr>
            <a:r>
              <a:rPr lang="en-US" sz="2400" dirty="0">
                <a:latin typeface="Times New Roman" panose="02020603050405020304" pitchFamily="18" charset="0"/>
                <a:cs typeface="Times New Roman" panose="02020603050405020304" pitchFamily="18" charset="0"/>
              </a:rPr>
              <a:t>Rural Development State Directors:</a:t>
            </a:r>
          </a:p>
          <a:p>
            <a:pPr marL="457200" lvl="1" indent="0">
              <a:buNone/>
            </a:pPr>
            <a:r>
              <a:rPr lang="en-US" sz="2400" dirty="0">
                <a:latin typeface="Times New Roman" panose="02020603050405020304" pitchFamily="18" charset="0"/>
                <a:cs typeface="Times New Roman" panose="02020603050405020304" pitchFamily="18" charset="0"/>
                <a:hlinkClick r:id="rId2"/>
              </a:rPr>
              <a:t>https://www.rd.usda.gov/contact-us/state-offices</a:t>
            </a:r>
            <a:r>
              <a:rPr lang="en-US" sz="2400" dirty="0">
                <a:latin typeface="Times New Roman" panose="02020603050405020304" pitchFamily="18" charset="0"/>
                <a:cs typeface="Times New Roman" panose="02020603050405020304" pitchFamily="18" charset="0"/>
              </a:rPr>
              <a:t> </a:t>
            </a:r>
          </a:p>
          <a:p>
            <a:pPr marL="457200" lvl="1" indent="0">
              <a:buNone/>
            </a:pPr>
            <a:endParaRPr lang="en-US" sz="2400" dirty="0">
              <a:latin typeface="Times New Roman" panose="02020603050405020304" pitchFamily="18" charset="0"/>
              <a:cs typeface="Times New Roman" panose="02020603050405020304" pitchFamily="18" charset="0"/>
            </a:endParaRPr>
          </a:p>
          <a:p>
            <a:pPr marL="457200" lvl="1" indent="0">
              <a:buNone/>
            </a:pPr>
            <a:r>
              <a:rPr lang="en-US" sz="2400" dirty="0">
                <a:latin typeface="Times New Roman" panose="02020603050405020304" pitchFamily="18" charset="0"/>
                <a:cs typeface="Times New Roman" panose="02020603050405020304" pitchFamily="18" charset="0"/>
              </a:rPr>
              <a:t>Electric Program Contact Information:</a:t>
            </a:r>
          </a:p>
          <a:p>
            <a:pPr marL="457200" lvl="1" indent="0">
              <a:buNone/>
            </a:pPr>
            <a:r>
              <a:rPr lang="en-US" sz="2400" dirty="0">
                <a:latin typeface="Times New Roman" panose="02020603050405020304" pitchFamily="18" charset="0"/>
                <a:cs typeface="Times New Roman" panose="02020603050405020304" pitchFamily="18" charset="0"/>
                <a:hlinkClick r:id="rId3"/>
              </a:rPr>
              <a:t>https://www.rd.usda.gov/programs-services/all-programs/electric-programs</a:t>
            </a:r>
            <a:r>
              <a:rPr lang="en-US" sz="2400" dirty="0">
                <a:latin typeface="Times New Roman" panose="02020603050405020304" pitchFamily="18" charset="0"/>
                <a:cs typeface="Times New Roman" panose="02020603050405020304" pitchFamily="18" charset="0"/>
              </a:rPr>
              <a:t> </a:t>
            </a:r>
          </a:p>
          <a:p>
            <a:pPr marL="457200" lvl="1" indent="0">
              <a:buNone/>
            </a:pPr>
            <a:endParaRPr lang="en-US" sz="2400" dirty="0">
              <a:latin typeface="Times New Roman" panose="02020603050405020304" pitchFamily="18" charset="0"/>
              <a:cs typeface="Times New Roman" panose="02020603050405020304" pitchFamily="18" charset="0"/>
            </a:endParaRPr>
          </a:p>
          <a:p>
            <a:pPr marL="457200" lvl="1" indent="0">
              <a:buNone/>
            </a:pPr>
            <a:r>
              <a:rPr lang="en-US" sz="2400" dirty="0">
                <a:latin typeface="Times New Roman" panose="02020603050405020304" pitchFamily="18" charset="0"/>
                <a:cs typeface="Times New Roman" panose="02020603050405020304" pitchFamily="18" charset="0"/>
              </a:rPr>
              <a:t>Electric Program General Field Representatives (GFR’s): </a:t>
            </a:r>
          </a:p>
          <a:p>
            <a:pPr marL="457200" lvl="1" indent="0">
              <a:buNone/>
            </a:pPr>
            <a:r>
              <a:rPr lang="en-US" sz="2400" dirty="0">
                <a:latin typeface="Times New Roman" panose="02020603050405020304" pitchFamily="18" charset="0"/>
                <a:cs typeface="Times New Roman" panose="02020603050405020304" pitchFamily="18" charset="0"/>
                <a:hlinkClick r:id="rId4"/>
              </a:rPr>
              <a:t>https://www.rd.usda.gov/contact-us/electric-gfr</a:t>
            </a:r>
            <a:r>
              <a:rPr lang="en-US" sz="2400" dirty="0">
                <a:latin typeface="Times New Roman" panose="02020603050405020304" pitchFamily="18" charset="0"/>
                <a:cs typeface="Times New Roman" panose="02020603050405020304" pitchFamily="18" charset="0"/>
              </a:rPr>
              <a:t> </a:t>
            </a:r>
          </a:p>
          <a:p>
            <a:pPr marL="457200" lvl="1" indent="0">
              <a:buNone/>
            </a:pPr>
            <a:endParaRPr lang="en-US" sz="3200" dirty="0"/>
          </a:p>
          <a:p>
            <a:pPr marL="457200" lvl="1" indent="0">
              <a:buNone/>
            </a:pPr>
            <a:endParaRPr lang="en-US" sz="2600" dirty="0">
              <a:solidFill>
                <a:srgbClr val="FF0000"/>
              </a:solidFill>
            </a:endParaRPr>
          </a:p>
        </p:txBody>
      </p:sp>
      <p:sp>
        <p:nvSpPr>
          <p:cNvPr id="7" name="TextBox 6">
            <a:extLst>
              <a:ext uri="{FF2B5EF4-FFF2-40B4-BE49-F238E27FC236}">
                <a16:creationId xmlns:a16="http://schemas.microsoft.com/office/drawing/2014/main" id="{E7C6E3EA-26E9-44BE-857E-680DBBA07EFA}"/>
              </a:ext>
            </a:extLst>
          </p:cNvPr>
          <p:cNvSpPr txBox="1"/>
          <p:nvPr/>
        </p:nvSpPr>
        <p:spPr>
          <a:xfrm>
            <a:off x="385501" y="514434"/>
            <a:ext cx="11420997" cy="101566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USDA- Rural Development 		</a:t>
            </a:r>
          </a:p>
          <a:p>
            <a:r>
              <a:rPr lang="en-US" sz="2400" dirty="0">
                <a:solidFill>
                  <a:schemeClr val="bg1"/>
                </a:solidFill>
                <a:latin typeface="Times New Roman" panose="02020603050405020304" pitchFamily="18" charset="0"/>
                <a:cs typeface="Times New Roman" panose="02020603050405020304" pitchFamily="18" charset="0"/>
              </a:rPr>
              <a:t>Together, America Prospers</a:t>
            </a:r>
          </a:p>
        </p:txBody>
      </p:sp>
      <p:sp>
        <p:nvSpPr>
          <p:cNvPr id="3" name="Rectangle 2">
            <a:extLst>
              <a:ext uri="{FF2B5EF4-FFF2-40B4-BE49-F238E27FC236}">
                <a16:creationId xmlns:a16="http://schemas.microsoft.com/office/drawing/2014/main" id="{BFCCEDBB-50CC-4E3C-AA5C-1C6ED7494CBD}"/>
              </a:ext>
            </a:extLst>
          </p:cNvPr>
          <p:cNvSpPr/>
          <p:nvPr/>
        </p:nvSpPr>
        <p:spPr>
          <a:xfrm>
            <a:off x="589085" y="1919873"/>
            <a:ext cx="10647484" cy="707886"/>
          </a:xfrm>
          <a:prstGeom prst="rect">
            <a:avLst/>
          </a:prstGeom>
        </p:spPr>
        <p:txBody>
          <a:bodyPr wrap="square">
            <a:spAutoFit/>
          </a:bodyPr>
          <a:lstStyle/>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884C8A4-E646-4BC0-AD6D-FB39BCCD5B6A}"/>
              </a:ext>
            </a:extLst>
          </p:cNvPr>
          <p:cNvSpPr>
            <a:spLocks noGrp="1"/>
          </p:cNvSpPr>
          <p:nvPr>
            <p:ph type="sldNum" sz="quarter" idx="12"/>
          </p:nvPr>
        </p:nvSpPr>
        <p:spPr/>
        <p:txBody>
          <a:bodyPr/>
          <a:lstStyle/>
          <a:p>
            <a:fld id="{262BAFDC-492D-CB4D-B02A-4A44B4604C8A}" type="slidenum">
              <a:rPr lang="en-US" smtClean="0"/>
              <a:t>33</a:t>
            </a:fld>
            <a:endParaRPr lang="en-US"/>
          </a:p>
        </p:txBody>
      </p:sp>
    </p:spTree>
    <p:extLst>
      <p:ext uri="{BB962C8B-B14F-4D97-AF65-F5344CB8AC3E}">
        <p14:creationId xmlns:p14="http://schemas.microsoft.com/office/powerpoint/2010/main" val="1543904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838200" y="2171811"/>
            <a:ext cx="9100625" cy="2835617"/>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Information included in this presentation is for illustration purposes only. USDA-RUS does not endorse or recommend any commercial entities, products, processes, or services. USDA-RUS is not responsible for the operation of the energy efficiency programs mentioned in this presentation and does not endorse, warrant, or guarantee the products, services, or information directly or indirectly described or voluntarily offered by the energy efficiency program operators.  </a:t>
            </a:r>
          </a:p>
          <a:p>
            <a:pPr marL="0" indent="0">
              <a:buNone/>
            </a:pPr>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Acknowledgement and Disclaimer</a:t>
            </a: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917D15-3B2B-4106-98F4-2048D87F35CA}"/>
              </a:ext>
            </a:extLst>
          </p:cNvPr>
          <p:cNvSpPr>
            <a:spLocks noGrp="1"/>
          </p:cNvSpPr>
          <p:nvPr>
            <p:ph type="sldNum" sz="quarter" idx="12"/>
          </p:nvPr>
        </p:nvSpPr>
        <p:spPr/>
        <p:txBody>
          <a:bodyPr/>
          <a:lstStyle/>
          <a:p>
            <a:fld id="{262BAFDC-492D-CB4D-B02A-4A44B4604C8A}" type="slidenum">
              <a:rPr lang="en-US" smtClean="0"/>
              <a:t>34</a:t>
            </a:fld>
            <a:endParaRPr lang="en-US"/>
          </a:p>
        </p:txBody>
      </p:sp>
    </p:spTree>
    <p:extLst>
      <p:ext uri="{BB962C8B-B14F-4D97-AF65-F5344CB8AC3E}">
        <p14:creationId xmlns:p14="http://schemas.microsoft.com/office/powerpoint/2010/main" val="508964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DD12-3884-FC4C-85ED-40418C013968}"/>
              </a:ext>
            </a:extLst>
          </p:cNvPr>
          <p:cNvSpPr>
            <a:spLocks noGrp="1"/>
          </p:cNvSpPr>
          <p:nvPr>
            <p:ph type="title"/>
          </p:nvPr>
        </p:nvSpPr>
        <p:spPr>
          <a:xfrm>
            <a:off x="326390" y="365125"/>
            <a:ext cx="5905500" cy="1325563"/>
          </a:xfrm>
        </p:spPr>
        <p:txBody>
          <a:bodyPr>
            <a:normAutofit/>
          </a:bodyPr>
          <a:lstStyle/>
          <a:p>
            <a:r>
              <a:rPr lang="en-US" sz="3600" dirty="0">
                <a:solidFill>
                  <a:schemeClr val="bg1"/>
                </a:solidFill>
                <a:latin typeface="Times New Roman" panose="02020603050405020304" pitchFamily="18" charset="0"/>
                <a:cs typeface="Times New Roman" panose="02020603050405020304" pitchFamily="18" charset="0"/>
              </a:rPr>
              <a:t>Questions?</a:t>
            </a:r>
          </a:p>
        </p:txBody>
      </p:sp>
      <p:pic>
        <p:nvPicPr>
          <p:cNvPr id="7" name="Picture Placeholder 6">
            <a:extLst>
              <a:ext uri="{FF2B5EF4-FFF2-40B4-BE49-F238E27FC236}">
                <a16:creationId xmlns:a16="http://schemas.microsoft.com/office/drawing/2014/main" id="{8A36CE28-2FA6-1041-A455-6B3CD6E6DB6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7251700" y="-1"/>
            <a:ext cx="5021342" cy="6460621"/>
          </a:xfrm>
        </p:spPr>
      </p:pic>
      <p:sp>
        <p:nvSpPr>
          <p:cNvPr id="5" name="Content Placeholder 4">
            <a:extLst>
              <a:ext uri="{FF2B5EF4-FFF2-40B4-BE49-F238E27FC236}">
                <a16:creationId xmlns:a16="http://schemas.microsoft.com/office/drawing/2014/main" id="{8E8504BB-B9C5-44CA-B3C4-E89478C22D6A}"/>
              </a:ext>
            </a:extLst>
          </p:cNvPr>
          <p:cNvSpPr>
            <a:spLocks noGrp="1"/>
          </p:cNvSpPr>
          <p:nvPr>
            <p:ph sz="half" idx="1"/>
          </p:nvPr>
        </p:nvSpPr>
        <p:spPr>
          <a:xfrm>
            <a:off x="326390" y="3764811"/>
            <a:ext cx="3781425" cy="2210449"/>
          </a:xfrm>
        </p:spPr>
        <p:txBody>
          <a:bodyPr>
            <a:normAutofit/>
          </a:bodyPr>
          <a:lstStyle/>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Contact Information :  </a:t>
            </a: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Bob Coates  PE, PMP</a:t>
            </a: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Electric Program </a:t>
            </a: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Rural Development, Rural Utilities Service</a:t>
            </a: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hlinkClick r:id="rId4"/>
              </a:rPr>
              <a:t>Robert.Coates@usda.gov</a:t>
            </a:r>
            <a:r>
              <a:rPr lang="en-US" sz="1600" dirty="0">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Office: (202) 260-5415</a:t>
            </a: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hlinkClick r:id="rId5"/>
              </a:rPr>
              <a:t>www.rd.usda.gov</a:t>
            </a:r>
            <a:endParaRPr lang="en-US" sz="16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Together, America Prospers</a:t>
            </a:r>
          </a:p>
          <a:p>
            <a:pPr marL="0" indent="0">
              <a:lnSpc>
                <a:spcPct val="100000"/>
              </a:lnSpc>
              <a:spcBef>
                <a:spcPts val="0"/>
              </a:spcBef>
              <a:buNone/>
            </a:pPr>
            <a:endParaRPr lang="en-US" sz="16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600" dirty="0">
              <a:latin typeface="Times New Roman" panose="02020603050405020304" pitchFamily="18"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0F36074A-4F73-4C44-A486-9CD3C1C6ABE2}"/>
              </a:ext>
            </a:extLst>
          </p:cNvPr>
          <p:cNvSpPr/>
          <p:nvPr/>
        </p:nvSpPr>
        <p:spPr>
          <a:xfrm>
            <a:off x="326390" y="2150795"/>
            <a:ext cx="6096000" cy="646331"/>
          </a:xfrm>
          <a:prstGeom prst="rect">
            <a:avLst/>
          </a:prstGeom>
        </p:spPr>
        <p:txBody>
          <a:bodyPr>
            <a:spAutoFit/>
          </a:bodyPr>
          <a:lstStyle/>
          <a:p>
            <a:r>
              <a:rPr lang="en-US" dirty="0">
                <a:solidFill>
                  <a:srgbClr val="000000"/>
                </a:solidFill>
                <a:latin typeface="Times New Roman" panose="02020603050405020304" pitchFamily="18" charset="0"/>
                <a:cs typeface="Times New Roman" panose="02020603050405020304" pitchFamily="18" charset="0"/>
              </a:rPr>
              <a:t>RUS Electric Program GFR Link: </a:t>
            </a:r>
            <a:r>
              <a:rPr lang="en-US" dirty="0">
                <a:solidFill>
                  <a:srgbClr val="000000"/>
                </a:solidFill>
                <a:latin typeface="Times New Roman" panose="02020603050405020304" pitchFamily="18" charset="0"/>
                <a:cs typeface="Times New Roman" panose="02020603050405020304" pitchFamily="18" charset="0"/>
                <a:hlinkClick r:id="rId6"/>
              </a:rPr>
              <a:t>https://www.rd.usda.gov/contact-us/electric-gfr</a:t>
            </a:r>
            <a:r>
              <a:rPr lang="en-US" dirty="0">
                <a:solidFill>
                  <a:srgbClr val="00000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FCB938D-8E58-4F71-95A1-4E3C97E860A6}"/>
              </a:ext>
            </a:extLst>
          </p:cNvPr>
          <p:cNvSpPr/>
          <p:nvPr/>
        </p:nvSpPr>
        <p:spPr>
          <a:xfrm>
            <a:off x="326390" y="3010620"/>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hlinkClick r:id="rId7"/>
              </a:rPr>
              <a:t>https://www.rd.usda.gov/programs-services/rural-energy-savings-program</a:t>
            </a:r>
            <a:r>
              <a:rPr lang="en-US"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52E46058-05F2-49A7-A7FD-7205426A9732}"/>
              </a:ext>
            </a:extLst>
          </p:cNvPr>
          <p:cNvSpPr txBox="1"/>
          <p:nvPr/>
        </p:nvSpPr>
        <p:spPr>
          <a:xfrm>
            <a:off x="326390" y="2752433"/>
            <a:ext cx="42906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USDA Rural Energy Savings Program Link:</a:t>
            </a:r>
          </a:p>
        </p:txBody>
      </p:sp>
      <p:sp>
        <p:nvSpPr>
          <p:cNvPr id="9" name="Slide Number Placeholder 8">
            <a:extLst>
              <a:ext uri="{FF2B5EF4-FFF2-40B4-BE49-F238E27FC236}">
                <a16:creationId xmlns:a16="http://schemas.microsoft.com/office/drawing/2014/main" id="{B021AB73-53A2-4355-B3FB-3A51EE41BFBF}"/>
              </a:ext>
            </a:extLst>
          </p:cNvPr>
          <p:cNvSpPr>
            <a:spLocks noGrp="1"/>
          </p:cNvSpPr>
          <p:nvPr>
            <p:ph type="sldNum" sz="quarter" idx="12"/>
          </p:nvPr>
        </p:nvSpPr>
        <p:spPr/>
        <p:txBody>
          <a:bodyPr/>
          <a:lstStyle/>
          <a:p>
            <a:fld id="{262BAFDC-492D-CB4D-B02A-4A44B4604C8A}" type="slidenum">
              <a:rPr lang="en-US" smtClean="0"/>
              <a:pPr/>
              <a:t>35</a:t>
            </a:fld>
            <a:endParaRPr lang="en-US" dirty="0"/>
          </a:p>
        </p:txBody>
      </p:sp>
    </p:spTree>
    <p:extLst>
      <p:ext uri="{BB962C8B-B14F-4D97-AF65-F5344CB8AC3E}">
        <p14:creationId xmlns:p14="http://schemas.microsoft.com/office/powerpoint/2010/main" val="3553501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24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648420-E4FD-45E2-896E-6843C5CC0BD5}"/>
              </a:ext>
            </a:extLst>
          </p:cNvPr>
          <p:cNvSpPr>
            <a:spLocks noGrp="1"/>
          </p:cNvSpPr>
          <p:nvPr>
            <p:ph idx="1"/>
          </p:nvPr>
        </p:nvSpPr>
        <p:spPr>
          <a:xfrm>
            <a:off x="232529" y="2080925"/>
            <a:ext cx="9460112" cy="4227807"/>
          </a:xfrm>
        </p:spPr>
        <p:txBody>
          <a:bodyPr>
            <a:normAutofit/>
          </a:bodyPr>
          <a:lstStyle/>
          <a:p>
            <a:pPr lvl="1"/>
            <a:r>
              <a:rPr lang="en-US" sz="2400" dirty="0">
                <a:latin typeface="Times New Roman" panose="02020603050405020304" pitchFamily="18" charset="0"/>
                <a:cs typeface="Times New Roman" panose="02020603050405020304" pitchFamily="18" charset="0"/>
              </a:rPr>
              <a:t>RUS makes loans and loan guarantees for electric power systems construction, improvements and replacements aimed at furnishing or improving the electric service in rural areas. </a:t>
            </a:r>
          </a:p>
          <a:p>
            <a:pPr marL="457200" lvl="1" indent="0">
              <a:buNone/>
            </a:pPr>
            <a:endParaRPr lang="en-US" sz="2400" dirty="0">
              <a:latin typeface="Times New Roman" panose="02020603050405020304" pitchFamily="18" charset="0"/>
              <a:cs typeface="Times New Roman" panose="02020603050405020304" pitchFamily="18" charset="0"/>
            </a:endParaRPr>
          </a:p>
          <a:p>
            <a:pPr lvl="1"/>
            <a:r>
              <a:rPr lang="en-US" sz="2400" dirty="0">
                <a:latin typeface="Times New Roman" panose="02020603050405020304" pitchFamily="18" charset="0"/>
                <a:cs typeface="Times New Roman" panose="02020603050405020304" pitchFamily="18" charset="0"/>
              </a:rPr>
              <a:t>The Electric Program serves approximately 610 borrowers and grantees in 46 states.</a:t>
            </a:r>
          </a:p>
          <a:p>
            <a:pPr marL="457200" lvl="1" indent="0">
              <a:buNone/>
            </a:pPr>
            <a:endParaRPr lang="en-US" sz="2400" dirty="0">
              <a:latin typeface="Times New Roman" panose="02020603050405020304" pitchFamily="18" charset="0"/>
              <a:cs typeface="Times New Roman" panose="02020603050405020304" pitchFamily="18" charset="0"/>
            </a:endParaRPr>
          </a:p>
          <a:p>
            <a:pPr lvl="1"/>
            <a:r>
              <a:rPr lang="en-US" sz="2400" dirty="0">
                <a:latin typeface="Times New Roman" panose="02020603050405020304" pitchFamily="18" charset="0"/>
                <a:cs typeface="Times New Roman" panose="02020603050405020304" pitchFamily="18" charset="0"/>
              </a:rPr>
              <a:t>Relending for energy efficiency investments (EECLP, RESP).</a:t>
            </a:r>
          </a:p>
          <a:p>
            <a:pPr marL="457200" lvl="1" indent="0">
              <a:buNone/>
            </a:pPr>
            <a:endParaRPr lang="en-US" sz="2400" dirty="0">
              <a:latin typeface="Times New Roman" panose="02020603050405020304" pitchFamily="18" charset="0"/>
              <a:cs typeface="Times New Roman" panose="02020603050405020304" pitchFamily="18" charset="0"/>
            </a:endParaRPr>
          </a:p>
          <a:p>
            <a:pPr marL="457200" lvl="1" indent="0">
              <a:buNone/>
            </a:pPr>
            <a:endParaRPr lang="en-US" sz="2600" dirty="0"/>
          </a:p>
          <a:p>
            <a:pPr marL="457200" lvl="1" indent="0">
              <a:buNone/>
            </a:pPr>
            <a:endParaRPr lang="en-US" sz="2600" dirty="0"/>
          </a:p>
          <a:p>
            <a:pPr lvl="1"/>
            <a:endParaRPr lang="en-US" sz="2600" dirty="0"/>
          </a:p>
        </p:txBody>
      </p:sp>
      <p:sp>
        <p:nvSpPr>
          <p:cNvPr id="7" name="TextBox 6">
            <a:extLst>
              <a:ext uri="{FF2B5EF4-FFF2-40B4-BE49-F238E27FC236}">
                <a16:creationId xmlns:a16="http://schemas.microsoft.com/office/drawing/2014/main" id="{E7C6E3EA-26E9-44BE-857E-680DBBA07EFA}"/>
              </a:ext>
            </a:extLst>
          </p:cNvPr>
          <p:cNvSpPr txBox="1"/>
          <p:nvPr/>
        </p:nvSpPr>
        <p:spPr>
          <a:xfrm>
            <a:off x="760854" y="549268"/>
            <a:ext cx="11025344" cy="646331"/>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RUS – Electric Program</a:t>
            </a:r>
          </a:p>
        </p:txBody>
      </p:sp>
      <p:sp>
        <p:nvSpPr>
          <p:cNvPr id="2" name="Slide Number Placeholder 1">
            <a:extLst>
              <a:ext uri="{FF2B5EF4-FFF2-40B4-BE49-F238E27FC236}">
                <a16:creationId xmlns:a16="http://schemas.microsoft.com/office/drawing/2014/main" id="{08EF3A30-D189-42EC-ABB2-A80310162CB3}"/>
              </a:ext>
            </a:extLst>
          </p:cNvPr>
          <p:cNvSpPr>
            <a:spLocks noGrp="1"/>
          </p:cNvSpPr>
          <p:nvPr>
            <p:ph type="sldNum" sz="quarter" idx="12"/>
          </p:nvPr>
        </p:nvSpPr>
        <p:spPr/>
        <p:txBody>
          <a:bodyPr/>
          <a:lstStyle/>
          <a:p>
            <a:fld id="{262BAFDC-492D-CB4D-B02A-4A44B4604C8A}" type="slidenum">
              <a:rPr lang="en-US" smtClean="0"/>
              <a:t>4</a:t>
            </a:fld>
            <a:endParaRPr lang="en-US"/>
          </a:p>
        </p:txBody>
      </p:sp>
    </p:spTree>
    <p:extLst>
      <p:ext uri="{BB962C8B-B14F-4D97-AF65-F5344CB8AC3E}">
        <p14:creationId xmlns:p14="http://schemas.microsoft.com/office/powerpoint/2010/main" val="27970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n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8" y="5465338"/>
            <a:ext cx="12217938" cy="953998"/>
          </a:xfrm>
          <a:prstGeom prst="rect">
            <a:avLst/>
          </a:prstGeom>
        </p:spPr>
      </p:pic>
      <p:sp>
        <p:nvSpPr>
          <p:cNvPr id="11" name="Title 1"/>
          <p:cNvSpPr txBox="1">
            <a:spLocks/>
          </p:cNvSpPr>
          <p:nvPr/>
        </p:nvSpPr>
        <p:spPr bwMode="auto">
          <a:xfrm>
            <a:off x="1095440" y="514696"/>
            <a:ext cx="8229600" cy="576262"/>
          </a:xfrm>
          <a:prstGeom prst="rect">
            <a:avLst/>
          </a:prstGeom>
          <a:noFill/>
          <a:ln w="9525">
            <a:noFill/>
            <a:miter lim="800000"/>
            <a:headEnd/>
            <a:tailEnd/>
          </a:ln>
        </p:spPr>
        <p:txBody>
          <a:bodyPr anchor="ctr"/>
          <a:lstStyle/>
          <a:p>
            <a:r>
              <a:rPr lang="en-US" sz="3600" dirty="0">
                <a:solidFill>
                  <a:schemeClr val="bg1"/>
                </a:solidFill>
                <a:latin typeface="Times New Roman" panose="02020603050405020304" pitchFamily="18" charset="0"/>
                <a:ea typeface="ITC Franklin Gothic Book"/>
                <a:cs typeface="Times New Roman" panose="02020603050405020304" pitchFamily="18" charset="0"/>
              </a:rPr>
              <a:t>RESP Overview</a:t>
            </a:r>
          </a:p>
        </p:txBody>
      </p:sp>
      <p:grpSp>
        <p:nvGrpSpPr>
          <p:cNvPr id="12" name="Group 11">
            <a:extLst>
              <a:ext uri="{FF2B5EF4-FFF2-40B4-BE49-F238E27FC236}">
                <a16:creationId xmlns:a16="http://schemas.microsoft.com/office/drawing/2014/main" id="{B4422D5E-B339-498F-BB5A-61EED1B52D17}"/>
              </a:ext>
            </a:extLst>
          </p:cNvPr>
          <p:cNvGrpSpPr/>
          <p:nvPr/>
        </p:nvGrpSpPr>
        <p:grpSpPr>
          <a:xfrm>
            <a:off x="1382451" y="2521599"/>
            <a:ext cx="8219693" cy="3420738"/>
            <a:chOff x="855677" y="2642025"/>
            <a:chExt cx="8219693" cy="3420738"/>
          </a:xfrm>
        </p:grpSpPr>
        <p:sp>
          <p:nvSpPr>
            <p:cNvPr id="2" name="Rectangle: Rounded Corners 1">
              <a:extLst>
                <a:ext uri="{FF2B5EF4-FFF2-40B4-BE49-F238E27FC236}">
                  <a16:creationId xmlns:a16="http://schemas.microsoft.com/office/drawing/2014/main" id="{517828BB-9E36-47CD-990C-B10C77B9823A}"/>
                </a:ext>
              </a:extLst>
            </p:cNvPr>
            <p:cNvSpPr/>
            <p:nvPr/>
          </p:nvSpPr>
          <p:spPr>
            <a:xfrm>
              <a:off x="3590485" y="2767540"/>
              <a:ext cx="2256639" cy="60400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RUS</a:t>
              </a:r>
            </a:p>
          </p:txBody>
        </p:sp>
        <p:sp>
          <p:nvSpPr>
            <p:cNvPr id="3" name="Arrow: Down 2">
              <a:extLst>
                <a:ext uri="{FF2B5EF4-FFF2-40B4-BE49-F238E27FC236}">
                  <a16:creationId xmlns:a16="http://schemas.microsoft.com/office/drawing/2014/main" id="{5C02B9F4-C135-4083-B7A1-97DF43A5C9F8}"/>
                </a:ext>
              </a:extLst>
            </p:cNvPr>
            <p:cNvSpPr/>
            <p:nvPr/>
          </p:nvSpPr>
          <p:spPr>
            <a:xfrm>
              <a:off x="4284987" y="3415730"/>
              <a:ext cx="796958" cy="636405"/>
            </a:xfrm>
            <a:prstGeom prst="downArrow">
              <a:avLst>
                <a:gd name="adj1" fmla="val 50000"/>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 name="Flowchart: Preparation 4">
              <a:extLst>
                <a:ext uri="{FF2B5EF4-FFF2-40B4-BE49-F238E27FC236}">
                  <a16:creationId xmlns:a16="http://schemas.microsoft.com/office/drawing/2014/main" id="{6BB067FD-B61C-4352-AD23-511A42304A1C}"/>
                </a:ext>
              </a:extLst>
            </p:cNvPr>
            <p:cNvSpPr/>
            <p:nvPr/>
          </p:nvSpPr>
          <p:spPr>
            <a:xfrm>
              <a:off x="3184244" y="4052135"/>
              <a:ext cx="3145871" cy="632566"/>
            </a:xfrm>
            <a:prstGeom prst="flowChartPrepara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Eligible Borrower</a:t>
              </a:r>
            </a:p>
          </p:txBody>
        </p:sp>
        <p:pic>
          <p:nvPicPr>
            <p:cNvPr id="15" name="Graphic 14" descr="Arrow: Counterclockwise curve">
              <a:extLst>
                <a:ext uri="{FF2B5EF4-FFF2-40B4-BE49-F238E27FC236}">
                  <a16:creationId xmlns:a16="http://schemas.microsoft.com/office/drawing/2014/main" id="{A43256E9-2E7D-4FC6-A27A-72D4B96CFB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8711" y="4469652"/>
              <a:ext cx="1091967" cy="1091967"/>
            </a:xfrm>
            <a:prstGeom prst="rect">
              <a:avLst/>
            </a:prstGeom>
          </p:spPr>
        </p:pic>
        <p:sp>
          <p:nvSpPr>
            <p:cNvPr id="16" name="Oval 15">
              <a:extLst>
                <a:ext uri="{FF2B5EF4-FFF2-40B4-BE49-F238E27FC236}">
                  <a16:creationId xmlns:a16="http://schemas.microsoft.com/office/drawing/2014/main" id="{D8C5446F-D8D8-43D0-8175-DFCD8B3B6122}"/>
                </a:ext>
              </a:extLst>
            </p:cNvPr>
            <p:cNvSpPr/>
            <p:nvPr/>
          </p:nvSpPr>
          <p:spPr>
            <a:xfrm>
              <a:off x="2460201" y="5398978"/>
              <a:ext cx="4630723" cy="6325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Consumer for EE Measures @ qualified consumer’s facilities</a:t>
              </a:r>
            </a:p>
          </p:txBody>
        </p:sp>
        <p:pic>
          <p:nvPicPr>
            <p:cNvPr id="18" name="Picture 17">
              <a:extLst>
                <a:ext uri="{FF2B5EF4-FFF2-40B4-BE49-F238E27FC236}">
                  <a16:creationId xmlns:a16="http://schemas.microsoft.com/office/drawing/2014/main" id="{7E1D170A-AADC-4FA4-8595-A26C52383C0C}"/>
                </a:ext>
              </a:extLst>
            </p:cNvPr>
            <p:cNvPicPr>
              <a:picLocks noChangeAspect="1"/>
            </p:cNvPicPr>
            <p:nvPr/>
          </p:nvPicPr>
          <p:blipFill>
            <a:blip r:embed="rId5"/>
            <a:stretch>
              <a:fillRect/>
            </a:stretch>
          </p:blipFill>
          <p:spPr>
            <a:xfrm>
              <a:off x="4265854" y="4736137"/>
              <a:ext cx="835224" cy="658425"/>
            </a:xfrm>
            <a:prstGeom prst="rect">
              <a:avLst/>
            </a:prstGeom>
          </p:spPr>
        </p:pic>
        <p:pic>
          <p:nvPicPr>
            <p:cNvPr id="20" name="Graphic 19" descr="Arrow: Clockwise curve">
              <a:extLst>
                <a:ext uri="{FF2B5EF4-FFF2-40B4-BE49-F238E27FC236}">
                  <a16:creationId xmlns:a16="http://schemas.microsoft.com/office/drawing/2014/main" id="{344BF95B-1A0B-4378-AFBE-7296500ECC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83889" y="3292405"/>
              <a:ext cx="914400" cy="914400"/>
            </a:xfrm>
            <a:prstGeom prst="rect">
              <a:avLst/>
            </a:prstGeom>
          </p:spPr>
        </p:pic>
        <p:sp>
          <p:nvSpPr>
            <p:cNvPr id="21" name="Thought Bubble: Cloud 20">
              <a:extLst>
                <a:ext uri="{FF2B5EF4-FFF2-40B4-BE49-F238E27FC236}">
                  <a16:creationId xmlns:a16="http://schemas.microsoft.com/office/drawing/2014/main" id="{4F4B1401-8C33-4B36-8F5B-6A7BBDCC89F4}"/>
                </a:ext>
              </a:extLst>
            </p:cNvPr>
            <p:cNvSpPr/>
            <p:nvPr/>
          </p:nvSpPr>
          <p:spPr>
            <a:xfrm>
              <a:off x="6330115" y="2642025"/>
              <a:ext cx="2745255" cy="1091967"/>
            </a:xfrm>
            <a:prstGeom prst="cloudCallout">
              <a:avLst>
                <a:gd name="adj1" fmla="val -23810"/>
                <a:gd name="adj2" fmla="val 217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Loan @ 5% or less for up to </a:t>
              </a:r>
            </a:p>
            <a:p>
              <a:pPr algn="ctr"/>
              <a:r>
                <a:rPr lang="en-US" dirty="0"/>
                <a:t>10 years.</a:t>
              </a:r>
            </a:p>
          </p:txBody>
        </p:sp>
        <p:cxnSp>
          <p:nvCxnSpPr>
            <p:cNvPr id="23" name="Connector: Elbow 22">
              <a:extLst>
                <a:ext uri="{FF2B5EF4-FFF2-40B4-BE49-F238E27FC236}">
                  <a16:creationId xmlns:a16="http://schemas.microsoft.com/office/drawing/2014/main" id="{9F5A23A6-2EF2-4113-AF9F-7C59FA2279C4}"/>
                </a:ext>
              </a:extLst>
            </p:cNvPr>
            <p:cNvCxnSpPr>
              <a:cxnSpLocks/>
            </p:cNvCxnSpPr>
            <p:nvPr/>
          </p:nvCxnSpPr>
          <p:spPr>
            <a:xfrm>
              <a:off x="1952625" y="3371548"/>
              <a:ext cx="1444916" cy="437054"/>
            </a:xfrm>
            <a:prstGeom prst="bentConnector3">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Flowchart: Punched Tape 25">
              <a:extLst>
                <a:ext uri="{FF2B5EF4-FFF2-40B4-BE49-F238E27FC236}">
                  <a16:creationId xmlns:a16="http://schemas.microsoft.com/office/drawing/2014/main" id="{2C101101-F4F7-4AB6-9D91-C66B40448E86}"/>
                </a:ext>
              </a:extLst>
            </p:cNvPr>
            <p:cNvSpPr/>
            <p:nvPr/>
          </p:nvSpPr>
          <p:spPr>
            <a:xfrm>
              <a:off x="855677" y="2894203"/>
              <a:ext cx="1096948" cy="788566"/>
            </a:xfrm>
            <a:prstGeom prst="flowChartPunchedTap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 for up 20 years.</a:t>
              </a:r>
            </a:p>
          </p:txBody>
        </p:sp>
        <p:pic>
          <p:nvPicPr>
            <p:cNvPr id="28" name="Graphic 27" descr="Piggy Bank">
              <a:extLst>
                <a:ext uri="{FF2B5EF4-FFF2-40B4-BE49-F238E27FC236}">
                  <a16:creationId xmlns:a16="http://schemas.microsoft.com/office/drawing/2014/main" id="{D9AF6E46-2936-40B2-A896-5478B96774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30115" y="5366873"/>
              <a:ext cx="591663" cy="695890"/>
            </a:xfrm>
            <a:prstGeom prst="rect">
              <a:avLst/>
            </a:prstGeom>
          </p:spPr>
        </p:pic>
        <p:pic>
          <p:nvPicPr>
            <p:cNvPr id="29" name="Picture 28">
              <a:extLst>
                <a:ext uri="{FF2B5EF4-FFF2-40B4-BE49-F238E27FC236}">
                  <a16:creationId xmlns:a16="http://schemas.microsoft.com/office/drawing/2014/main" id="{C695ED5D-7921-4219-984C-DA698C113DFF}"/>
                </a:ext>
              </a:extLst>
            </p:cNvPr>
            <p:cNvPicPr>
              <a:picLocks noChangeAspect="1"/>
            </p:cNvPicPr>
            <p:nvPr/>
          </p:nvPicPr>
          <p:blipFill>
            <a:blip r:embed="rId10"/>
            <a:stretch>
              <a:fillRect/>
            </a:stretch>
          </p:blipFill>
          <p:spPr>
            <a:xfrm>
              <a:off x="2771366" y="5367759"/>
              <a:ext cx="591662" cy="695004"/>
            </a:xfrm>
            <a:prstGeom prst="rect">
              <a:avLst/>
            </a:prstGeom>
          </p:spPr>
        </p:pic>
      </p:grpSp>
      <p:sp>
        <p:nvSpPr>
          <p:cNvPr id="8" name="Callout: Line 7">
            <a:extLst>
              <a:ext uri="{FF2B5EF4-FFF2-40B4-BE49-F238E27FC236}">
                <a16:creationId xmlns:a16="http://schemas.microsoft.com/office/drawing/2014/main" id="{BE1A711B-B681-4B9C-80F2-022FD03F8D33}"/>
              </a:ext>
            </a:extLst>
          </p:cNvPr>
          <p:cNvSpPr/>
          <p:nvPr/>
        </p:nvSpPr>
        <p:spPr>
          <a:xfrm>
            <a:off x="8594939" y="5246447"/>
            <a:ext cx="2956359" cy="755960"/>
          </a:xfrm>
          <a:prstGeom prst="borderCallout1">
            <a:avLst>
              <a:gd name="adj1" fmla="val 74850"/>
              <a:gd name="adj2" fmla="val -1227"/>
              <a:gd name="adj3" fmla="val 51909"/>
              <a:gd name="adj4" fmla="val -37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Manufactured home energy efficiency retrofit or full replacement</a:t>
            </a:r>
          </a:p>
          <a:p>
            <a:pPr algn="ctr"/>
            <a:r>
              <a:rPr lang="en-US" sz="1400" dirty="0"/>
              <a:t>(cost effectiveness required)</a:t>
            </a:r>
          </a:p>
        </p:txBody>
      </p:sp>
      <p:sp>
        <p:nvSpPr>
          <p:cNvPr id="4" name="Slide Number Placeholder 3">
            <a:extLst>
              <a:ext uri="{FF2B5EF4-FFF2-40B4-BE49-F238E27FC236}">
                <a16:creationId xmlns:a16="http://schemas.microsoft.com/office/drawing/2014/main" id="{43869CCB-1274-4CF9-B0E9-3230C05C4FA4}"/>
              </a:ext>
            </a:extLst>
          </p:cNvPr>
          <p:cNvSpPr>
            <a:spLocks noGrp="1"/>
          </p:cNvSpPr>
          <p:nvPr>
            <p:ph type="sldNum" sz="quarter" idx="12"/>
          </p:nvPr>
        </p:nvSpPr>
        <p:spPr/>
        <p:txBody>
          <a:bodyPr/>
          <a:lstStyle/>
          <a:p>
            <a:fld id="{6657F70D-2148-41FA-9966-2CFD5BAB4D69}" type="slidenum">
              <a:rPr lang="en-US" smtClean="0"/>
              <a:t>5</a:t>
            </a:fld>
            <a:endParaRPr lang="en-US" dirty="0"/>
          </a:p>
        </p:txBody>
      </p:sp>
    </p:spTree>
    <p:extLst>
      <p:ext uri="{BB962C8B-B14F-4D97-AF65-F5344CB8AC3E}">
        <p14:creationId xmlns:p14="http://schemas.microsoft.com/office/powerpoint/2010/main" val="215712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1005400" y="2357674"/>
            <a:ext cx="10515600" cy="884172"/>
          </a:xfrm>
        </p:spPr>
        <p:txBody>
          <a:bodyPr>
            <a:normAutofit/>
          </a:bodyPr>
          <a:lstStyle/>
          <a:p>
            <a:pPr algn="ctr"/>
            <a:r>
              <a:rPr lang="en-US" sz="4800" dirty="0">
                <a:latin typeface="Times New Roman" panose="02020603050405020304" pitchFamily="18" charset="0"/>
                <a:cs typeface="Times New Roman" panose="02020603050405020304" pitchFamily="18" charset="0"/>
              </a:rPr>
              <a:t>RESP Fundamentals</a:t>
            </a:r>
          </a:p>
        </p:txBody>
      </p:sp>
      <p:sp>
        <p:nvSpPr>
          <p:cNvPr id="3" name="Text Placeholder 2">
            <a:extLst>
              <a:ext uri="{FF2B5EF4-FFF2-40B4-BE49-F238E27FC236}">
                <a16:creationId xmlns:a16="http://schemas.microsoft.com/office/drawing/2014/main" id="{0968871E-93A0-9E41-8496-1EAB6065A4F0}"/>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130B8883-4102-49BD-A2BC-8130DFA697DA}"/>
              </a:ext>
            </a:extLst>
          </p:cNvPr>
          <p:cNvSpPr>
            <a:spLocks noGrp="1"/>
          </p:cNvSpPr>
          <p:nvPr>
            <p:ph type="sldNum" sz="quarter" idx="12"/>
          </p:nvPr>
        </p:nvSpPr>
        <p:spPr/>
        <p:txBody>
          <a:bodyPr/>
          <a:lstStyle/>
          <a:p>
            <a:fld id="{262BAFDC-492D-CB4D-B02A-4A44B4604C8A}" type="slidenum">
              <a:rPr lang="en-US" smtClean="0"/>
              <a:pPr/>
              <a:t>6</a:t>
            </a:fld>
            <a:endParaRPr lang="en-US" dirty="0"/>
          </a:p>
        </p:txBody>
      </p:sp>
    </p:spTree>
    <p:extLst>
      <p:ext uri="{BB962C8B-B14F-4D97-AF65-F5344CB8AC3E}">
        <p14:creationId xmlns:p14="http://schemas.microsoft.com/office/powerpoint/2010/main" val="29582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4705-5256-47C2-8597-C9289EB28286}"/>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RESP Purpose</a:t>
            </a:r>
          </a:p>
        </p:txBody>
      </p:sp>
      <p:sp>
        <p:nvSpPr>
          <p:cNvPr id="3" name="Content Placeholder 2">
            <a:extLst>
              <a:ext uri="{FF2B5EF4-FFF2-40B4-BE49-F238E27FC236}">
                <a16:creationId xmlns:a16="http://schemas.microsoft.com/office/drawing/2014/main" id="{1D077B63-9A44-41DE-BEEE-A1ACDDCFCAD3}"/>
              </a:ext>
            </a:extLst>
          </p:cNvPr>
          <p:cNvSpPr>
            <a:spLocks noGrp="1"/>
          </p:cNvSpPr>
          <p:nvPr>
            <p:ph idx="1"/>
          </p:nvPr>
        </p:nvSpPr>
        <p:spPr>
          <a:xfrm>
            <a:off x="838200" y="1979543"/>
            <a:ext cx="9272451" cy="3323977"/>
          </a:xfrm>
        </p:spPr>
        <p:txBody>
          <a:bodyPr>
            <a:normAutofit/>
          </a:bodyPr>
          <a:lstStyle/>
          <a:p>
            <a:pPr lvl="0"/>
            <a:r>
              <a:rPr lang="en-US" sz="2400" dirty="0">
                <a:solidFill>
                  <a:prstClr val="black"/>
                </a:solidFill>
                <a:latin typeface="Times New Roman" panose="02020603050405020304" pitchFamily="18" charset="0"/>
                <a:cs typeface="Times New Roman" panose="02020603050405020304" pitchFamily="18" charset="0"/>
              </a:rPr>
              <a:t>Help </a:t>
            </a:r>
            <a:r>
              <a:rPr lang="en-US" sz="2400" b="1" dirty="0">
                <a:solidFill>
                  <a:prstClr val="black"/>
                </a:solidFill>
                <a:latin typeface="Times New Roman" panose="02020603050405020304" pitchFamily="18" charset="0"/>
                <a:cs typeface="Times New Roman" panose="02020603050405020304" pitchFamily="18" charset="0"/>
              </a:rPr>
              <a:t>rural</a:t>
            </a:r>
            <a:r>
              <a:rPr lang="en-US" sz="2400" dirty="0">
                <a:solidFill>
                  <a:prstClr val="black"/>
                </a:solidFill>
                <a:latin typeface="Times New Roman" panose="02020603050405020304" pitchFamily="18" charset="0"/>
                <a:cs typeface="Times New Roman" panose="02020603050405020304" pitchFamily="18" charset="0"/>
              </a:rPr>
              <a:t> families and small businesses achieve cost savings by providing loans to qualified consumers through eligible entities to implement durable cost-effective energy efficiency measures, energy storage, and renewable energy technologies.  </a:t>
            </a:r>
          </a:p>
          <a:p>
            <a:pPr marL="0" lvl="0" indent="0">
              <a:buNone/>
            </a:pPr>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cs typeface="Times New Roman" panose="02020603050405020304" pitchFamily="18" charset="0"/>
              </a:rPr>
              <a:t>RUS Direct Loan to Borrowers so that they can relend to their consumers for energy efficiency investments, energy storage and renewable energy technologies.</a:t>
            </a:r>
          </a:p>
          <a:p>
            <a:endParaRPr lang="en-US" dirty="0"/>
          </a:p>
          <a:p>
            <a:endParaRPr lang="en-US" dirty="0"/>
          </a:p>
        </p:txBody>
      </p:sp>
      <p:sp>
        <p:nvSpPr>
          <p:cNvPr id="4" name="TextBox 3">
            <a:extLst>
              <a:ext uri="{FF2B5EF4-FFF2-40B4-BE49-F238E27FC236}">
                <a16:creationId xmlns:a16="http://schemas.microsoft.com/office/drawing/2014/main" id="{72E20151-70A1-45F8-9734-4174855E957C}"/>
              </a:ext>
            </a:extLst>
          </p:cNvPr>
          <p:cNvSpPr txBox="1"/>
          <p:nvPr/>
        </p:nvSpPr>
        <p:spPr>
          <a:xfrm>
            <a:off x="933450" y="5693639"/>
            <a:ext cx="10515600" cy="338554"/>
          </a:xfrm>
          <a:prstGeom prst="rect">
            <a:avLst/>
          </a:prstGeom>
          <a:noFill/>
        </p:spPr>
        <p:txBody>
          <a:bodyPr wrap="square" rtlCol="0">
            <a:spAutoFit/>
          </a:bodyPr>
          <a:lstStyle/>
          <a:p>
            <a:pPr lvl="0"/>
            <a:r>
              <a:rPr lang="en-US" sz="1600" dirty="0">
                <a:solidFill>
                  <a:prstClr val="black"/>
                </a:solidFill>
              </a:rPr>
              <a:t>*</a:t>
            </a:r>
            <a:r>
              <a:rPr lang="en-US" sz="1600" dirty="0">
                <a:solidFill>
                  <a:prstClr val="black"/>
                </a:solidFill>
                <a:latin typeface="Times New Roman" panose="02020603050405020304" pitchFamily="18" charset="0"/>
                <a:cs typeface="Times New Roman" panose="02020603050405020304" pitchFamily="18" charset="0"/>
              </a:rPr>
              <a:t>Rural means any area that has a population of 50,000 or less inhabitants or any other area designated eligible by statute.</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A12616D-D4E4-40A9-97A0-B2B475EC5FFB}"/>
              </a:ext>
            </a:extLst>
          </p:cNvPr>
          <p:cNvSpPr>
            <a:spLocks noGrp="1"/>
          </p:cNvSpPr>
          <p:nvPr>
            <p:ph type="sldNum" sz="quarter" idx="12"/>
          </p:nvPr>
        </p:nvSpPr>
        <p:spPr/>
        <p:txBody>
          <a:bodyPr/>
          <a:lstStyle/>
          <a:p>
            <a:fld id="{262BAFDC-492D-CB4D-B02A-4A44B4604C8A}" type="slidenum">
              <a:rPr lang="en-US" smtClean="0"/>
              <a:t>7</a:t>
            </a:fld>
            <a:endParaRPr lang="en-US"/>
          </a:p>
        </p:txBody>
      </p:sp>
    </p:spTree>
    <p:extLst>
      <p:ext uri="{BB962C8B-B14F-4D97-AF65-F5344CB8AC3E}">
        <p14:creationId xmlns:p14="http://schemas.microsoft.com/office/powerpoint/2010/main" val="1897348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n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1327"/>
            <a:ext cx="12217938" cy="953998"/>
          </a:xfrm>
          <a:prstGeom prst="rect">
            <a:avLst/>
          </a:prstGeom>
        </p:spPr>
      </p:pic>
      <p:sp>
        <p:nvSpPr>
          <p:cNvPr id="11" name="Title 1"/>
          <p:cNvSpPr txBox="1">
            <a:spLocks/>
          </p:cNvSpPr>
          <p:nvPr/>
        </p:nvSpPr>
        <p:spPr bwMode="auto">
          <a:xfrm>
            <a:off x="136631" y="141188"/>
            <a:ext cx="8229600" cy="576262"/>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itchFamily="34" charset="0"/>
              <a:ea typeface="ITC Franklin Gothic Book"/>
              <a:cs typeface="ITC Franklin Gothic Book"/>
            </a:endParaRPr>
          </a:p>
        </p:txBody>
      </p:sp>
      <p:sp>
        <p:nvSpPr>
          <p:cNvPr id="2" name="Title 1"/>
          <p:cNvSpPr>
            <a:spLocks noGrp="1"/>
          </p:cNvSpPr>
          <p:nvPr>
            <p:ph type="title"/>
          </p:nvPr>
        </p:nvSpPr>
        <p:spPr>
          <a:xfrm>
            <a:off x="487912" y="429319"/>
            <a:ext cx="10515600" cy="1325563"/>
          </a:xfrm>
        </p:spPr>
        <p:txBody>
          <a:bodyPr>
            <a:noAutofit/>
          </a:bodyPr>
          <a:lstStyle/>
          <a:p>
            <a:pPr lvl="0">
              <a:lnSpc>
                <a:spcPct val="100000"/>
              </a:lnSpc>
              <a:spcBef>
                <a:spcPts val="0"/>
              </a:spcBef>
            </a:pPr>
            <a:r>
              <a:rPr lang="en-US" sz="3600" dirty="0">
                <a:solidFill>
                  <a:srgbClr val="FFFFFF"/>
                </a:solidFill>
                <a:latin typeface="Times New Roman" panose="02020603050405020304" pitchFamily="18" charset="0"/>
                <a:ea typeface="ITC Franklin Gothic Book"/>
                <a:cs typeface="Times New Roman" panose="02020603050405020304" pitchFamily="18" charset="0"/>
              </a:rPr>
              <a:t>Who Can be a RESP Borrower?</a:t>
            </a:r>
            <a:br>
              <a:rPr lang="en-US" sz="3600" dirty="0">
                <a:solidFill>
                  <a:srgbClr val="FFFFFF"/>
                </a:solidFill>
                <a:latin typeface="Times New Roman" panose="02020603050405020304" pitchFamily="18" charset="0"/>
                <a:ea typeface="ITC Franklin Gothic Book"/>
                <a:cs typeface="Times New Roman" panose="02020603050405020304" pitchFamily="18" charset="0"/>
              </a:rPr>
            </a:br>
            <a:endParaRPr lang="en-US" sz="3600" u="sng" dirty="0">
              <a:latin typeface="Times New Roman" panose="02020603050405020304" pitchFamily="18" charset="0"/>
              <a:cs typeface="Times New Roman" panose="02020603050405020304" pitchFamily="18" charset="0"/>
            </a:endParaRPr>
          </a:p>
        </p:txBody>
      </p:sp>
      <p:sp>
        <p:nvSpPr>
          <p:cNvPr id="12" name="Content Placeholder 11"/>
          <p:cNvSpPr>
            <a:spLocks noGrp="1"/>
          </p:cNvSpPr>
          <p:nvPr>
            <p:ph sz="quarter" idx="4"/>
          </p:nvPr>
        </p:nvSpPr>
        <p:spPr>
          <a:xfrm>
            <a:off x="487912" y="2112993"/>
            <a:ext cx="10127836" cy="4603819"/>
          </a:xfrm>
        </p:spPr>
        <p:txBody>
          <a:bodyPr>
            <a:normAutofit/>
          </a:bodyPr>
          <a:lstStyle/>
          <a:p>
            <a:pPr lvl="0"/>
            <a:r>
              <a:rPr lang="en-US" sz="2400" b="1" dirty="0">
                <a:latin typeface="Times New Roman" panose="02020603050405020304" pitchFamily="18" charset="0"/>
                <a:cs typeface="Times New Roman" panose="02020603050405020304" pitchFamily="18" charset="0"/>
              </a:rPr>
              <a:t>any</a:t>
            </a:r>
            <a:r>
              <a:rPr lang="en-US" sz="2400" dirty="0">
                <a:latin typeface="Times New Roman" panose="02020603050405020304" pitchFamily="18" charset="0"/>
                <a:cs typeface="Times New Roman" panose="02020603050405020304" pitchFamily="18" charset="0"/>
              </a:rPr>
              <a:t> public power district, public utility district, or similar </a:t>
            </a:r>
            <a:r>
              <a:rPr lang="en-US" sz="2400" b="1" dirty="0">
                <a:latin typeface="Times New Roman" panose="02020603050405020304" pitchFamily="18" charset="0"/>
                <a:cs typeface="Times New Roman" panose="02020603050405020304" pitchFamily="18" charset="0"/>
              </a:rPr>
              <a:t>entity</a:t>
            </a:r>
            <a:r>
              <a:rPr lang="en-US" sz="2400" dirty="0">
                <a:latin typeface="Times New Roman" panose="02020603050405020304" pitchFamily="18" charset="0"/>
                <a:cs typeface="Times New Roman" panose="02020603050405020304" pitchFamily="18" charset="0"/>
              </a:rPr>
              <a:t>, or any electric cooperative </a:t>
            </a:r>
            <a:r>
              <a:rPr lang="en-US" sz="2400" b="1" dirty="0">
                <a:latin typeface="Times New Roman" panose="02020603050405020304" pitchFamily="18" charset="0"/>
                <a:cs typeface="Times New Roman" panose="02020603050405020304" pitchFamily="18" charset="0"/>
              </a:rPr>
              <a:t>that borrowed and repaid, prepaid, or is paying an electric loan</a:t>
            </a:r>
            <a:r>
              <a:rPr lang="en-US" sz="2400" dirty="0">
                <a:latin typeface="Times New Roman" panose="02020603050405020304" pitchFamily="18" charset="0"/>
                <a:cs typeface="Times New Roman" panose="02020603050405020304" pitchFamily="18" charset="0"/>
              </a:rPr>
              <a:t> made or guaranteed by RUS;</a:t>
            </a:r>
          </a:p>
          <a:p>
            <a:pPr lvl="0"/>
            <a:r>
              <a:rPr lang="en-US" sz="2400" dirty="0">
                <a:latin typeface="Times New Roman" panose="02020603050405020304" pitchFamily="18" charset="0"/>
                <a:cs typeface="Times New Roman" panose="02020603050405020304" pitchFamily="18" charset="0"/>
              </a:rPr>
              <a:t>any entity </a:t>
            </a:r>
            <a:r>
              <a:rPr lang="en-US" sz="2400" b="1" dirty="0">
                <a:latin typeface="Times New Roman" panose="02020603050405020304" pitchFamily="18" charset="0"/>
                <a:cs typeface="Times New Roman" panose="02020603050405020304" pitchFamily="18" charset="0"/>
              </a:rPr>
              <a:t>primarily owned or controlled by </a:t>
            </a:r>
            <a:r>
              <a:rPr lang="en-US" sz="2400" dirty="0">
                <a:latin typeface="Times New Roman" panose="02020603050405020304" pitchFamily="18" charset="0"/>
                <a:cs typeface="Times New Roman" panose="02020603050405020304" pitchFamily="18" charset="0"/>
              </a:rPr>
              <a:t>1 or more </a:t>
            </a:r>
            <a:r>
              <a:rPr lang="en-US" sz="2400" b="1" dirty="0">
                <a:latin typeface="Times New Roman" panose="02020603050405020304" pitchFamily="18" charset="0"/>
                <a:cs typeface="Times New Roman" panose="02020603050405020304" pitchFamily="18" charset="0"/>
              </a:rPr>
              <a:t>entities described above</a:t>
            </a:r>
            <a:r>
              <a:rPr lang="en-US" sz="2400" dirty="0">
                <a:latin typeface="Times New Roman" panose="02020603050405020304" pitchFamily="18" charset="0"/>
                <a:cs typeface="Times New Roman" panose="02020603050405020304" pitchFamily="18" charset="0"/>
              </a:rPr>
              <a:t>; or</a:t>
            </a:r>
          </a:p>
          <a:p>
            <a:pPr lvl="0"/>
            <a:r>
              <a:rPr lang="en-US" sz="2400" b="1" dirty="0">
                <a:latin typeface="Times New Roman" panose="02020603050405020304" pitchFamily="18" charset="0"/>
                <a:cs typeface="Times New Roman" panose="02020603050405020304" pitchFamily="18" charset="0"/>
              </a:rPr>
              <a:t>any</a:t>
            </a:r>
            <a:r>
              <a:rPr lang="en-US" sz="2400" dirty="0">
                <a:latin typeface="Times New Roman" panose="02020603050405020304" pitchFamily="18" charset="0"/>
                <a:cs typeface="Times New Roman" panose="02020603050405020304" pitchFamily="18" charset="0"/>
              </a:rPr>
              <a:t> other corporations, states, territories, and subdivisions and agencies thereof; municipalities; people's utility districts; and cooperative, nonprofit, limited-dividend, or mutual associations </a:t>
            </a:r>
            <a:r>
              <a:rPr lang="en-US" sz="2400" b="1" dirty="0">
                <a:latin typeface="Times New Roman" panose="02020603050405020304" pitchFamily="18" charset="0"/>
                <a:cs typeface="Times New Roman" panose="02020603050405020304" pitchFamily="18" charset="0"/>
              </a:rPr>
              <a:t>that provide or propose to provide eligible purposes under RESP, including energy efficiency, renewable energy, energy storage or energy conservation measures and related services, improvements, financing, or relending.</a:t>
            </a:r>
          </a:p>
          <a:p>
            <a:endParaRPr lang="en-US" dirty="0"/>
          </a:p>
        </p:txBody>
      </p:sp>
      <p:sp>
        <p:nvSpPr>
          <p:cNvPr id="3" name="Slide Number Placeholder 2">
            <a:extLst>
              <a:ext uri="{FF2B5EF4-FFF2-40B4-BE49-F238E27FC236}">
                <a16:creationId xmlns:a16="http://schemas.microsoft.com/office/drawing/2014/main" id="{E1595AF6-83EE-40A1-AF38-C7588C248F92}"/>
              </a:ext>
            </a:extLst>
          </p:cNvPr>
          <p:cNvSpPr>
            <a:spLocks noGrp="1"/>
          </p:cNvSpPr>
          <p:nvPr>
            <p:ph type="sldNum" sz="quarter" idx="12"/>
          </p:nvPr>
        </p:nvSpPr>
        <p:spPr/>
        <p:txBody>
          <a:bodyPr/>
          <a:lstStyle/>
          <a:p>
            <a:fld id="{6657F70D-2148-41FA-9966-2CFD5BAB4D69}" type="slidenum">
              <a:rPr lang="en-US" smtClean="0"/>
              <a:t>8</a:t>
            </a:fld>
            <a:endParaRPr lang="en-US" dirty="0"/>
          </a:p>
        </p:txBody>
      </p:sp>
    </p:spTree>
    <p:extLst>
      <p:ext uri="{BB962C8B-B14F-4D97-AF65-F5344CB8AC3E}">
        <p14:creationId xmlns:p14="http://schemas.microsoft.com/office/powerpoint/2010/main" val="79933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2D50-7769-4054-AA18-E3547120EEBF}"/>
              </a:ext>
            </a:extLst>
          </p:cNvPr>
          <p:cNvSpPr>
            <a:spLocks noGrp="1"/>
          </p:cNvSpPr>
          <p:nvPr>
            <p:ph type="title"/>
          </p:nvPr>
        </p:nvSpPr>
        <p:spPr>
          <a:xfrm>
            <a:off x="785647" y="331076"/>
            <a:ext cx="10515600" cy="1325563"/>
          </a:xfrm>
        </p:spPr>
        <p:txBody>
          <a:bodyPr>
            <a:normAutofit/>
          </a:bodyPr>
          <a:lstStyle/>
          <a:p>
            <a:r>
              <a:rPr lang="en-US" sz="3600" dirty="0">
                <a:latin typeface="Times New Roman" panose="02020603050405020304" pitchFamily="18" charset="0"/>
                <a:cs typeface="Times New Roman" panose="02020603050405020304" pitchFamily="18" charset="0"/>
              </a:rPr>
              <a:t>Program Evolution</a:t>
            </a:r>
          </a:p>
        </p:txBody>
      </p:sp>
      <p:graphicFrame>
        <p:nvGraphicFramePr>
          <p:cNvPr id="4" name="Content Placeholder 9">
            <a:extLst>
              <a:ext uri="{FF2B5EF4-FFF2-40B4-BE49-F238E27FC236}">
                <a16:creationId xmlns:a16="http://schemas.microsoft.com/office/drawing/2014/main" id="{C58CF33A-BBFC-4453-B4D5-BD8800A483C7}"/>
              </a:ext>
            </a:extLst>
          </p:cNvPr>
          <p:cNvGraphicFramePr>
            <a:graphicFrameLocks/>
          </p:cNvGraphicFramePr>
          <p:nvPr>
            <p:extLst>
              <p:ext uri="{D42A27DB-BD31-4B8C-83A1-F6EECF244321}">
                <p14:modId xmlns:p14="http://schemas.microsoft.com/office/powerpoint/2010/main" val="2567906585"/>
              </p:ext>
            </p:extLst>
          </p:nvPr>
        </p:nvGraphicFramePr>
        <p:xfrm>
          <a:off x="136525" y="2141034"/>
          <a:ext cx="11607800" cy="1728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tar: 7 Points 4">
            <a:extLst>
              <a:ext uri="{FF2B5EF4-FFF2-40B4-BE49-F238E27FC236}">
                <a16:creationId xmlns:a16="http://schemas.microsoft.com/office/drawing/2014/main" id="{0C09A432-243A-4732-A858-126DFF5886C7}"/>
              </a:ext>
            </a:extLst>
          </p:cNvPr>
          <p:cNvSpPr/>
          <p:nvPr/>
        </p:nvSpPr>
        <p:spPr>
          <a:xfrm>
            <a:off x="3836275" y="3869473"/>
            <a:ext cx="4414345" cy="2657451"/>
          </a:xfrm>
          <a:custGeom>
            <a:avLst/>
            <a:gdLst>
              <a:gd name="connsiteX0" fmla="*/ -11 w 4414345"/>
              <a:gd name="connsiteY0" fmla="*/ 1709024 h 2657451"/>
              <a:gd name="connsiteX1" fmla="*/ 353468 w 4414345"/>
              <a:gd name="connsiteY1" fmla="*/ 1435327 h 2657451"/>
              <a:gd name="connsiteX2" fmla="*/ 679757 w 4414345"/>
              <a:gd name="connsiteY2" fmla="*/ 1182684 h 2657451"/>
              <a:gd name="connsiteX3" fmla="*/ 565735 w 4414345"/>
              <a:gd name="connsiteY3" fmla="*/ 874204 h 2657451"/>
              <a:gd name="connsiteX4" fmla="*/ 437156 w 4414345"/>
              <a:gd name="connsiteY4" fmla="*/ 526343 h 2657451"/>
              <a:gd name="connsiteX5" fmla="*/ 993189 w 4414345"/>
              <a:gd name="connsiteY5" fmla="*/ 526344 h 2657451"/>
              <a:gd name="connsiteX6" fmla="*/ 1527416 w 4414345"/>
              <a:gd name="connsiteY6" fmla="*/ 526344 h 2657451"/>
              <a:gd name="connsiteX7" fmla="*/ 1880890 w 4414345"/>
              <a:gd name="connsiteY7" fmla="*/ 252645 h 2657451"/>
              <a:gd name="connsiteX8" fmla="*/ 2207173 w 4414345"/>
              <a:gd name="connsiteY8" fmla="*/ 0 h 2657451"/>
              <a:gd name="connsiteX9" fmla="*/ 2553849 w 4414345"/>
              <a:gd name="connsiteY9" fmla="*/ 268435 h 2657451"/>
              <a:gd name="connsiteX10" fmla="*/ 2886929 w 4414345"/>
              <a:gd name="connsiteY10" fmla="*/ 526344 h 2657451"/>
              <a:gd name="connsiteX11" fmla="*/ 3421156 w 4414345"/>
              <a:gd name="connsiteY11" fmla="*/ 526344 h 2657451"/>
              <a:gd name="connsiteX12" fmla="*/ 3977189 w 4414345"/>
              <a:gd name="connsiteY12" fmla="*/ 526343 h 2657451"/>
              <a:gd name="connsiteX13" fmla="*/ 3853462 w 4414345"/>
              <a:gd name="connsiteY13" fmla="*/ 861077 h 2657451"/>
              <a:gd name="connsiteX14" fmla="*/ 3734588 w 4414345"/>
              <a:gd name="connsiteY14" fmla="*/ 1182684 h 2657451"/>
              <a:gd name="connsiteX15" fmla="*/ 4088067 w 4414345"/>
              <a:gd name="connsiteY15" fmla="*/ 1456381 h 2657451"/>
              <a:gd name="connsiteX16" fmla="*/ 4414356 w 4414345"/>
              <a:gd name="connsiteY16" fmla="*/ 1709024 h 2657451"/>
              <a:gd name="connsiteX17" fmla="*/ 3942854 w 4414345"/>
              <a:gd name="connsiteY17" fmla="*/ 1849232 h 2657451"/>
              <a:gd name="connsiteX18" fmla="*/ 3432060 w 4414345"/>
              <a:gd name="connsiteY18" fmla="*/ 2001123 h 2657451"/>
              <a:gd name="connsiteX19" fmla="*/ 3310756 w 4414345"/>
              <a:gd name="connsiteY19" fmla="*/ 2329294 h 2657451"/>
              <a:gd name="connsiteX20" fmla="*/ 3189451 w 4414345"/>
              <a:gd name="connsiteY20" fmla="*/ 2657465 h 2657451"/>
              <a:gd name="connsiteX21" fmla="*/ 2688489 w 4414345"/>
              <a:gd name="connsiteY21" fmla="*/ 2508493 h 2657451"/>
              <a:gd name="connsiteX22" fmla="*/ 2207173 w 4414345"/>
              <a:gd name="connsiteY22" fmla="*/ 2365363 h 2657451"/>
              <a:gd name="connsiteX23" fmla="*/ 1725856 w 4414345"/>
              <a:gd name="connsiteY23" fmla="*/ 2508493 h 2657451"/>
              <a:gd name="connsiteX24" fmla="*/ 1224894 w 4414345"/>
              <a:gd name="connsiteY24" fmla="*/ 2657465 h 2657451"/>
              <a:gd name="connsiteX25" fmla="*/ 1106016 w 4414345"/>
              <a:gd name="connsiteY25" fmla="*/ 2335857 h 2657451"/>
              <a:gd name="connsiteX26" fmla="*/ 982285 w 4414345"/>
              <a:gd name="connsiteY26" fmla="*/ 2001123 h 2657451"/>
              <a:gd name="connsiteX27" fmla="*/ 491137 w 4414345"/>
              <a:gd name="connsiteY27" fmla="*/ 1855074 h 2657451"/>
              <a:gd name="connsiteX28" fmla="*/ -11 w 4414345"/>
              <a:gd name="connsiteY28" fmla="*/ 1709024 h 26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14345" h="2657451" fill="none" extrusionOk="0">
                <a:moveTo>
                  <a:pt x="-11" y="1709024"/>
                </a:moveTo>
                <a:cubicBezTo>
                  <a:pt x="125375" y="1576223"/>
                  <a:pt x="205364" y="1591985"/>
                  <a:pt x="353468" y="1435327"/>
                </a:cubicBezTo>
                <a:cubicBezTo>
                  <a:pt x="501572" y="1278669"/>
                  <a:pt x="594429" y="1291251"/>
                  <a:pt x="679757" y="1182684"/>
                </a:cubicBezTo>
                <a:cubicBezTo>
                  <a:pt x="629072" y="1088021"/>
                  <a:pt x="628033" y="963165"/>
                  <a:pt x="565735" y="874204"/>
                </a:cubicBezTo>
                <a:cubicBezTo>
                  <a:pt x="503436" y="785243"/>
                  <a:pt x="471560" y="607270"/>
                  <a:pt x="437156" y="526343"/>
                </a:cubicBezTo>
                <a:cubicBezTo>
                  <a:pt x="633032" y="477393"/>
                  <a:pt x="748407" y="529043"/>
                  <a:pt x="993189" y="526344"/>
                </a:cubicBezTo>
                <a:cubicBezTo>
                  <a:pt x="1237971" y="523644"/>
                  <a:pt x="1277248" y="546160"/>
                  <a:pt x="1527416" y="526344"/>
                </a:cubicBezTo>
                <a:cubicBezTo>
                  <a:pt x="1581319" y="442444"/>
                  <a:pt x="1751321" y="382925"/>
                  <a:pt x="1880890" y="252645"/>
                </a:cubicBezTo>
                <a:cubicBezTo>
                  <a:pt x="2010459" y="122365"/>
                  <a:pt x="2065348" y="141913"/>
                  <a:pt x="2207173" y="0"/>
                </a:cubicBezTo>
                <a:cubicBezTo>
                  <a:pt x="2342518" y="44143"/>
                  <a:pt x="2459672" y="218227"/>
                  <a:pt x="2553849" y="268435"/>
                </a:cubicBezTo>
                <a:cubicBezTo>
                  <a:pt x="2648026" y="318644"/>
                  <a:pt x="2755658" y="481632"/>
                  <a:pt x="2886929" y="526344"/>
                </a:cubicBezTo>
                <a:cubicBezTo>
                  <a:pt x="3013559" y="483677"/>
                  <a:pt x="3165022" y="534849"/>
                  <a:pt x="3421156" y="526344"/>
                </a:cubicBezTo>
                <a:cubicBezTo>
                  <a:pt x="3677290" y="517839"/>
                  <a:pt x="3771330" y="542384"/>
                  <a:pt x="3977189" y="526343"/>
                </a:cubicBezTo>
                <a:cubicBezTo>
                  <a:pt x="3965480" y="676162"/>
                  <a:pt x="3889345" y="748066"/>
                  <a:pt x="3853462" y="861077"/>
                </a:cubicBezTo>
                <a:cubicBezTo>
                  <a:pt x="3817579" y="974088"/>
                  <a:pt x="3735940" y="1090714"/>
                  <a:pt x="3734588" y="1182684"/>
                </a:cubicBezTo>
                <a:cubicBezTo>
                  <a:pt x="3847738" y="1242761"/>
                  <a:pt x="3930863" y="1395447"/>
                  <a:pt x="4088067" y="1456381"/>
                </a:cubicBezTo>
                <a:cubicBezTo>
                  <a:pt x="4245272" y="1517315"/>
                  <a:pt x="4232138" y="1617700"/>
                  <a:pt x="4414356" y="1709024"/>
                </a:cubicBezTo>
                <a:cubicBezTo>
                  <a:pt x="4203589" y="1832572"/>
                  <a:pt x="4157172" y="1743224"/>
                  <a:pt x="3942854" y="1849232"/>
                </a:cubicBezTo>
                <a:cubicBezTo>
                  <a:pt x="3728536" y="1955239"/>
                  <a:pt x="3561292" y="1901910"/>
                  <a:pt x="3432060" y="2001123"/>
                </a:cubicBezTo>
                <a:cubicBezTo>
                  <a:pt x="3407198" y="2113925"/>
                  <a:pt x="3329834" y="2168083"/>
                  <a:pt x="3310756" y="2329294"/>
                </a:cubicBezTo>
                <a:cubicBezTo>
                  <a:pt x="3291677" y="2490505"/>
                  <a:pt x="3238934" y="2511765"/>
                  <a:pt x="3189451" y="2657465"/>
                </a:cubicBezTo>
                <a:cubicBezTo>
                  <a:pt x="2992510" y="2650391"/>
                  <a:pt x="2823011" y="2507174"/>
                  <a:pt x="2688489" y="2508493"/>
                </a:cubicBezTo>
                <a:cubicBezTo>
                  <a:pt x="2553967" y="2509812"/>
                  <a:pt x="2448294" y="2390174"/>
                  <a:pt x="2207173" y="2365363"/>
                </a:cubicBezTo>
                <a:cubicBezTo>
                  <a:pt x="1978054" y="2466773"/>
                  <a:pt x="1854185" y="2443650"/>
                  <a:pt x="1725856" y="2508493"/>
                </a:cubicBezTo>
                <a:cubicBezTo>
                  <a:pt x="1597527" y="2573336"/>
                  <a:pt x="1325598" y="2576519"/>
                  <a:pt x="1224894" y="2657465"/>
                </a:cubicBezTo>
                <a:cubicBezTo>
                  <a:pt x="1183907" y="2581434"/>
                  <a:pt x="1179899" y="2421721"/>
                  <a:pt x="1106016" y="2335857"/>
                </a:cubicBezTo>
                <a:cubicBezTo>
                  <a:pt x="1032133" y="2249993"/>
                  <a:pt x="1037586" y="2146716"/>
                  <a:pt x="982285" y="2001123"/>
                </a:cubicBezTo>
                <a:cubicBezTo>
                  <a:pt x="862372" y="1990900"/>
                  <a:pt x="626334" y="1893735"/>
                  <a:pt x="491137" y="1855074"/>
                </a:cubicBezTo>
                <a:cubicBezTo>
                  <a:pt x="355940" y="1816412"/>
                  <a:pt x="166793" y="1698370"/>
                  <a:pt x="-11" y="1709024"/>
                </a:cubicBezTo>
                <a:close/>
              </a:path>
              <a:path w="4414345" h="2657451" stroke="0" extrusionOk="0">
                <a:moveTo>
                  <a:pt x="-11" y="1709024"/>
                </a:moveTo>
                <a:cubicBezTo>
                  <a:pt x="57422" y="1644545"/>
                  <a:pt x="224792" y="1569797"/>
                  <a:pt x="333075" y="1451117"/>
                </a:cubicBezTo>
                <a:cubicBezTo>
                  <a:pt x="441358" y="1332437"/>
                  <a:pt x="542834" y="1340707"/>
                  <a:pt x="679757" y="1182684"/>
                </a:cubicBezTo>
                <a:cubicBezTo>
                  <a:pt x="597402" y="1067228"/>
                  <a:pt x="624443" y="990821"/>
                  <a:pt x="553604" y="841387"/>
                </a:cubicBezTo>
                <a:cubicBezTo>
                  <a:pt x="482765" y="691953"/>
                  <a:pt x="471154" y="604770"/>
                  <a:pt x="437156" y="526343"/>
                </a:cubicBezTo>
                <a:cubicBezTo>
                  <a:pt x="684764" y="477553"/>
                  <a:pt x="702980" y="582954"/>
                  <a:pt x="960481" y="526343"/>
                </a:cubicBezTo>
                <a:cubicBezTo>
                  <a:pt x="1217982" y="469732"/>
                  <a:pt x="1386846" y="526963"/>
                  <a:pt x="1527416" y="526344"/>
                </a:cubicBezTo>
                <a:cubicBezTo>
                  <a:pt x="1601984" y="464103"/>
                  <a:pt x="1735026" y="375204"/>
                  <a:pt x="1853699" y="273699"/>
                </a:cubicBezTo>
                <a:cubicBezTo>
                  <a:pt x="1972372" y="172194"/>
                  <a:pt x="2062160" y="125466"/>
                  <a:pt x="2207173" y="0"/>
                </a:cubicBezTo>
                <a:cubicBezTo>
                  <a:pt x="2319051" y="71030"/>
                  <a:pt x="2458860" y="223113"/>
                  <a:pt x="2560646" y="273699"/>
                </a:cubicBezTo>
                <a:cubicBezTo>
                  <a:pt x="2662432" y="324285"/>
                  <a:pt x="2758162" y="448848"/>
                  <a:pt x="2886929" y="526344"/>
                </a:cubicBezTo>
                <a:cubicBezTo>
                  <a:pt x="3090807" y="489026"/>
                  <a:pt x="3255709" y="537076"/>
                  <a:pt x="3399351" y="526344"/>
                </a:cubicBezTo>
                <a:cubicBezTo>
                  <a:pt x="3542993" y="515611"/>
                  <a:pt x="3849702" y="554042"/>
                  <a:pt x="3977189" y="526343"/>
                </a:cubicBezTo>
                <a:cubicBezTo>
                  <a:pt x="3928249" y="668909"/>
                  <a:pt x="3868154" y="735371"/>
                  <a:pt x="3860741" y="841387"/>
                </a:cubicBezTo>
                <a:cubicBezTo>
                  <a:pt x="3853327" y="947403"/>
                  <a:pt x="3745452" y="1092282"/>
                  <a:pt x="3734588" y="1182684"/>
                </a:cubicBezTo>
                <a:cubicBezTo>
                  <a:pt x="3830691" y="1201013"/>
                  <a:pt x="3933608" y="1345880"/>
                  <a:pt x="4067674" y="1440591"/>
                </a:cubicBezTo>
                <a:cubicBezTo>
                  <a:pt x="4201741" y="1535301"/>
                  <a:pt x="4294215" y="1669564"/>
                  <a:pt x="4414356" y="1709024"/>
                </a:cubicBezTo>
                <a:cubicBezTo>
                  <a:pt x="4313036" y="1744516"/>
                  <a:pt x="4111903" y="1747523"/>
                  <a:pt x="3942854" y="1849232"/>
                </a:cubicBezTo>
                <a:cubicBezTo>
                  <a:pt x="3773805" y="1950941"/>
                  <a:pt x="3600671" y="1946675"/>
                  <a:pt x="3432060" y="2001123"/>
                </a:cubicBezTo>
                <a:cubicBezTo>
                  <a:pt x="3427427" y="2129270"/>
                  <a:pt x="3342579" y="2217282"/>
                  <a:pt x="3315608" y="2316167"/>
                </a:cubicBezTo>
                <a:cubicBezTo>
                  <a:pt x="3288636" y="2415052"/>
                  <a:pt x="3201680" y="2523231"/>
                  <a:pt x="3189451" y="2657465"/>
                </a:cubicBezTo>
                <a:cubicBezTo>
                  <a:pt x="3057337" y="2663547"/>
                  <a:pt x="2830517" y="2539106"/>
                  <a:pt x="2727780" y="2520177"/>
                </a:cubicBezTo>
                <a:cubicBezTo>
                  <a:pt x="2625043" y="2501248"/>
                  <a:pt x="2455759" y="2393435"/>
                  <a:pt x="2207173" y="2365363"/>
                </a:cubicBezTo>
                <a:cubicBezTo>
                  <a:pt x="2085259" y="2451724"/>
                  <a:pt x="1843271" y="2425933"/>
                  <a:pt x="1706211" y="2514335"/>
                </a:cubicBezTo>
                <a:cubicBezTo>
                  <a:pt x="1569151" y="2602737"/>
                  <a:pt x="1367728" y="2588857"/>
                  <a:pt x="1224894" y="2657465"/>
                </a:cubicBezTo>
                <a:cubicBezTo>
                  <a:pt x="1174270" y="2545020"/>
                  <a:pt x="1163452" y="2451324"/>
                  <a:pt x="1101163" y="2322731"/>
                </a:cubicBezTo>
                <a:cubicBezTo>
                  <a:pt x="1038874" y="2194138"/>
                  <a:pt x="1055638" y="2125962"/>
                  <a:pt x="982285" y="2001123"/>
                </a:cubicBezTo>
                <a:cubicBezTo>
                  <a:pt x="854139" y="1987358"/>
                  <a:pt x="650218" y="1850602"/>
                  <a:pt x="510783" y="1860915"/>
                </a:cubicBezTo>
                <a:cubicBezTo>
                  <a:pt x="371348" y="1871229"/>
                  <a:pt x="199226" y="1768141"/>
                  <a:pt x="-11" y="1709024"/>
                </a:cubicBezTo>
                <a:close/>
              </a:path>
            </a:pathLst>
          </a:custGeom>
          <a:pattFill prst="wave">
            <a:fgClr>
              <a:srgbClr val="FFFF00"/>
            </a:fgClr>
            <a:bgClr>
              <a:schemeClr val="bg1"/>
            </a:bgClr>
          </a:pattFill>
          <a:ln w="85725" cap="rnd" cmpd="tri">
            <a:extLst>
              <a:ext uri="{C807C97D-BFC1-408E-A445-0C87EB9F89A2}">
                <ask:lineSketchStyleProps xmlns:ask="http://schemas.microsoft.com/office/drawing/2018/sketchyshapes" sd="1219033472">
                  <a:prstGeom prst="star7">
                    <a:avLst/>
                  </a:prstGeom>
                  <ask:type>
                    <ask:lineSketchScribble/>
                  </ask:type>
                </ask:lineSketchStyleProps>
              </a:ext>
            </a:extLst>
          </a:ln>
          <a:scene3d>
            <a:camera prst="orthographicFront"/>
            <a:lightRig rig="brightRoom"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Current Status = Open</a:t>
            </a:r>
          </a:p>
          <a:p>
            <a:pPr algn="ctr"/>
            <a:r>
              <a:rPr lang="en-US" dirty="0">
                <a:ln w="0"/>
                <a:solidFill>
                  <a:schemeClr val="tx1"/>
                </a:solidFill>
                <a:effectLst>
                  <a:outerShdw blurRad="38100" dist="19050" dir="2700000" algn="tl" rotWithShape="0">
                    <a:schemeClr val="dk1">
                      <a:alpha val="40000"/>
                    </a:schemeClr>
                  </a:outerShdw>
                </a:effectLst>
              </a:rPr>
              <a:t>NOSA Released (12/15/20)</a:t>
            </a:r>
          </a:p>
        </p:txBody>
      </p:sp>
      <p:sp>
        <p:nvSpPr>
          <p:cNvPr id="3" name="Slide Number Placeholder 2">
            <a:extLst>
              <a:ext uri="{FF2B5EF4-FFF2-40B4-BE49-F238E27FC236}">
                <a16:creationId xmlns:a16="http://schemas.microsoft.com/office/drawing/2014/main" id="{28A3A1D3-42C0-4592-B8D5-7F1B3F78E8BD}"/>
              </a:ext>
            </a:extLst>
          </p:cNvPr>
          <p:cNvSpPr>
            <a:spLocks noGrp="1"/>
          </p:cNvSpPr>
          <p:nvPr>
            <p:ph type="sldNum" sz="quarter" idx="12"/>
          </p:nvPr>
        </p:nvSpPr>
        <p:spPr/>
        <p:txBody>
          <a:bodyPr/>
          <a:lstStyle/>
          <a:p>
            <a:fld id="{262BAFDC-492D-CB4D-B02A-4A44B4604C8A}" type="slidenum">
              <a:rPr lang="en-US" smtClean="0"/>
              <a:t>9</a:t>
            </a:fld>
            <a:endParaRPr lang="en-US"/>
          </a:p>
        </p:txBody>
      </p:sp>
    </p:spTree>
    <p:extLst>
      <p:ext uri="{BB962C8B-B14F-4D97-AF65-F5344CB8AC3E}">
        <p14:creationId xmlns:p14="http://schemas.microsoft.com/office/powerpoint/2010/main" val="2299359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39541</TotalTime>
  <Words>2477</Words>
  <Application>Microsoft Office PowerPoint</Application>
  <PresentationFormat>Widescreen</PresentationFormat>
  <Paragraphs>348</Paragraphs>
  <Slides>36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Courier New</vt:lpstr>
      <vt:lpstr>Times New Roman</vt:lpstr>
      <vt:lpstr>Office Theme</vt:lpstr>
      <vt:lpstr>The USDA Rural Energy  Savings Program    </vt:lpstr>
      <vt:lpstr>Agenda</vt:lpstr>
      <vt:lpstr>RUS makes loans and loan guarantees  in rural areas for the following systems.</vt:lpstr>
      <vt:lpstr>PowerPoint Presentation</vt:lpstr>
      <vt:lpstr>PowerPoint Presentation</vt:lpstr>
      <vt:lpstr>RESP Fundamentals</vt:lpstr>
      <vt:lpstr>RESP Purpose</vt:lpstr>
      <vt:lpstr>Who Can be a RESP Borrower? </vt:lpstr>
      <vt:lpstr>Program Evolution</vt:lpstr>
      <vt:lpstr>2018 Farm Bill Amendments</vt:lpstr>
      <vt:lpstr>Consolidated Appropriations Act of 2021…</vt:lpstr>
      <vt:lpstr>RESP Evolution:   Funding the Program  </vt:lpstr>
      <vt:lpstr>FY 2020 Letters of Intent Received</vt:lpstr>
      <vt:lpstr>Participating States</vt:lpstr>
      <vt:lpstr>Program Profile</vt:lpstr>
      <vt:lpstr>Program Profile- Evolution of RESP Average Loan Size</vt:lpstr>
      <vt:lpstr>PowerPoint Presentation</vt:lpstr>
      <vt:lpstr>RESP Eligible Activities (Energy Efficiency Measures)</vt:lpstr>
      <vt:lpstr>New Eligible Activities </vt:lpstr>
      <vt:lpstr>Measurement and Verification</vt:lpstr>
      <vt:lpstr>Examples of successful RESP loan applications</vt:lpstr>
      <vt:lpstr>Representative Program-  Small Business EE Program</vt:lpstr>
      <vt:lpstr>Representative Programs-  On-Bill Tariffed Financing</vt:lpstr>
      <vt:lpstr>Representative Program:  Residential EE Program</vt:lpstr>
      <vt:lpstr>RESP Success Stories</vt:lpstr>
      <vt:lpstr>Success Stories From Our Borrowers -  Umatilla Electric Cooperative  (Oregon)</vt:lpstr>
      <vt:lpstr>Success Stories From Our Borrowers –  Umatilla Electric Cooperative (Oregon)…</vt:lpstr>
      <vt:lpstr>Success Stories From Our Borrowers –  PeeDee Electric (NC)</vt:lpstr>
      <vt:lpstr>Success Stories From Our Borrowers –  PeeDee Electric (NC)</vt:lpstr>
      <vt:lpstr>Success Stories From Our Borrowers –  PeeDee Electric (NC)</vt:lpstr>
      <vt:lpstr>Lessons Learned from KW Savings’ Help My House Model </vt:lpstr>
      <vt:lpstr>Success Stories From Our Borrowers  - KW Savings Help My House Model Duck Curve Improvement</vt:lpstr>
      <vt:lpstr>PowerPoint Presentation</vt:lpstr>
      <vt:lpstr>Acknowledgement and Disclaimer</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Delabrer</dc:creator>
  <cp:lastModifiedBy>Coates, Robert - RD, Washington, DC</cp:lastModifiedBy>
  <cp:revision>440</cp:revision>
  <cp:lastPrinted>2019-09-06T16:50:15Z</cp:lastPrinted>
  <dcterms:created xsi:type="dcterms:W3CDTF">2019-02-01T15:35:23Z</dcterms:created>
  <dcterms:modified xsi:type="dcterms:W3CDTF">2021-04-07T18:12:19Z</dcterms:modified>
  <cp:contentStatus/>
</cp:coreProperties>
</file>